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8" r:id="rId3"/>
    <p:sldId id="288" r:id="rId4"/>
    <p:sldId id="286" r:id="rId5"/>
    <p:sldId id="293" r:id="rId6"/>
    <p:sldId id="287" r:id="rId7"/>
    <p:sldId id="291" r:id="rId8"/>
    <p:sldId id="290" r:id="rId9"/>
    <p:sldId id="292" r:id="rId10"/>
    <p:sldId id="294" r:id="rId11"/>
    <p:sldId id="295" r:id="rId12"/>
    <p:sldId id="297" r:id="rId13"/>
    <p:sldId id="259" r:id="rId14"/>
    <p:sldId id="257" r:id="rId15"/>
    <p:sldId id="261" r:id="rId16"/>
    <p:sldId id="263" r:id="rId17"/>
    <p:sldId id="264" r:id="rId18"/>
    <p:sldId id="265" r:id="rId19"/>
    <p:sldId id="262" r:id="rId20"/>
    <p:sldId id="267" r:id="rId21"/>
    <p:sldId id="268" r:id="rId22"/>
    <p:sldId id="271" r:id="rId23"/>
    <p:sldId id="269" r:id="rId24"/>
    <p:sldId id="266" r:id="rId25"/>
    <p:sldId id="273" r:id="rId26"/>
    <p:sldId id="274" r:id="rId27"/>
    <p:sldId id="272" r:id="rId28"/>
    <p:sldId id="276" r:id="rId29"/>
    <p:sldId id="277" r:id="rId30"/>
    <p:sldId id="275" r:id="rId31"/>
    <p:sldId id="279" r:id="rId32"/>
    <p:sldId id="280" r:id="rId33"/>
    <p:sldId id="281" r:id="rId34"/>
    <p:sldId id="282" r:id="rId35"/>
    <p:sldId id="278" r:id="rId36"/>
    <p:sldId id="285" r:id="rId37"/>
    <p:sldId id="260" r:id="rId38"/>
  </p:sldIdLst>
  <p:sldSz cx="9144000" cy="6858000" type="screen4x3"/>
  <p:notesSz cx="6858000" cy="9144000"/>
  <p:embeddedFontLst>
    <p:embeddedFont>
      <p:font typeface="Acquest Script" panose="020B0604020202020204" charset="0"/>
      <p:regular r:id="rId40"/>
    </p:embeddedFont>
    <p:embeddedFont>
      <p:font typeface="ShellyAllegroC" panose="020B0604020202020204" charset="0"/>
      <p:regular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250B"/>
    <a:srgbClr val="3333CC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3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4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049ED-B751-4022-BF36-2B5676DA7A0C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7A81C-DEC5-4645-8513-0577EF051A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027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r>
              <a:rPr lang="ru-RU" dirty="0" smtClean="0"/>
              <a:t>Скопировать слайд из шаблона и вставить его в свою презентацию, при вставке использовать опцию Использовать конечную тему.</a:t>
            </a:r>
          </a:p>
          <a:p>
            <a:pPr marL="228600" indent="-228600">
              <a:buFont typeface="+mj-lt"/>
              <a:buAutoNum type="arabicPeriod"/>
            </a:pPr>
            <a:r>
              <a:rPr lang="ru-RU" dirty="0" smtClean="0"/>
              <a:t>Заменить рисунок шаблона на своё изображение.</a:t>
            </a:r>
            <a:br>
              <a:rPr lang="ru-RU" dirty="0" smtClean="0"/>
            </a:br>
            <a:r>
              <a:rPr lang="ru-RU" dirty="0" smtClean="0"/>
              <a:t>вкладка </a:t>
            </a:r>
            <a:r>
              <a:rPr lang="ru-RU" b="1" dirty="0" smtClean="0"/>
              <a:t>Работа с рисунками</a:t>
            </a:r>
            <a:r>
              <a:rPr lang="ru-RU" dirty="0" smtClean="0"/>
              <a:t> (</a:t>
            </a:r>
            <a:r>
              <a:rPr lang="ru-RU" b="1" dirty="0" smtClean="0"/>
              <a:t>Формат</a:t>
            </a:r>
            <a:r>
              <a:rPr lang="ru-RU" dirty="0" smtClean="0"/>
              <a:t>) =&gt; группа </a:t>
            </a:r>
            <a:r>
              <a:rPr lang="ru-RU" b="1" dirty="0" smtClean="0"/>
              <a:t>Изменения</a:t>
            </a:r>
            <a:r>
              <a:rPr lang="ru-RU" dirty="0" smtClean="0"/>
              <a:t> =&gt; команда </a:t>
            </a:r>
            <a:r>
              <a:rPr lang="ru-RU" b="1" dirty="0" smtClean="0"/>
              <a:t>Изменить</a:t>
            </a:r>
            <a:r>
              <a:rPr lang="ru-RU" dirty="0" smtClean="0"/>
              <a:t> </a:t>
            </a:r>
            <a:r>
              <a:rPr lang="ru-RU" b="1" dirty="0" smtClean="0"/>
              <a:t>рисунок</a:t>
            </a: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dirty="0" smtClean="0"/>
              <a:t>В качестве рисунка можно взять скриншот первого кадра фильма.</a:t>
            </a:r>
          </a:p>
          <a:p>
            <a:pPr marL="228600" indent="-228600">
              <a:buFont typeface="+mj-lt"/>
              <a:buAutoNum type="arabicPeriod"/>
            </a:pPr>
            <a:r>
              <a:rPr lang="ru-RU" dirty="0" smtClean="0"/>
              <a:t>Вставить видео.</a:t>
            </a:r>
            <a:br>
              <a:rPr lang="ru-RU" dirty="0" smtClean="0"/>
            </a:br>
            <a:r>
              <a:rPr lang="ru-RU" dirty="0" smtClean="0"/>
              <a:t>вкладка </a:t>
            </a:r>
            <a:r>
              <a:rPr lang="ru-RU" b="1" dirty="0" smtClean="0"/>
              <a:t>Вставка</a:t>
            </a:r>
            <a:r>
              <a:rPr lang="ru-RU" dirty="0" smtClean="0"/>
              <a:t> =&gt; группа </a:t>
            </a:r>
            <a:r>
              <a:rPr lang="ru-RU" b="1" dirty="0" smtClean="0"/>
              <a:t>Мультимедиа</a:t>
            </a:r>
            <a:r>
              <a:rPr lang="ru-RU" dirty="0" smtClean="0"/>
              <a:t> =&gt; группа </a:t>
            </a:r>
            <a:r>
              <a:rPr lang="ru-RU" b="1" dirty="0" smtClean="0"/>
              <a:t>Видео</a:t>
            </a:r>
            <a:r>
              <a:rPr lang="ru-RU" dirty="0" smtClean="0"/>
              <a:t> =&gt; команда </a:t>
            </a:r>
            <a:r>
              <a:rPr lang="ru-RU" b="1" dirty="0" smtClean="0"/>
              <a:t>Видео</a:t>
            </a:r>
            <a:r>
              <a:rPr lang="ru-RU" dirty="0" smtClean="0"/>
              <a:t> </a:t>
            </a:r>
            <a:r>
              <a:rPr lang="ru-RU" b="1" dirty="0" smtClean="0"/>
              <a:t>из</a:t>
            </a:r>
            <a:r>
              <a:rPr lang="ru-RU" dirty="0" smtClean="0"/>
              <a:t> </a:t>
            </a:r>
            <a:r>
              <a:rPr lang="ru-RU" b="1" dirty="0" smtClean="0"/>
              <a:t>файла</a:t>
            </a:r>
          </a:p>
          <a:p>
            <a:pPr marL="228600" indent="-228600">
              <a:buFont typeface="+mj-lt"/>
              <a:buAutoNum type="arabicPeriod"/>
            </a:pPr>
            <a:r>
              <a:rPr lang="ru-RU" dirty="0" smtClean="0"/>
              <a:t>Переходим на панель </a:t>
            </a:r>
            <a:r>
              <a:rPr lang="ru-RU" b="1" dirty="0" smtClean="0"/>
              <a:t>Анимация</a:t>
            </a:r>
            <a:r>
              <a:rPr lang="ru-RU" dirty="0" smtClean="0"/>
              <a:t>. Открываем </a:t>
            </a:r>
            <a:r>
              <a:rPr lang="ru-RU" b="1" dirty="0" smtClean="0"/>
              <a:t>Область</a:t>
            </a:r>
            <a:r>
              <a:rPr lang="ru-RU" dirty="0" smtClean="0"/>
              <a:t> </a:t>
            </a:r>
            <a:r>
              <a:rPr lang="ru-RU" b="1" dirty="0" smtClean="0"/>
              <a:t>анимации</a:t>
            </a:r>
            <a:r>
              <a:rPr lang="ru-RU" dirty="0" smtClean="0"/>
              <a:t>. Устанавливаем анимацию </a:t>
            </a:r>
            <a:r>
              <a:rPr lang="ru-RU" b="1" dirty="0" smtClean="0"/>
              <a:t>Воспроизведение</a:t>
            </a: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dirty="0" smtClean="0"/>
              <a:t>панель </a:t>
            </a:r>
            <a:r>
              <a:rPr lang="ru-RU" b="1" dirty="0" smtClean="0"/>
              <a:t>Анимация</a:t>
            </a:r>
            <a:r>
              <a:rPr lang="ru-RU" dirty="0" smtClean="0"/>
              <a:t> =&gt; группа </a:t>
            </a:r>
            <a:r>
              <a:rPr lang="ru-RU" b="1" dirty="0" smtClean="0"/>
              <a:t>Анимация</a:t>
            </a:r>
            <a:r>
              <a:rPr lang="ru-RU" dirty="0" smtClean="0"/>
              <a:t> =&gt; команда </a:t>
            </a:r>
            <a:r>
              <a:rPr lang="ru-RU" b="1" dirty="0" smtClean="0"/>
              <a:t>Воспроизведение</a:t>
            </a:r>
            <a:r>
              <a:rPr lang="ru-RU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ru-RU" dirty="0" smtClean="0"/>
              <a:t>Очередность после предыдущего.</a:t>
            </a:r>
          </a:p>
          <a:p>
            <a:pPr marL="228600" indent="-228600">
              <a:buFont typeface="+mj-lt"/>
              <a:buAutoNum type="arabicPeriod"/>
            </a:pPr>
            <a:r>
              <a:rPr lang="ru-RU" dirty="0" smtClean="0"/>
              <a:t>В области анимации изменить порядок поднять эффект вверх поставить его перед цифрой 2.</a:t>
            </a:r>
          </a:p>
          <a:p>
            <a:pPr marL="228600" indent="-228600">
              <a:buFont typeface="+mj-lt"/>
              <a:buAutoNum type="arabicPeriod"/>
            </a:pPr>
            <a:r>
              <a:rPr lang="ru-RU" dirty="0" smtClean="0"/>
              <a:t>Выделив видео настроить параметры.</a:t>
            </a:r>
            <a:br>
              <a:rPr lang="ru-RU" dirty="0" smtClean="0"/>
            </a:br>
            <a:r>
              <a:rPr lang="ru-RU" dirty="0" smtClean="0"/>
              <a:t>вкладка </a:t>
            </a:r>
            <a:r>
              <a:rPr lang="ru-RU" b="1" dirty="0" smtClean="0"/>
              <a:t>Работа с видео</a:t>
            </a:r>
            <a:r>
              <a:rPr lang="ru-RU" dirty="0" smtClean="0"/>
              <a:t> (</a:t>
            </a:r>
            <a:r>
              <a:rPr lang="ru-RU" b="1" dirty="0" smtClean="0"/>
              <a:t>Воспроизведение</a:t>
            </a:r>
            <a:r>
              <a:rPr lang="ru-RU" dirty="0" smtClean="0"/>
              <a:t>) =&gt; группа </a:t>
            </a:r>
            <a:r>
              <a:rPr lang="ru-RU" b="1" dirty="0" smtClean="0"/>
              <a:t>Параметры</a:t>
            </a:r>
            <a:r>
              <a:rPr lang="ru-RU" dirty="0" smtClean="0"/>
              <a:t> </a:t>
            </a:r>
            <a:r>
              <a:rPr lang="ru-RU" b="1" dirty="0" smtClean="0"/>
              <a:t>видео</a:t>
            </a:r>
            <a:r>
              <a:rPr lang="ru-RU" dirty="0" smtClean="0"/>
              <a:t> =&gt; поставить галочки </a:t>
            </a:r>
            <a:r>
              <a:rPr lang="ru-RU" b="1" dirty="0" smtClean="0"/>
              <a:t>Во весь экран</a:t>
            </a:r>
            <a:r>
              <a:rPr lang="ru-RU" dirty="0" smtClean="0"/>
              <a:t> и </a:t>
            </a:r>
            <a:r>
              <a:rPr lang="ru-RU" b="1" dirty="0" smtClean="0"/>
              <a:t>Скрыть, пока не воспроизводится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При использовании не забыть указать, что шаблон разработал дедушка </a:t>
            </a:r>
            <a:r>
              <a:rPr lang="ru-RU" dirty="0" err="1" smtClean="0"/>
              <a:t>ГуРу</a:t>
            </a:r>
            <a:r>
              <a:rPr lang="ru-RU" dirty="0" smtClean="0"/>
              <a:t> (Лебедев С.Н.)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74A928-E3C5-42AB-88FB-810A9A534A51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473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18D6F-DB1C-4E14-A8D7-D6E541B94BE0}" type="datetime1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D4724-9D85-467A-9EAF-DADD6283CB86}" type="datetime1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C6977-B8F5-4A59-8FE2-A12B460A90F8}" type="datetime1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65555-DD76-458B-81D6-9D0335CFC188}" type="datetime1">
              <a:rPr lang="ru-RU" smtClean="0"/>
              <a:t>03.12.2019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2E1A6-CDF8-431E-AE8B-C8D6ABDE30D3}" type="datetime1">
              <a:rPr lang="ru-RU" smtClean="0"/>
              <a:t>03.12.2019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3C420-4D8A-4F74-A759-C128C6FD2AE4}" type="datetime1">
              <a:rPr lang="ru-RU" smtClean="0"/>
              <a:t>03.12.2019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563B-15AF-44E0-853A-63AA14E13BE7}" type="datetime1">
              <a:rPr lang="ru-RU" smtClean="0"/>
              <a:t>03.12.2019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3401-D265-4B6C-9933-2669E3D853E4}" type="datetime1">
              <a:rPr lang="ru-RU" smtClean="0"/>
              <a:t>03.12.2019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02722-319B-4E94-AA02-C336D78592FD}" type="datetime1">
              <a:rPr lang="ru-RU" smtClean="0"/>
              <a:t>03.12.2019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D0075-63E1-498F-935E-780C6C84EF48}" type="datetime1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9ECFA-9126-4E57-9869-74FBFA648613}" type="datetime1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rgbClr val="002F5E"/>
            </a:gs>
            <a:gs pos="5000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CF58C-02A0-4EFF-9598-FE57F4AF5D5A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836724"/>
      </p:ext>
    </p:extLst>
  </p:cSld>
  <p:clrMapOvr>
    <a:masterClrMapping/>
  </p:clrMapOvr>
  <p:transition>
    <p:pull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8482D-8630-4E1B-B730-37C5F805FE37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497239"/>
      </p:ext>
    </p:extLst>
  </p:cSld>
  <p:clrMapOvr>
    <a:masterClrMapping/>
  </p:clrMapOvr>
  <p:transition>
    <p:pull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17004-2F41-4ADC-89B2-F03C863DD7CE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337466"/>
      </p:ext>
    </p:extLst>
  </p:cSld>
  <p:clrMapOvr>
    <a:masterClrMapping/>
  </p:clrMapOvr>
  <p:transition>
    <p:pull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55759-29FD-4C5B-9F8A-65DC780BB22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745097"/>
      </p:ext>
    </p:extLst>
  </p:cSld>
  <p:clrMapOvr>
    <a:masterClrMapping/>
  </p:clrMapOvr>
  <p:transition>
    <p:pull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56447-3010-4083-99B2-7C5040CAC488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129972"/>
      </p:ext>
    </p:extLst>
  </p:cSld>
  <p:clrMapOvr>
    <a:masterClrMapping/>
  </p:clrMapOvr>
  <p:transition>
    <p:pull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45BB1-0B80-4663-96AA-B7ED09E83B96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394266"/>
      </p:ext>
    </p:extLst>
  </p:cSld>
  <p:clrMapOvr>
    <a:masterClrMapping/>
  </p:clrMapOvr>
  <p:transition>
    <p:pull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DA0EB-3AF1-4E1F-99DC-A9E899428F02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509097"/>
      </p:ext>
    </p:extLst>
  </p:cSld>
  <p:clrMapOvr>
    <a:masterClrMapping/>
  </p:clrMapOvr>
  <p:transition>
    <p:pull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0D317-75EE-45DE-8B41-4444CF65E7FA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492240"/>
      </p:ext>
    </p:extLst>
  </p:cSld>
  <p:clrMapOvr>
    <a:masterClrMapping/>
  </p:clrMapOvr>
  <p:transition>
    <p:pull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A0BDA-38A1-4C53-8684-7C512B0CB390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114917"/>
      </p:ext>
    </p:extLst>
  </p:cSld>
  <p:clrMapOvr>
    <a:masterClrMapping/>
  </p:clrMapOvr>
  <p:transition>
    <p:pull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79227-6A95-43F8-936E-68D351F5F71F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608920"/>
      </p:ext>
    </p:extLst>
  </p:cSld>
  <p:clrMapOvr>
    <a:masterClrMapping/>
  </p:clrMapOvr>
  <p:transition>
    <p:pull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B8868-AAFD-4C75-A2A2-CE53C78BB9C7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589182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7E111-5156-4F0C-A15A-BC3A83389160}" type="datetime1">
              <a:rPr lang="ru-RU" smtClean="0"/>
              <a:t>03.12.2019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411760" y="6309320"/>
            <a:ext cx="4320480" cy="4121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 smtClean="0"/>
              <a:t>Автор шаблона игры: Фокина Лидия Петровна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3433"/>
            </a:avLst>
          </a:prstGeom>
          <a:blipFill>
            <a:blip r:embed="rId1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-54864" y="6651127"/>
            <a:ext cx="9060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kern="1200" dirty="0" smtClean="0">
                <a:solidFill>
                  <a:schemeClr val="bg1"/>
                </a:solidFill>
                <a:effectLst/>
                <a:latin typeface="Acquest Script" pitchFamily="2" charset="0"/>
                <a:ea typeface="+mn-ea"/>
                <a:cs typeface="+mn-cs"/>
              </a:rPr>
              <a:t>© </a:t>
            </a:r>
            <a:r>
              <a:rPr lang="en-US" sz="1200" kern="1200" dirty="0" err="1" smtClean="0">
                <a:solidFill>
                  <a:schemeClr val="bg1"/>
                </a:solidFill>
                <a:effectLst/>
                <a:latin typeface="Acquest Script" pitchFamily="2" charset="0"/>
                <a:ea typeface="+mn-ea"/>
                <a:cs typeface="+mn-cs"/>
              </a:rPr>
              <a:t>FokinaLida</a:t>
            </a:r>
            <a:endParaRPr lang="ru-RU" sz="1200" kern="1200" dirty="0">
              <a:solidFill>
                <a:schemeClr val="bg1"/>
              </a:solidFill>
              <a:effectLst/>
              <a:latin typeface="Acquest Script" pitchFamily="2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ru-RU" sz="24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813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4813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4813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811807-668B-4D22-A6AD-7533E1C4ACE5}" type="slidenum">
              <a:rPr lang="ru-RU">
                <a:solidFill>
                  <a:srgbClr val="FFFFFF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FFFF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95029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ll dir="rd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6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notesSlide" Target="../notesSlides/notesSlide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hyperlink" Target="http://www.playcast.ru/uploads/2016/02/16/17347460.png" TargetMode="External"/><Relationship Id="rId7" Type="http://schemas.openxmlformats.org/officeDocument/2006/relationships/slide" Target="slide12.xml"/><Relationship Id="rId2" Type="http://schemas.openxmlformats.org/officeDocument/2006/relationships/hyperlink" Target="http://randomwallpapers.net/fantasy-trees-1920x1080-wallpaper16019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t-n.ru/attachment.aspx?id=163981" TargetMode="External"/><Relationship Id="rId5" Type="http://schemas.openxmlformats.org/officeDocument/2006/relationships/hyperlink" Target="https://www.youtube.com/watch?v=42xVhOJk1V4" TargetMode="External"/><Relationship Id="rId4" Type="http://schemas.openxmlformats.org/officeDocument/2006/relationships/hyperlink" Target="http://psyht.ucoz.ru/IMAGE/ff1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136904" cy="4608511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ShellyAllegroC" pitchFamily="2" charset="0"/>
              </a:rPr>
              <a:t>«</a:t>
            </a:r>
            <a:r>
              <a:rPr lang="ru-RU" sz="6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ShellyAllegroC" pitchFamily="2" charset="0"/>
              </a:rPr>
              <a:t>Люби и </a:t>
            </a:r>
            <a:r>
              <a:rPr lang="ru-RU" sz="6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ShellyAllegroC" pitchFamily="2" charset="0"/>
              </a:rPr>
              <a:t>знай</a:t>
            </a:r>
            <a:r>
              <a:rPr lang="ru-RU" sz="66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ShellyAllegroC" pitchFamily="2" charset="0"/>
              </a:rPr>
              <a:t> свой край!»</a:t>
            </a:r>
            <a:endParaRPr lang="ru-RU" sz="4000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ShellyAllegroC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5229200"/>
            <a:ext cx="5544616" cy="1368152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ShellyAllegroC" pitchFamily="2" charset="0"/>
              </a:rPr>
              <a:t>Автор :Войнах Людмила Борисовна </a:t>
            </a:r>
          </a:p>
          <a:p>
            <a:pPr algn="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ShellyAllegroC" pitchFamily="2" charset="0"/>
              </a:rPr>
              <a:t>учитель географии коррекционных классов МБОУ «КОСШ   № 2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ShellyAllegroC" pitchFamily="2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7475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pic>
        <p:nvPicPr>
          <p:cNvPr id="5" name="Picture 4" descr="http://www.historyworlds.ru/uploads/posts/2010-09/1284563595_m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85750"/>
            <a:ext cx="8529637" cy="622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298230" y="2967335"/>
            <a:ext cx="6547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336600"/>
                </a:solidFill>
                <a:effectLst/>
              </a:rPr>
              <a:t>О </a:t>
            </a: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336600"/>
                </a:solidFill>
              </a:rPr>
              <a:t>К</a:t>
            </a:r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336600"/>
                </a:solidFill>
                <a:effectLst/>
              </a:rPr>
              <a:t>ольской стороне </a:t>
            </a:r>
          </a:p>
          <a:p>
            <a:pPr algn="ctr"/>
            <a:r>
              <a:rPr lang="ru-RU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336600"/>
                </a:solidFill>
                <a:effectLst/>
              </a:rPr>
              <a:t>важно знать тебе и мне!!!</a:t>
            </a:r>
            <a:endParaRPr lang="ru-RU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3366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68188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72008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1800" b="1" dirty="0" smtClean="0"/>
              <a:t>Этот  край  необозримый,  один-единственный,  родной,</a:t>
            </a:r>
            <a:br>
              <a:rPr lang="ru-RU" sz="1800" b="1" dirty="0" smtClean="0"/>
            </a:br>
            <a:r>
              <a:rPr lang="ru-RU" sz="1800" b="1" dirty="0" smtClean="0"/>
              <a:t>Суровый,  сказочный,  любимый – зовётся  Кольскою  землёй!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pic>
        <p:nvPicPr>
          <p:cNvPr id="102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8640960" cy="576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286000" y="980729"/>
            <a:ext cx="64624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Open Sans"/>
              </a:rPr>
              <a:t>Кольский полуостров – лакомый кусочек для туристов. Его главным достоянием является горный массив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Open Sans"/>
              </a:rPr>
              <a:t>Хибины, порожистые </a:t>
            </a:r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Open Sans"/>
              </a:rPr>
              <a:t>реки и первозданная природа. Эти места славятся отличной рыбалкой. Зимой сюда едут горнолыжники. Полуостров очень большой – он занимает 70% Мурманской области.</a:t>
            </a:r>
            <a:endParaRPr lang="ru-RU" sz="1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5994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1400" dirty="0" smtClean="0">
                <a:solidFill>
                  <a:srgbClr val="38322F"/>
                </a:solidFill>
                <a:latin typeface="Open Sans"/>
              </a:rPr>
              <a:t> Самой </a:t>
            </a:r>
            <a:r>
              <a:rPr lang="ru-RU" sz="1400" dirty="0">
                <a:solidFill>
                  <a:srgbClr val="38322F"/>
                </a:solidFill>
                <a:latin typeface="Open Sans"/>
              </a:rPr>
              <a:t>яркой, в прямом смысле этого слова, природной </a:t>
            </a:r>
            <a:r>
              <a:rPr lang="ru-RU" sz="1400" dirty="0" smtClean="0">
                <a:solidFill>
                  <a:srgbClr val="38322F"/>
                </a:solidFill>
                <a:latin typeface="Open Sans"/>
              </a:rPr>
              <a:t>достопримечательностью Кольского полуострова  </a:t>
            </a:r>
            <a:r>
              <a:rPr lang="ru-RU" sz="1400" dirty="0">
                <a:solidFill>
                  <a:srgbClr val="38322F"/>
                </a:solidFill>
                <a:latin typeface="Open Sans"/>
              </a:rPr>
              <a:t>можно считать северное сияние. Ночное небо заполняют полыхающие ленты, дуги и спирали. Они могут быть красного, желтого, синего и зеленого цветов. Трудно поверить, что это световое шоу разыгрывается на высоте в тысячу километров над планетой! Весной и осенью природный фейерверк происходит чаще, чем зимой и летом.</a:t>
            </a:r>
            <a:endParaRPr lang="ru-RU" sz="1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712968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54120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30100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ru-RU" sz="1400" b="1" dirty="0">
                <a:solidFill>
                  <a:srgbClr val="38322F"/>
                </a:solidFill>
                <a:latin typeface="Open Sans"/>
              </a:rPr>
              <a:t>В западной части полуострова раскинулись два крупных горных массива – Хибины и </a:t>
            </a:r>
            <a:r>
              <a:rPr lang="ru-RU" sz="1400" b="1" dirty="0" err="1">
                <a:solidFill>
                  <a:srgbClr val="38322F"/>
                </a:solidFill>
                <a:latin typeface="Open Sans"/>
              </a:rPr>
              <a:t>Ловозерские</a:t>
            </a:r>
            <a:r>
              <a:rPr lang="ru-RU" sz="1400" b="1" dirty="0">
                <a:solidFill>
                  <a:srgbClr val="38322F"/>
                </a:solidFill>
                <a:latin typeface="Open Sans"/>
              </a:rPr>
              <a:t> тундры. Нельзя сказать, что горы здесь высокие – максимальные отметки вершин, в основном, не превышают тысячи метров. </a:t>
            </a:r>
            <a:r>
              <a:rPr lang="ru-RU" sz="1400" b="1" dirty="0" smtClean="0">
                <a:solidFill>
                  <a:srgbClr val="38322F"/>
                </a:solidFill>
                <a:latin typeface="Open Sans"/>
              </a:rPr>
              <a:t>Высочайшей </a:t>
            </a:r>
            <a:r>
              <a:rPr lang="ru-RU" sz="1400" b="1" dirty="0">
                <a:solidFill>
                  <a:srgbClr val="38322F"/>
                </a:solidFill>
                <a:latin typeface="Open Sans"/>
              </a:rPr>
              <a:t>точкой Хибин считается гора </a:t>
            </a:r>
            <a:r>
              <a:rPr lang="ru-RU" sz="1400" b="1" dirty="0" err="1">
                <a:solidFill>
                  <a:srgbClr val="38322F"/>
                </a:solidFill>
                <a:latin typeface="Open Sans"/>
              </a:rPr>
              <a:t>Часначорр</a:t>
            </a:r>
            <a:r>
              <a:rPr lang="ru-RU" sz="1400" b="1" dirty="0">
                <a:solidFill>
                  <a:srgbClr val="38322F"/>
                </a:solidFill>
                <a:latin typeface="Open Sans"/>
              </a:rPr>
              <a:t> (1191 м). </a:t>
            </a:r>
            <a:r>
              <a:rPr lang="ru-RU" sz="1400" b="1" dirty="0" smtClean="0">
                <a:solidFill>
                  <a:srgbClr val="38322F"/>
                </a:solidFill>
                <a:latin typeface="Open Sans"/>
              </a:rPr>
              <a:t>м</a:t>
            </a:r>
            <a:r>
              <a:rPr lang="ru-RU" sz="1400" b="1" dirty="0">
                <a:solidFill>
                  <a:srgbClr val="38322F"/>
                </a:solidFill>
                <a:latin typeface="Open Sans"/>
              </a:rPr>
              <a:t>. </a:t>
            </a:r>
            <a:endParaRPr lang="ru-RU" sz="1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640960" cy="52565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628800"/>
            <a:ext cx="6552727" cy="49558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956376" y="1916832"/>
            <a:ext cx="9557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Хибины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93942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9" descr="Рисунок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36838"/>
            <a:ext cx="2017712" cy="180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0" descr="Рисунок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2173288" cy="164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1" descr="Рисунок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850" y="115888"/>
            <a:ext cx="22796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2" descr="Рисунок3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88913"/>
            <a:ext cx="2230437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23" descr="Рисунок3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636838"/>
            <a:ext cx="1974850" cy="173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24" descr="Рисунок3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400" y="4868863"/>
            <a:ext cx="2136775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25" descr="Рисунок3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030788"/>
            <a:ext cx="2230438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26" descr="Рисунок3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941888"/>
            <a:ext cx="2084388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WordArt 4"/>
          <p:cNvSpPr>
            <a:spLocks noChangeArrowheads="1" noChangeShapeType="1" noTextEdit="1"/>
          </p:cNvSpPr>
          <p:nvPr/>
        </p:nvSpPr>
        <p:spPr bwMode="auto">
          <a:xfrm>
            <a:off x="395288" y="1412875"/>
            <a:ext cx="882650" cy="188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cs typeface="Arial"/>
              </a:rPr>
              <a:t>никель</a:t>
            </a:r>
          </a:p>
        </p:txBody>
      </p:sp>
      <p:sp>
        <p:nvSpPr>
          <p:cNvPr id="12299" name="WordArt 5"/>
          <p:cNvSpPr>
            <a:spLocks noChangeArrowheads="1" noChangeShapeType="1" noTextEdit="1"/>
          </p:cNvSpPr>
          <p:nvPr/>
        </p:nvSpPr>
        <p:spPr bwMode="auto">
          <a:xfrm>
            <a:off x="3563938" y="1557338"/>
            <a:ext cx="865187" cy="190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cs typeface="Arial"/>
              </a:rPr>
              <a:t>апатит</a:t>
            </a:r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714500" y="1857375"/>
            <a:ext cx="5472113" cy="33845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200" dirty="0" smtClean="0"/>
              <a:t>		</a:t>
            </a:r>
            <a:r>
              <a:rPr lang="ru-RU" altLang="ru-RU" sz="1400" dirty="0" smtClean="0"/>
              <a:t>На планете нет другого района с таким богатством и многообразием минералов и горных пород. В каменных недрах нашей области есть железо, никель, медь, титан, апатиты, алюминий, слюда, строительные минералы, редчайшие, удивительно красивые самоцветы. Не случайно академик </a:t>
            </a:r>
            <a:r>
              <a:rPr lang="ru-RU" altLang="ru-RU" sz="1400" dirty="0" err="1" smtClean="0"/>
              <a:t>А.Е.Ферсман</a:t>
            </a:r>
            <a:r>
              <a:rPr lang="ru-RU" altLang="ru-RU" sz="1400" dirty="0" smtClean="0"/>
              <a:t> назвал Кольский полуостров «минеральным рюкзаком за плечами Европы».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1400" dirty="0" smtClean="0"/>
              <a:t>		В Мурманской области добывают железные руды. Их крупные месторождения находятся в Оленегорском и Ковдорском районах.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altLang="ru-RU" sz="1400" dirty="0" smtClean="0"/>
              <a:t>		Из цветных металлов у нас добываются медно-никелевые руды (</a:t>
            </a:r>
            <a:r>
              <a:rPr lang="ru-RU" altLang="ru-RU" sz="1400" dirty="0" err="1" smtClean="0"/>
              <a:t>Мончегорское</a:t>
            </a:r>
            <a:r>
              <a:rPr lang="ru-RU" altLang="ru-RU" sz="1400" dirty="0" smtClean="0"/>
              <a:t> и </a:t>
            </a:r>
            <a:r>
              <a:rPr lang="ru-RU" altLang="ru-RU" sz="1400" dirty="0" err="1" smtClean="0"/>
              <a:t>Печенгское</a:t>
            </a:r>
            <a:r>
              <a:rPr lang="ru-RU" altLang="ru-RU" sz="1400" dirty="0" smtClean="0"/>
              <a:t> месторождение), руды редких металлов – вольфрамовые, циркониевые. Из </a:t>
            </a:r>
            <a:r>
              <a:rPr lang="ru-RU" altLang="ru-RU" sz="1400" dirty="0" err="1" smtClean="0"/>
              <a:t>нифелиновых</a:t>
            </a:r>
            <a:r>
              <a:rPr lang="ru-RU" altLang="ru-RU" sz="1400" dirty="0" smtClean="0"/>
              <a:t> руд получают алюминий. КОЛЬСКАЯ КЛАДОВАЯ, полуостров сокровищ, минеральный рюкзак за плечами Европы – так  называют наш край.</a:t>
            </a:r>
          </a:p>
        </p:txBody>
      </p:sp>
      <p:sp>
        <p:nvSpPr>
          <p:cNvPr id="12301" name="WordArt 13"/>
          <p:cNvSpPr>
            <a:spLocks noChangeArrowheads="1" noChangeShapeType="1" noTextEdit="1"/>
          </p:cNvSpPr>
          <p:nvPr/>
        </p:nvSpPr>
        <p:spPr bwMode="auto">
          <a:xfrm>
            <a:off x="3995738" y="5084763"/>
            <a:ext cx="1096962" cy="195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cs typeface="Arial"/>
              </a:rPr>
              <a:t>гематит</a:t>
            </a:r>
          </a:p>
        </p:txBody>
      </p:sp>
      <p:sp>
        <p:nvSpPr>
          <p:cNvPr id="12302" name="WordArt 14"/>
          <p:cNvSpPr>
            <a:spLocks noChangeArrowheads="1" noChangeShapeType="1" noTextEdit="1"/>
          </p:cNvSpPr>
          <p:nvPr/>
        </p:nvSpPr>
        <p:spPr bwMode="auto">
          <a:xfrm>
            <a:off x="611188" y="6308725"/>
            <a:ext cx="1452562" cy="195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cs typeface="Arial"/>
              </a:rPr>
              <a:t>джеспеллит</a:t>
            </a:r>
          </a:p>
        </p:txBody>
      </p:sp>
      <p:sp>
        <p:nvSpPr>
          <p:cNvPr id="12303" name="WordArt 15"/>
          <p:cNvSpPr>
            <a:spLocks noChangeArrowheads="1" noChangeShapeType="1" noTextEdit="1"/>
          </p:cNvSpPr>
          <p:nvPr/>
        </p:nvSpPr>
        <p:spPr bwMode="auto">
          <a:xfrm>
            <a:off x="468313" y="2781300"/>
            <a:ext cx="1600200" cy="195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cs typeface="Arial"/>
              </a:rPr>
              <a:t>медноникель</a:t>
            </a:r>
          </a:p>
        </p:txBody>
      </p:sp>
      <p:sp>
        <p:nvSpPr>
          <p:cNvPr id="12304" name="WordArt 16"/>
          <p:cNvSpPr>
            <a:spLocks noChangeArrowheads="1" noChangeShapeType="1" noTextEdit="1"/>
          </p:cNvSpPr>
          <p:nvPr/>
        </p:nvSpPr>
        <p:spPr bwMode="auto">
          <a:xfrm>
            <a:off x="7308850" y="6308725"/>
            <a:ext cx="1235075" cy="195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cs typeface="Arial"/>
              </a:rPr>
              <a:t>магнетит</a:t>
            </a:r>
          </a:p>
        </p:txBody>
      </p:sp>
      <p:sp>
        <p:nvSpPr>
          <p:cNvPr id="12305" name="WordArt 17"/>
          <p:cNvSpPr>
            <a:spLocks noChangeArrowheads="1" noChangeShapeType="1" noTextEdit="1"/>
          </p:cNvSpPr>
          <p:nvPr/>
        </p:nvSpPr>
        <p:spPr bwMode="auto">
          <a:xfrm>
            <a:off x="7380288" y="3789363"/>
            <a:ext cx="1319212" cy="461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cs typeface="Arial"/>
              </a:rPr>
              <a:t>железистые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cs typeface="Arial"/>
              </a:rPr>
              <a:t>кварциты</a:t>
            </a:r>
          </a:p>
        </p:txBody>
      </p:sp>
      <p:sp>
        <p:nvSpPr>
          <p:cNvPr id="12306" name="WordArt 18"/>
          <p:cNvSpPr>
            <a:spLocks noChangeArrowheads="1" noChangeShapeType="1" noTextEdit="1"/>
          </p:cNvSpPr>
          <p:nvPr/>
        </p:nvSpPr>
        <p:spPr bwMode="auto">
          <a:xfrm>
            <a:off x="6877050" y="1484313"/>
            <a:ext cx="1044575" cy="195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cs typeface="Arial"/>
              </a:rPr>
              <a:t>апатит</a:t>
            </a:r>
          </a:p>
        </p:txBody>
      </p:sp>
    </p:spTree>
    <p:extLst>
      <p:ext uri="{BB962C8B-B14F-4D97-AF65-F5344CB8AC3E}">
        <p14:creationId xmlns:p14="http://schemas.microsoft.com/office/powerpoint/2010/main" val="42804364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50405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1600" b="1" dirty="0" smtClean="0"/>
              <a:t>Кольский полуостров называют краем рек и озёр. Здесь более 110 тысяч озер и 18.209 рек.</a:t>
            </a:r>
            <a:endParaRPr lang="ru-RU" sz="1600" b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640960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5733256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srgbClr val="38322F"/>
                </a:solidFill>
                <a:latin typeface="Open Sans"/>
              </a:rPr>
              <a:t>Крупнейшим озером является </a:t>
            </a:r>
            <a:r>
              <a:rPr lang="ru-RU" sz="1400" dirty="0" err="1">
                <a:solidFill>
                  <a:srgbClr val="38322F"/>
                </a:solidFill>
                <a:latin typeface="Open Sans"/>
              </a:rPr>
              <a:t>Имандра</a:t>
            </a:r>
            <a:r>
              <a:rPr lang="ru-RU" sz="1400" dirty="0">
                <a:solidFill>
                  <a:srgbClr val="38322F"/>
                </a:solidFill>
                <a:latin typeface="Open Sans"/>
              </a:rPr>
              <a:t>. Оно настолько вытянуто, что похоже на широкую реку с большим количеством проток. Его протяженность достигает 120 км при средней ширине 14 км! Над водной гладью возвышается около 140 островов – феерическое зрелище. Озеро </a:t>
            </a:r>
            <a:r>
              <a:rPr lang="ru-RU" sz="1400" dirty="0" err="1">
                <a:solidFill>
                  <a:srgbClr val="38322F"/>
                </a:solidFill>
                <a:latin typeface="Open Sans"/>
              </a:rPr>
              <a:t>Имандра</a:t>
            </a:r>
            <a:r>
              <a:rPr lang="ru-RU" sz="1400" dirty="0">
                <a:solidFill>
                  <a:srgbClr val="38322F"/>
                </a:solidFill>
                <a:latin typeface="Open Sans"/>
              </a:rPr>
              <a:t> называют «жемчужиной в ладонях Лапландии».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8243916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50405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1600" b="1" dirty="0" smtClean="0"/>
              <a:t>Кольский полуостров называют краем рек и озёр. Здесь более 110 тысяч озер и 18.209 рек.</a:t>
            </a:r>
            <a:endParaRPr lang="ru-RU" sz="1600" b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Автор шаблона игры: Фокина Лидия Петровна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4806211"/>
            <a:ext cx="86409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Озеро </a:t>
            </a:r>
            <a:r>
              <a:rPr lang="ru-RU" sz="1400" dirty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Могильное на острове </a:t>
            </a:r>
            <a:r>
              <a:rPr lang="ru-RU" sz="1400" dirty="0" err="1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Кильдин</a:t>
            </a:r>
            <a:r>
              <a:rPr lang="ru-RU" sz="1400" dirty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 уникально тем, что напоминает слоеный пирог. Это озеро состоит из 5 слоёв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воды.</a:t>
            </a:r>
            <a:r>
              <a:rPr lang="ru-RU" sz="1200" dirty="0" smtClean="0">
                <a:latin typeface="Open Sans"/>
                <a:ea typeface="Times New Roman"/>
                <a:cs typeface="Times New Roman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В </a:t>
            </a:r>
            <a:r>
              <a:rPr lang="ru-RU" sz="1400" dirty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нижнем слое, у самого дна, вода наполнена сероводородом – это мёртвый слой, в котором нет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жизни.</a:t>
            </a:r>
            <a:r>
              <a:rPr lang="ru-RU" sz="1200" dirty="0" smtClean="0">
                <a:latin typeface="Open Sans"/>
                <a:ea typeface="Times New Roman"/>
                <a:cs typeface="Times New Roman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Следующий </a:t>
            </a:r>
            <a:r>
              <a:rPr lang="ru-RU" sz="1400" dirty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слой – вода вишнёвого цвета, здесь живут розовые бактерии, которые не дают сероводороду проникнуть в верхние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слои.</a:t>
            </a:r>
            <a:r>
              <a:rPr lang="ru-RU" sz="1200" dirty="0" smtClean="0">
                <a:latin typeface="Open Sans"/>
                <a:ea typeface="Times New Roman"/>
                <a:cs typeface="Times New Roman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Третий </a:t>
            </a:r>
            <a:r>
              <a:rPr lang="ru-RU" sz="1400" dirty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слой озера – морской. Здесь, в солёной воде, живут окуни, треска и даже морские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звёзды.</a:t>
            </a:r>
            <a:r>
              <a:rPr lang="ru-RU" sz="1200" dirty="0" smtClean="0">
                <a:latin typeface="Open Sans"/>
                <a:ea typeface="Times New Roman"/>
                <a:cs typeface="Times New Roman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В </a:t>
            </a:r>
            <a:r>
              <a:rPr lang="ru-RU" sz="1400" dirty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четвёртом слое морская вода смешана с озёрной. Здесь обитают медузы, ракообразные и некоторые пресноводные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рыбы.</a:t>
            </a:r>
            <a:r>
              <a:rPr lang="ru-RU" sz="1200" dirty="0" smtClean="0">
                <a:latin typeface="Open Sans"/>
                <a:ea typeface="Times New Roman"/>
                <a:cs typeface="Times New Roman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В </a:t>
            </a:r>
            <a:r>
              <a:rPr lang="ru-RU" sz="1400" dirty="0">
                <a:solidFill>
                  <a:srgbClr val="000000"/>
                </a:solidFill>
                <a:latin typeface="Open Sans"/>
                <a:ea typeface="Times New Roman"/>
                <a:cs typeface="Times New Roman"/>
              </a:rPr>
              <a:t>верхнем слое – вода пресная. Здесь живут некоторые виды пресноводных рыб и рачки.</a:t>
            </a:r>
            <a:endParaRPr lang="ru-RU" sz="1200" dirty="0">
              <a:latin typeface="Open Sans"/>
              <a:ea typeface="Calibri"/>
              <a:cs typeface="Times New Roman"/>
            </a:endParaRPr>
          </a:p>
          <a:p>
            <a:r>
              <a:rPr lang="ru-RU" sz="1400" b="1" dirty="0" smtClean="0">
                <a:solidFill>
                  <a:srgbClr val="000000"/>
                </a:solidFill>
                <a:latin typeface="Open Sans"/>
                <a:ea typeface="Times New Roman"/>
              </a:rPr>
              <a:t>                              Уникальность </a:t>
            </a:r>
            <a:r>
              <a:rPr lang="ru-RU" sz="1400" b="1" dirty="0">
                <a:solidFill>
                  <a:srgbClr val="000000"/>
                </a:solidFill>
                <a:latin typeface="Open Sans"/>
                <a:ea typeface="Times New Roman"/>
              </a:rPr>
              <a:t>этого озера в том, что слои воды никогда не перемешиваются.</a:t>
            </a:r>
            <a:br>
              <a:rPr lang="ru-RU" sz="1400" b="1" dirty="0">
                <a:solidFill>
                  <a:srgbClr val="000000"/>
                </a:solidFill>
                <a:latin typeface="Open Sans"/>
                <a:ea typeface="Times New Roman"/>
              </a:rPr>
            </a:br>
            <a:endParaRPr lang="ru-RU" sz="1400" b="1" dirty="0">
              <a:solidFill>
                <a:prstClr val="black"/>
              </a:solidFill>
              <a:latin typeface="Open Sans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46"/>
          <a:stretch/>
        </p:blipFill>
        <p:spPr bwMode="auto">
          <a:xfrm>
            <a:off x="210880" y="692695"/>
            <a:ext cx="8712967" cy="4113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71953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42617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just"/>
            <a:r>
              <a:rPr lang="ru-RU" sz="1400" dirty="0">
                <a:solidFill>
                  <a:srgbClr val="000000"/>
                </a:solidFill>
                <a:latin typeface="Open Sans"/>
                <a:ea typeface="Times New Roman"/>
              </a:rPr>
              <a:t>Крупнейшей рекой Кольского полуострова является река </a:t>
            </a:r>
            <a:r>
              <a:rPr lang="ru-RU" sz="1400" dirty="0" smtClean="0">
                <a:solidFill>
                  <a:srgbClr val="000000"/>
                </a:solidFill>
                <a:latin typeface="Open Sans"/>
                <a:ea typeface="Times New Roman"/>
              </a:rPr>
              <a:t>Поной. </a:t>
            </a:r>
            <a:r>
              <a:rPr lang="ru-RU" sz="1400" dirty="0" smtClean="0">
                <a:latin typeface="Open Sans"/>
              </a:rPr>
              <a:t> По </a:t>
            </a:r>
            <a:r>
              <a:rPr lang="ru-RU" sz="1400" dirty="0">
                <a:latin typeface="Open Sans"/>
              </a:rPr>
              <a:t>неизвестным причинам саамы называли ее «Собачьей рекой» - именно так переводится на русский язык слово «поной». Ее длина достигает 426 км! Это много даже по масштабам такой гигантской страны как Россия. Исток реки находится на возвышенности </a:t>
            </a:r>
            <a:r>
              <a:rPr lang="ru-RU" sz="1400" dirty="0" err="1">
                <a:latin typeface="Open Sans"/>
              </a:rPr>
              <a:t>Кейвы</a:t>
            </a:r>
            <a:r>
              <a:rPr lang="ru-RU" sz="1400" dirty="0">
                <a:latin typeface="Open Sans"/>
              </a:rPr>
              <a:t> с высотной отметкой около 400 м, а впадает она в Белое море. В низовьях река течет по каньону. Там имеются пороги. К крупным водным артериям относятся также реки Кола, Умба, Варзуга, Воронья, </a:t>
            </a:r>
            <a:r>
              <a:rPr lang="ru-RU" sz="1400" dirty="0" err="1">
                <a:latin typeface="Open Sans"/>
              </a:rPr>
              <a:t>Йоканга</a:t>
            </a:r>
            <a:r>
              <a:rPr lang="ru-RU" sz="1400" dirty="0">
                <a:latin typeface="Open Sans"/>
              </a:rPr>
              <a:t> и Териберка. Название «Кола» никак не связано с газированным напитком. Оно произошло от саамского слова «</a:t>
            </a:r>
            <a:r>
              <a:rPr lang="ru-RU" sz="1400" dirty="0" err="1">
                <a:latin typeface="Open Sans"/>
              </a:rPr>
              <a:t>кольйок</a:t>
            </a:r>
            <a:r>
              <a:rPr lang="ru-RU" sz="1400" dirty="0">
                <a:latin typeface="Open Sans"/>
              </a:rPr>
              <a:t>» - «золотая река».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712968" cy="35283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56"/>
          <a:stretch/>
        </p:blipFill>
        <p:spPr bwMode="auto">
          <a:xfrm>
            <a:off x="251520" y="4941168"/>
            <a:ext cx="8712968" cy="17281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6" t="14862" r="10053"/>
          <a:stretch/>
        </p:blipFill>
        <p:spPr bwMode="auto">
          <a:xfrm>
            <a:off x="226368" y="3429000"/>
            <a:ext cx="4381636" cy="3204408"/>
          </a:xfrm>
          <a:prstGeom prst="rect">
            <a:avLst/>
          </a:prstGeom>
          <a:solidFill>
            <a:srgbClr val="002060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514114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22899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just"/>
            <a:r>
              <a:rPr lang="ru-RU" sz="1600" dirty="0" smtClean="0">
                <a:latin typeface="Open Sans"/>
              </a:rPr>
              <a:t/>
            </a:r>
            <a:br>
              <a:rPr lang="ru-RU" sz="1600" dirty="0" smtClean="0">
                <a:latin typeface="Open Sans"/>
              </a:rPr>
            </a:br>
            <a:r>
              <a:rPr lang="ru-RU" sz="1600" dirty="0">
                <a:latin typeface="Open Sans"/>
              </a:rPr>
              <a:t/>
            </a:r>
            <a:br>
              <a:rPr lang="ru-RU" sz="1600" dirty="0">
                <a:latin typeface="Open Sans"/>
              </a:rPr>
            </a:br>
            <a:r>
              <a:rPr lang="ru-RU" sz="1400" dirty="0" smtClean="0">
                <a:latin typeface="Open Sans"/>
              </a:rPr>
              <a:t>Несмотря </a:t>
            </a:r>
            <a:r>
              <a:rPr lang="ru-RU" sz="1400" dirty="0">
                <a:latin typeface="Open Sans"/>
              </a:rPr>
              <a:t>на суровые условия, территория Кольского полуострова была заселена с древних времен. Трудно понять, что притягивало сюда людей, но они жили здесь еще 9 тысяч лет назад! </a:t>
            </a:r>
            <a:r>
              <a:rPr lang="ru-RU" sz="1400" dirty="0" smtClean="0">
                <a:latin typeface="Open Sans"/>
              </a:rPr>
              <a:t>Более </a:t>
            </a:r>
            <a:r>
              <a:rPr lang="ru-RU" sz="1400" dirty="0">
                <a:latin typeface="Open Sans"/>
              </a:rPr>
              <a:t>того, в эти неуютные места люди в разные исторические периоды пришли из Скандинавии, с Волги и даже с Северного Урала и Сибири! За счет смешение представителей европеоидной и монголоидной рас образовались лопари или саамы. Их стали считать коренными жителями полуострова</a:t>
            </a:r>
            <a:r>
              <a:rPr lang="ru-RU" sz="1400" dirty="0" smtClean="0">
                <a:latin typeface="Open Sans"/>
              </a:rPr>
              <a:t>.</a:t>
            </a:r>
            <a:r>
              <a:rPr lang="ru-RU" sz="1400" dirty="0">
                <a:solidFill>
                  <a:srgbClr val="38322F"/>
                </a:solidFill>
                <a:latin typeface="Open Sans"/>
              </a:rPr>
              <a:t> Недалеко от Кандалакши находится каменный лабиринт «Вавилон» - одно из загадочных сооружений глубокой древности.</a:t>
            </a:r>
            <a:r>
              <a:rPr lang="ru-RU" sz="1400" dirty="0">
                <a:latin typeface="Open Sans"/>
              </a:rPr>
              <a:t/>
            </a:r>
            <a:br>
              <a:rPr lang="ru-RU" sz="1400" dirty="0">
                <a:latin typeface="Open Sans"/>
              </a:rPr>
            </a:br>
            <a:r>
              <a:rPr lang="ru-RU" sz="1200" dirty="0">
                <a:latin typeface="Open Sans"/>
              </a:rPr>
              <a:t/>
            </a:r>
            <a:br>
              <a:rPr lang="ru-RU" sz="1200" dirty="0">
                <a:latin typeface="Open Sans"/>
              </a:rPr>
            </a:br>
            <a:endParaRPr lang="ru-RU" sz="1200" dirty="0">
              <a:latin typeface="Open San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412776"/>
            <a:ext cx="8640961" cy="51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021480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2821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just"/>
            <a:r>
              <a:rPr lang="ru-RU" sz="1600" dirty="0" smtClean="0">
                <a:solidFill>
                  <a:srgbClr val="212529"/>
                </a:solidFill>
                <a:latin typeface="PT Sans"/>
              </a:rPr>
              <a:t>Сейды </a:t>
            </a:r>
            <a:r>
              <a:rPr lang="ru-RU" sz="1600" dirty="0">
                <a:solidFill>
                  <a:srgbClr val="212529"/>
                </a:solidFill>
                <a:latin typeface="PT Sans"/>
              </a:rPr>
              <a:t>– огромные валуны, установленные на небольшие подставки. Иногда основную глыбу украшает один или несколько небольших камней, сложенных в «пирамиду». Этот вид мегалитов широко распространен от берегов Онежского и Ладожского озер вплоть до побережья Баренцева </a:t>
            </a:r>
            <a:r>
              <a:rPr lang="ru-RU" sz="1600" dirty="0" smtClean="0">
                <a:solidFill>
                  <a:srgbClr val="212529"/>
                </a:solidFill>
                <a:latin typeface="PT Sans"/>
              </a:rPr>
              <a:t>моря. Эти сооружения по </a:t>
            </a:r>
            <a:r>
              <a:rPr lang="ru-RU" sz="1600" dirty="0">
                <a:solidFill>
                  <a:srgbClr val="212529"/>
                </a:solidFill>
                <a:latin typeface="PT Sans"/>
              </a:rPr>
              <a:t>праву считаются одним из самых глобальных загадочных явлений в истории человечества. Кто? Когда? Для чего? Вопросы по </a:t>
            </a:r>
            <a:r>
              <a:rPr lang="ru-RU" sz="1600" dirty="0" smtClean="0">
                <a:solidFill>
                  <a:srgbClr val="212529"/>
                </a:solidFill>
                <a:latin typeface="PT Sans"/>
              </a:rPr>
              <a:t> изучению </a:t>
            </a:r>
            <a:r>
              <a:rPr lang="ru-RU" sz="1600" dirty="0" err="1" smtClean="0">
                <a:solidFill>
                  <a:srgbClr val="212529"/>
                </a:solidFill>
                <a:latin typeface="PT Sans"/>
              </a:rPr>
              <a:t>сейдов</a:t>
            </a:r>
            <a:r>
              <a:rPr lang="ru-RU" sz="1600" dirty="0" smtClean="0">
                <a:solidFill>
                  <a:srgbClr val="212529"/>
                </a:solidFill>
                <a:latin typeface="PT Sans"/>
              </a:rPr>
              <a:t>  </a:t>
            </a:r>
            <a:r>
              <a:rPr lang="ru-RU" sz="1600" dirty="0">
                <a:solidFill>
                  <a:srgbClr val="212529"/>
                </a:solidFill>
                <a:latin typeface="PT Sans"/>
              </a:rPr>
              <a:t>только множатся.</a:t>
            </a:r>
            <a:endParaRPr lang="ru-RU" sz="1600" b="0" i="0" dirty="0">
              <a:solidFill>
                <a:srgbClr val="212529"/>
              </a:solidFill>
              <a:effectLst/>
              <a:latin typeface="PT San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212529"/>
                </a:solidFill>
                <a:latin typeface="PT Sans"/>
              </a:rPr>
              <a:t> 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3"/>
            <a:ext cx="8640960" cy="5040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57815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ыноска-облако 2"/>
          <p:cNvSpPr/>
          <p:nvPr/>
        </p:nvSpPr>
        <p:spPr>
          <a:xfrm>
            <a:off x="539552" y="238882"/>
            <a:ext cx="8280920" cy="4486262"/>
          </a:xfrm>
          <a:prstGeom prst="cloudCallout">
            <a:avLst>
              <a:gd name="adj1" fmla="val -29738"/>
              <a:gd name="adj2" fmla="val 42722"/>
            </a:avLst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Ребята!</a:t>
            </a:r>
          </a:p>
          <a:p>
            <a:pPr algn="ctr"/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Предлагаю вам совершить путешествие </a:t>
            </a:r>
          </a:p>
          <a:p>
            <a:pPr algn="ctr"/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По родному краю. Для этого нужно разделиться на две команды </a:t>
            </a:r>
          </a:p>
          <a:p>
            <a:pPr algn="ctr"/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и выполнить задания сказочного дерева. За каждый правильный ответ команда получает одно очко. В конце путешествия вас ожидает приз.</a:t>
            </a:r>
          </a:p>
          <a:p>
            <a:pPr algn="ctr">
              <a:lnSpc>
                <a:spcPct val="150000"/>
              </a:lnSpc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Желаю удачи!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Управляющая кнопка: сведения 3">
            <a:hlinkClick r:id="rId3" action="ppaction://hlinksldjump" highlightClick="1"/>
          </p:cNvPr>
          <p:cNvSpPr/>
          <p:nvPr/>
        </p:nvSpPr>
        <p:spPr>
          <a:xfrm>
            <a:off x="241058" y="238882"/>
            <a:ext cx="360040" cy="360000"/>
          </a:xfrm>
          <a:prstGeom prst="actionButtonInformation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73517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463" y="3573016"/>
            <a:ext cx="3034308" cy="303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ятно 1 3">
            <a:hlinkClick r:id="rId4" action="ppaction://hlinksldjump"/>
          </p:cNvPr>
          <p:cNvSpPr/>
          <p:nvPr/>
        </p:nvSpPr>
        <p:spPr>
          <a:xfrm>
            <a:off x="5436096" y="522920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94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effectLst/>
              </a:rPr>
              <a:t>1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222222"/>
                </a:solidFill>
                <a:latin typeface="inherit"/>
                <a:ea typeface="Times New Roman"/>
                <a:cs typeface="Arial"/>
              </a:rPr>
              <a:t>Самое большое озеро на Кольском </a:t>
            </a:r>
            <a:r>
              <a:rPr lang="ru-RU" sz="2400" b="1" dirty="0" smtClean="0">
                <a:solidFill>
                  <a:srgbClr val="222222"/>
                </a:solidFill>
                <a:latin typeface="inherit"/>
                <a:ea typeface="Times New Roman"/>
                <a:cs typeface="Arial"/>
              </a:rPr>
              <a:t>полуострове – жемчужина в руках Лапландии?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Озеро </a:t>
            </a:r>
            <a:r>
              <a:rPr lang="ru-RU" sz="3200" b="1" dirty="0" err="1" smtClean="0">
                <a:solidFill>
                  <a:schemeClr val="accent3">
                    <a:lumMod val="50000"/>
                  </a:schemeClr>
                </a:solidFill>
              </a:rPr>
              <a:t>Имандра</a:t>
            </a:r>
            <a:endParaRPr lang="ru-RU" sz="32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305318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1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Крупнейший порт России на берегу Баренцева моря? 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1760" y="5102655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Город-порт Мурманск</a:t>
            </a:r>
          </a:p>
          <a:p>
            <a:pPr algn="ctr"/>
            <a:endParaRPr lang="ru-RU" sz="2800" b="1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509577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1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3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Крупнейшая река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Кольского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полуострова,  которую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саамы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называют 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«Собачьей рекой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»? 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Река «Поной»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064964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1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95576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Озеро на острове </a:t>
            </a:r>
            <a:r>
              <a:rPr lang="ru-RU" sz="2800" b="1" dirty="0" err="1" smtClean="0">
                <a:solidFill>
                  <a:schemeClr val="accent3">
                    <a:lumMod val="50000"/>
                  </a:schemeClr>
                </a:solidFill>
              </a:rPr>
              <a:t>Кильдин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, напоминающее слоёный пирог? 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Озеро Могильное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40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463" y="3573016"/>
            <a:ext cx="3034308" cy="303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ятно 1 3"/>
          <p:cNvSpPr/>
          <p:nvPr/>
        </p:nvSpPr>
        <p:spPr>
          <a:xfrm>
            <a:off x="5436096" y="522920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ятно 1 6">
            <a:hlinkClick r:id="rId4" action="ppaction://hlinksldjump"/>
          </p:cNvPr>
          <p:cNvSpPr/>
          <p:nvPr/>
        </p:nvSpPr>
        <p:spPr>
          <a:xfrm>
            <a:off x="6228184" y="3933056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5" name="Выгнутая влево стрелка 4"/>
          <p:cNvSpPr/>
          <p:nvPr/>
        </p:nvSpPr>
        <p:spPr>
          <a:xfrm rot="1730976" flipH="1" flipV="1">
            <a:off x="6479194" y="4407106"/>
            <a:ext cx="576064" cy="1587948"/>
          </a:xfrm>
          <a:prstGeom prst="curved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48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2 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 Горы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Кольского полуострова, название которых в переводе с саамского означает «горы с голыми вершинами»,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 высота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их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 немного больше 1000 метров? 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Горы Хибины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53426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2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Какой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город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Кольского полуострова носит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название полезного ископаемого, который называют камнем плодородия?</a:t>
            </a: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Город </a:t>
            </a:r>
            <a:r>
              <a:rPr lang="ru-RU" sz="3200" b="1" dirty="0" err="1" smtClean="0">
                <a:solidFill>
                  <a:schemeClr val="accent3">
                    <a:lumMod val="50000"/>
                  </a:schemeClr>
                </a:solidFill>
              </a:rPr>
              <a:t>Аппатиты</a:t>
            </a:r>
            <a:endParaRPr lang="ru-RU" sz="32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66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2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3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О каком полезном ископаемом Кольского полуострова говорится в загадке?</a:t>
            </a:r>
          </a:p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Очень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прочен и упруг,</a:t>
            </a:r>
          </a:p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Строителям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надежный друг.</a:t>
            </a:r>
          </a:p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Дома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, ступени, постаменты</a:t>
            </a:r>
          </a:p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Красивы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станут и заметны.</a:t>
            </a: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Гранит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800363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2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Кольская кладовая,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полуостров сокровищ, минеральный рюкзак за плечами Европы –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почему так 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называют наш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край?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71800" y="5102655"/>
            <a:ext cx="54006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Из более чем 5000 минеральных видов, открытых в мире, свыше 1000 найдены в нашем регионе и более 270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минералов впервые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открыты на Кольском полуострове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Автор шаблона игры: Фокина Лидия Петровна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4557291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463" y="3573016"/>
            <a:ext cx="3034308" cy="303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ятно 1 6"/>
          <p:cNvSpPr/>
          <p:nvPr/>
        </p:nvSpPr>
        <p:spPr>
          <a:xfrm>
            <a:off x="6228184" y="3933056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8" name="Пятно 1 7">
            <a:hlinkClick r:id="rId4" action="ppaction://hlinksldjump"/>
          </p:cNvPr>
          <p:cNvSpPr/>
          <p:nvPr/>
        </p:nvSpPr>
        <p:spPr>
          <a:xfrm>
            <a:off x="5436096" y="270892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5" name="Выгнутая влево стрелка 4"/>
          <p:cNvSpPr/>
          <p:nvPr/>
        </p:nvSpPr>
        <p:spPr>
          <a:xfrm rot="1730976" flipH="1" flipV="1">
            <a:off x="6479194" y="4407106"/>
            <a:ext cx="576064" cy="1587948"/>
          </a:xfrm>
          <a:prstGeom prst="curved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лево стрелка 13"/>
          <p:cNvSpPr/>
          <p:nvPr/>
        </p:nvSpPr>
        <p:spPr>
          <a:xfrm rot="19673092" flipV="1">
            <a:off x="5400091" y="3286755"/>
            <a:ext cx="576064" cy="1587948"/>
          </a:xfrm>
          <a:prstGeom prst="curved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ятно 1 16"/>
          <p:cNvSpPr/>
          <p:nvPr/>
        </p:nvSpPr>
        <p:spPr>
          <a:xfrm>
            <a:off x="5436096" y="522920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3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3 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В каком месте Европейской части России чем к северу ближе, тем теплее? </a:t>
            </a: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На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Кольском полуострове, под влиянием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теплого атлантического  течения «Гольфстрим».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060089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3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200" b="1" dirty="0">
                <a:solidFill>
                  <a:schemeClr val="accent3">
                    <a:lumMod val="50000"/>
                  </a:schemeClr>
                </a:solidFill>
              </a:rPr>
              <a:t>На Кольском полуострове работает единственная в России приливная электростанция </a:t>
            </a: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</a:rPr>
              <a:t>(ПЭС</a:t>
            </a:r>
            <a:r>
              <a:rPr lang="ru-RU" sz="2200" b="1" dirty="0">
                <a:solidFill>
                  <a:schemeClr val="accent3">
                    <a:lumMod val="50000"/>
                  </a:schemeClr>
                </a:solidFill>
              </a:rPr>
              <a:t>) расположенная в губе Кислая Баренцева моря, вблизи поселка Ура-Губа . Назовите особенности природы Кольского полуострова, которые способствовали выбору его для строительства </a:t>
            </a: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</a:rPr>
              <a:t>ПЭС?</a:t>
            </a:r>
            <a:endParaRPr lang="ru-RU" sz="2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ветка теплого Северо- Атлантического течения, которая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не позволяет замерзать воде 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547485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463" y="3573016"/>
            <a:ext cx="3034308" cy="303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ятно 1 3"/>
          <p:cNvSpPr/>
          <p:nvPr/>
        </p:nvSpPr>
        <p:spPr>
          <a:xfrm>
            <a:off x="5436096" y="522920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ятно 1 6"/>
          <p:cNvSpPr/>
          <p:nvPr/>
        </p:nvSpPr>
        <p:spPr>
          <a:xfrm>
            <a:off x="6228184" y="3933056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8" name="Пятно 1 7"/>
          <p:cNvSpPr/>
          <p:nvPr/>
        </p:nvSpPr>
        <p:spPr>
          <a:xfrm>
            <a:off x="5436096" y="270892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9" name="Пятно 1 8">
            <a:hlinkClick r:id="rId4" action="ppaction://hlinksldjump"/>
          </p:cNvPr>
          <p:cNvSpPr/>
          <p:nvPr/>
        </p:nvSpPr>
        <p:spPr>
          <a:xfrm>
            <a:off x="6624228" y="1844824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13" name="Выгнутая влево стрелка 12"/>
          <p:cNvSpPr/>
          <p:nvPr/>
        </p:nvSpPr>
        <p:spPr>
          <a:xfrm rot="3144270" flipH="1" flipV="1">
            <a:off x="6547886" y="2310991"/>
            <a:ext cx="576064" cy="1587948"/>
          </a:xfrm>
          <a:prstGeom prst="curved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лево стрелка 13"/>
          <p:cNvSpPr/>
          <p:nvPr/>
        </p:nvSpPr>
        <p:spPr>
          <a:xfrm rot="19673092" flipV="1">
            <a:off x="5400091" y="3286755"/>
            <a:ext cx="576064" cy="1587948"/>
          </a:xfrm>
          <a:prstGeom prst="curved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16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4 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Что за чудо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чудеса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,</a:t>
            </a:r>
          </a:p>
          <a:p>
            <a:pPr algn="ctr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Загорелись небеса!</a:t>
            </a:r>
          </a:p>
          <a:p>
            <a:pPr algn="ctr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Ой, горит-пылает пламя</a:t>
            </a:r>
          </a:p>
          <a:p>
            <a:pPr algn="ctr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Над сверкающими льдами!</a:t>
            </a:r>
          </a:p>
          <a:p>
            <a:pPr algn="ctr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Кто зажег огонь чудесный,</a:t>
            </a:r>
          </a:p>
          <a:p>
            <a:pPr algn="ctr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Золотой костер небесный?</a:t>
            </a:r>
          </a:p>
          <a:p>
            <a:pPr algn="ctr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Никого за тучей нет.</a:t>
            </a:r>
          </a:p>
          <a:p>
            <a:pPr algn="ctr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Это с неба льется свет.</a:t>
            </a: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Северное сияние (сполохи)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031014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4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052736"/>
            <a:ext cx="7200800" cy="3456384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Они добрые, трудолюбивые и мудрые. Занимаются охотой, ловят рыбу, разводят оленей. Из меха они шьют одежду и обувь, украшают её бисером. Они сохранили свой язык и традиции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. Назовите коренных жителей Кольского полуострова, их основные (традиционные) занятия?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Саами, лопари; рыболовство, оленеводство, охота.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477974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463" y="3573016"/>
            <a:ext cx="3034308" cy="303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ятно 1 3"/>
          <p:cNvSpPr/>
          <p:nvPr/>
        </p:nvSpPr>
        <p:spPr>
          <a:xfrm>
            <a:off x="5436096" y="522920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ятно 1 6"/>
          <p:cNvSpPr/>
          <p:nvPr/>
        </p:nvSpPr>
        <p:spPr>
          <a:xfrm>
            <a:off x="6228184" y="3933056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8" name="Пятно 1 7"/>
          <p:cNvSpPr/>
          <p:nvPr/>
        </p:nvSpPr>
        <p:spPr>
          <a:xfrm>
            <a:off x="5436096" y="270892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9" name="Пятно 1 8"/>
          <p:cNvSpPr/>
          <p:nvPr/>
        </p:nvSpPr>
        <p:spPr>
          <a:xfrm>
            <a:off x="6624228" y="1844824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10" name="Пятно 1 9">
            <a:hlinkClick r:id="rId4" action="ppaction://hlinksldjump"/>
          </p:cNvPr>
          <p:cNvSpPr/>
          <p:nvPr/>
        </p:nvSpPr>
        <p:spPr>
          <a:xfrm>
            <a:off x="5292080" y="1196752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13" name="Выгнутая влево стрелка 12"/>
          <p:cNvSpPr/>
          <p:nvPr/>
        </p:nvSpPr>
        <p:spPr>
          <a:xfrm rot="3144270" flipH="1" flipV="1">
            <a:off x="6547886" y="2310991"/>
            <a:ext cx="576064" cy="1587948"/>
          </a:xfrm>
          <a:prstGeom prst="curved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Выгнутая влево стрелка 14"/>
          <p:cNvSpPr/>
          <p:nvPr/>
        </p:nvSpPr>
        <p:spPr>
          <a:xfrm rot="7055638">
            <a:off x="6279146" y="717435"/>
            <a:ext cx="576064" cy="1352523"/>
          </a:xfrm>
          <a:prstGeom prst="curved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16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5 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Он находится в центре Кольского полуострова. Здесь хорошо себя чувствую дикие северные олени, лоси, бобры, росомахи, глухари. Лесники там охраняют животных, а учёные изучают растения.</a:t>
            </a: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Лапландский заповедник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89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5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Детёныш какого северного животного родившись, в тот же день уже может бегать? 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Северного оленя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97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5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3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Какое травянистое растение зацветает у нас первым? 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Мать- и - мачеха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873073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5 задание</a:t>
            </a:r>
            <a:endParaRPr lang="ru-RU" b="1" dirty="0"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pic>
        <p:nvPicPr>
          <p:cNvPr id="3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4"/>
          <p:cNvSpPr/>
          <p:nvPr/>
        </p:nvSpPr>
        <p:spPr>
          <a:xfrm>
            <a:off x="7917358" y="307586"/>
            <a:ext cx="900000" cy="900000"/>
          </a:xfrm>
          <a:prstGeom prst="star7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71600" y="1340768"/>
            <a:ext cx="7200800" cy="316835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Какая ягода может заменить лимон? 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" name="Рисунок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47217" y="4293096"/>
            <a:ext cx="1115259" cy="57888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Ответ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1816" y="5102655"/>
            <a:ext cx="4980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Клюква</a:t>
            </a:r>
          </a:p>
          <a:p>
            <a:pPr algn="ctr"/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095718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playcast.ru/uploads/2016/02/16/173474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463" y="3573016"/>
            <a:ext cx="3034308" cy="303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ятно 1 3"/>
          <p:cNvSpPr/>
          <p:nvPr/>
        </p:nvSpPr>
        <p:spPr>
          <a:xfrm>
            <a:off x="5436096" y="522920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ятно 1 6"/>
          <p:cNvSpPr/>
          <p:nvPr/>
        </p:nvSpPr>
        <p:spPr>
          <a:xfrm>
            <a:off x="6228184" y="3933056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8" name="Пятно 1 7"/>
          <p:cNvSpPr/>
          <p:nvPr/>
        </p:nvSpPr>
        <p:spPr>
          <a:xfrm>
            <a:off x="5436096" y="2708920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9" name="Пятно 1 8"/>
          <p:cNvSpPr/>
          <p:nvPr/>
        </p:nvSpPr>
        <p:spPr>
          <a:xfrm>
            <a:off x="6624228" y="1844824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10" name="Пятно 1 9"/>
          <p:cNvSpPr/>
          <p:nvPr/>
        </p:nvSpPr>
        <p:spPr>
          <a:xfrm>
            <a:off x="5292080" y="1196752"/>
            <a:ext cx="79208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11" name="Пятно 1 10">
            <a:hlinkClick r:id="rId4" action="ppaction://hlinksldjump"/>
          </p:cNvPr>
          <p:cNvSpPr/>
          <p:nvPr/>
        </p:nvSpPr>
        <p:spPr>
          <a:xfrm>
            <a:off x="5423567" y="188640"/>
            <a:ext cx="1512168" cy="79208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приз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5" name="Выгнутая влево стрелка 14"/>
          <p:cNvSpPr/>
          <p:nvPr/>
        </p:nvSpPr>
        <p:spPr>
          <a:xfrm rot="7055638">
            <a:off x="6279146" y="717435"/>
            <a:ext cx="576064" cy="1352523"/>
          </a:xfrm>
          <a:prstGeom prst="curved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Выгнутая влево стрелка 15"/>
          <p:cNvSpPr/>
          <p:nvPr/>
        </p:nvSpPr>
        <p:spPr>
          <a:xfrm rot="11369645" flipH="1">
            <a:off x="4763379" y="357422"/>
            <a:ext cx="576064" cy="1219777"/>
          </a:xfrm>
          <a:prstGeom prst="curved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53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Видео 9×16</a:t>
            </a:r>
            <a:endParaRPr lang="ru-RU" dirty="0"/>
          </a:p>
        </p:txBody>
      </p:sp>
      <p:sp>
        <p:nvSpPr>
          <p:cNvPr id="3" name="Задник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52B1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Экран 9*16"/>
          <p:cNvSpPr>
            <a:spLocks noChangeAspect="1"/>
          </p:cNvSpPr>
          <p:nvPr/>
        </p:nvSpPr>
        <p:spPr>
          <a:xfrm>
            <a:off x="1372000" y="923330"/>
            <a:ext cx="6400000" cy="43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Занавес прав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00" y="746760"/>
            <a:ext cx="3975100" cy="5364480"/>
          </a:xfrm>
          <a:prstGeom prst="rect">
            <a:avLst/>
          </a:prstGeom>
        </p:spPr>
      </p:pic>
      <p:pic>
        <p:nvPicPr>
          <p:cNvPr id="6" name="Занавес лев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4000" y="746760"/>
            <a:ext cx="3975100" cy="5364480"/>
          </a:xfrm>
          <a:prstGeom prst="rect">
            <a:avLst/>
          </a:prstGeom>
        </p:spPr>
      </p:pic>
      <p:pic>
        <p:nvPicPr>
          <p:cNvPr id="7" name="Кинозал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" y="0"/>
            <a:ext cx="9128869" cy="6858000"/>
          </a:xfrm>
          <a:prstGeom prst="rect">
            <a:avLst/>
          </a:prstGeom>
        </p:spPr>
      </p:pic>
      <p:sp>
        <p:nvSpPr>
          <p:cNvPr id="8" name="Выкл свет 9*16"/>
          <p:cNvSpPr/>
          <p:nvPr/>
        </p:nvSpPr>
        <p:spPr>
          <a:xfrm>
            <a:off x="0" y="1080"/>
            <a:ext cx="9144000" cy="6855840"/>
          </a:xfrm>
          <a:custGeom>
            <a:avLst/>
            <a:gdLst/>
            <a:ahLst/>
            <a:cxnLst/>
            <a:rect l="l" t="t" r="r" b="b"/>
            <a:pathLst>
              <a:path w="9144000" h="5713200">
                <a:moveTo>
                  <a:pt x="1372000" y="769668"/>
                </a:moveTo>
                <a:lnTo>
                  <a:pt x="1372000" y="4369668"/>
                </a:lnTo>
                <a:lnTo>
                  <a:pt x="7772000" y="4369668"/>
                </a:lnTo>
                <a:lnTo>
                  <a:pt x="7772000" y="769668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5713200"/>
                </a:lnTo>
                <a:lnTo>
                  <a:pt x="0" y="5713200"/>
                </a:lnTo>
                <a:close/>
              </a:path>
            </a:pathLst>
          </a:custGeom>
          <a:solidFill>
            <a:srgbClr val="0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ыжий конь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-0.3651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6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36944 0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-0.3651 0 " pathEditMode="relative" rAng="0" ptsTypes="AA">
                                      <p:cBhvr>
                                        <p:cTn id="21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36944 0 " pathEditMode="relative" rAng="0" ptsTypes="AA">
                                      <p:cBhvr>
                                        <p:cTn id="23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24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8" grpId="0" animBg="1"/>
      <p:bldP spid="8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ellyAllegroC" pitchFamily="2" charset="0"/>
              </a:rPr>
              <a:t>Информационные источники</a:t>
            </a:r>
            <a:endParaRPr lang="ru-RU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ellyAllegroC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smtClean="0">
                <a:solidFill>
                  <a:schemeClr val="accent3">
                    <a:lumMod val="50000"/>
                  </a:schemeClr>
                </a:solidFill>
                <a:latin typeface="ShellyAllegroC" pitchFamily="2" charset="0"/>
                <a:hlinkClick r:id="rId2"/>
              </a:rPr>
              <a:t>Фон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  <a:latin typeface="ShellyAllegroC" pitchFamily="2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ShellyAllegroC" pitchFamily="2" charset="0"/>
                <a:hlinkClick r:id="rId3"/>
              </a:rPr>
              <a:t>Богатырь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  <a:latin typeface="ShellyAllegroC" pitchFamily="2" charset="0"/>
            </a:endParaRPr>
          </a:p>
          <a:p>
            <a:pPr marL="0" lv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ShellyAllegroC" pitchFamily="2" charset="0"/>
                <a:hlinkClick r:id="rId4"/>
              </a:rPr>
              <a:t>Стрелка</a:t>
            </a:r>
            <a:endParaRPr lang="ru-RU" b="1" dirty="0" smtClean="0">
              <a:solidFill>
                <a:srgbClr val="0070C0"/>
              </a:solidFill>
              <a:latin typeface="ShellyAllegroC" pitchFamily="2" charset="0"/>
            </a:endParaRPr>
          </a:p>
          <a:p>
            <a:pPr marL="0" lv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ShellyAllegroC" pitchFamily="2" charset="0"/>
                <a:hlinkClick r:id="rId5"/>
              </a:rPr>
              <a:t>Видео «Рыжий конь»</a:t>
            </a:r>
            <a:endParaRPr lang="ru-RU" b="1" dirty="0" smtClean="0">
              <a:solidFill>
                <a:srgbClr val="0070C0"/>
              </a:solidFill>
              <a:latin typeface="ShellyAllegroC" pitchFamily="2" charset="0"/>
            </a:endParaRPr>
          </a:p>
          <a:p>
            <a:pPr marL="0" lvl="0" indent="0">
              <a:buNone/>
            </a:pPr>
            <a:r>
              <a:rPr lang="ru-RU" b="1" dirty="0">
                <a:latin typeface="ShellyAllegroC" pitchFamily="2" charset="0"/>
                <a:hlinkClick r:id="rId6"/>
              </a:rPr>
              <a:t>Лебедев С.Н. Шаблоны дедушки </a:t>
            </a:r>
            <a:r>
              <a:rPr lang="ru-RU" b="1" dirty="0" err="1">
                <a:latin typeface="ShellyAllegroC" pitchFamily="2" charset="0"/>
                <a:hlinkClick r:id="rId6"/>
              </a:rPr>
              <a:t>ГуРу</a:t>
            </a:r>
            <a:r>
              <a:rPr lang="ru-RU" b="1" dirty="0">
                <a:latin typeface="ShellyAllegroC" pitchFamily="2" charset="0"/>
                <a:hlinkClick r:id="rId6"/>
              </a:rPr>
              <a:t>.</a:t>
            </a:r>
            <a:endParaRPr lang="ru-RU" b="1" dirty="0" smtClean="0">
              <a:solidFill>
                <a:srgbClr val="0070C0"/>
              </a:solidFill>
              <a:latin typeface="ShellyAllegroC" pitchFamily="2" charset="0"/>
            </a:endParaRPr>
          </a:p>
          <a:p>
            <a:pPr marL="0" indent="0">
              <a:buNone/>
            </a:pPr>
            <a:endParaRPr lang="ru-RU" b="1" dirty="0">
              <a:solidFill>
                <a:schemeClr val="accent3">
                  <a:lumMod val="50000"/>
                </a:schemeClr>
              </a:solidFill>
              <a:latin typeface="ShellyAllegroC" pitchFamily="2" charset="0"/>
            </a:endParaRPr>
          </a:p>
        </p:txBody>
      </p:sp>
      <p:pic>
        <p:nvPicPr>
          <p:cNvPr id="4" name="Рисунок 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93296"/>
            <a:ext cx="914402" cy="414529"/>
          </a:xfrm>
          <a:prstGeom prst="rect">
            <a:avLst/>
          </a:prstGeo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Автор шаблона игры: Фокина Лидия Петровна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58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Project Overview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1440</Words>
  <Application>Microsoft Office PowerPoint</Application>
  <PresentationFormat>Экран (4:3)</PresentationFormat>
  <Paragraphs>199</Paragraphs>
  <Slides>36</Slides>
  <Notes>1</Notes>
  <HiddenSlides>1</HiddenSlides>
  <MMClips>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36</vt:i4>
      </vt:variant>
    </vt:vector>
  </HeadingPairs>
  <TitlesOfParts>
    <vt:vector size="47" baseType="lpstr">
      <vt:lpstr>Arial</vt:lpstr>
      <vt:lpstr>Open Sans</vt:lpstr>
      <vt:lpstr>inherit</vt:lpstr>
      <vt:lpstr>Acquest Script</vt:lpstr>
      <vt:lpstr>Wingdings</vt:lpstr>
      <vt:lpstr>PT Sans</vt:lpstr>
      <vt:lpstr>Times New Roman</vt:lpstr>
      <vt:lpstr>ShellyAllegroC</vt:lpstr>
      <vt:lpstr>Calibri</vt:lpstr>
      <vt:lpstr>Тема Office</vt:lpstr>
      <vt:lpstr>Project Overview</vt:lpstr>
      <vt:lpstr>«Люби и знай свой край!»</vt:lpstr>
      <vt:lpstr>Презентация PowerPoint</vt:lpstr>
      <vt:lpstr>Этот  край  необозримый,  один-единственный,  родной, Суровый,  сказочный,  любимый – зовётся  Кольскою  землёй!</vt:lpstr>
      <vt:lpstr> Самой яркой, в прямом смысле этого слова, природной достопримечательностью Кольского полуострова  можно считать северное сияние. Ночное небо заполняют полыхающие ленты, дуги и спирали. Они могут быть красного, желтого, синего и зеленого цветов. Трудно поверить, что это световое шоу разыгрывается на высоте в тысячу километров над планетой! Весной и осенью природный фейерверк происходит чаще, чем зимой и летом.</vt:lpstr>
      <vt:lpstr>В западной части полуострова раскинулись два крупных горных массива – Хибины и Ловозерские тундры. Нельзя сказать, что горы здесь высокие – максимальные отметки вершин, в основном, не превышают тысячи метров. Высочайшей точкой Хибин считается гора Часначорр (1191 м). м. </vt:lpstr>
      <vt:lpstr>Презентация PowerPoint</vt:lpstr>
      <vt:lpstr>Кольский полуостров называют краем рек и озёр. Здесь более 110 тысяч озер и 18.209 рек.</vt:lpstr>
      <vt:lpstr>Кольский полуостров называют краем рек и озёр. Здесь более 110 тысяч озер и 18.209 рек.</vt:lpstr>
      <vt:lpstr>Крупнейшей рекой Кольского полуострова является река Поной.  По неизвестным причинам саамы называли ее «Собачьей рекой» - именно так переводится на русский язык слово «поной». Ее длина достигает 426 км! Это много даже по масштабам такой гигантской страны как Россия. Исток реки находится на возвышенности Кейвы с высотной отметкой около 400 м, а впадает она в Белое море. В низовьях река течет по каньону. Там имеются пороги. К крупным водным артериям относятся также реки Кола, Умба, Варзуга, Воронья, Йоканга и Териберка. Название «Кола» никак не связано с газированным напитком. Оно произошло от саамского слова «кольйок» - «золотая река».</vt:lpstr>
      <vt:lpstr>  Несмотря на суровые условия, территория Кольского полуострова была заселена с древних времен. Трудно понять, что притягивало сюда людей, но они жили здесь еще 9 тысяч лет назад! Более того, в эти неуютные места люди в разные исторические периоды пришли из Скандинавии, с Волги и даже с Северного Урала и Сибири! За счет смешение представителей европеоидной и монголоидной рас образовались лопари или саамы. Их стали считать коренными жителями полуострова. Недалеко от Кандалакши находится каменный лабиринт «Вавилон» - одно из загадочных сооружений глубокой древности.  </vt:lpstr>
      <vt:lpstr>Сейды – огромные валуны, установленные на небольшие подставки. Иногда основную глыбу украшает один или несколько небольших камней, сложенных в «пирамиду». Этот вид мегалитов широко распространен от берегов Онежского и Ладожского озер вплоть до побережья Баренцева моря. Эти сооружения по праву считаются одним из самых глобальных загадочных явлений в истории человечества. Кто? Когда? Для чего? Вопросы по  изучению сейдов  только множатся.</vt:lpstr>
      <vt:lpstr>Презентация PowerPoint</vt:lpstr>
      <vt:lpstr>Презентация PowerPoint</vt:lpstr>
      <vt:lpstr>1 задание</vt:lpstr>
      <vt:lpstr>1 задание</vt:lpstr>
      <vt:lpstr>1 задание</vt:lpstr>
      <vt:lpstr>1 задание</vt:lpstr>
      <vt:lpstr>Презентация PowerPoint</vt:lpstr>
      <vt:lpstr>2 задание</vt:lpstr>
      <vt:lpstr>2 задание</vt:lpstr>
      <vt:lpstr>2 задание</vt:lpstr>
      <vt:lpstr>2 задание</vt:lpstr>
      <vt:lpstr>Презентация PowerPoint</vt:lpstr>
      <vt:lpstr>3 задание</vt:lpstr>
      <vt:lpstr>3 задание</vt:lpstr>
      <vt:lpstr>Презентация PowerPoint</vt:lpstr>
      <vt:lpstr>4 задание</vt:lpstr>
      <vt:lpstr>4 задание</vt:lpstr>
      <vt:lpstr>Презентация PowerPoint</vt:lpstr>
      <vt:lpstr>5 задание</vt:lpstr>
      <vt:lpstr>5 задание</vt:lpstr>
      <vt:lpstr>5 задание</vt:lpstr>
      <vt:lpstr>5 задание</vt:lpstr>
      <vt:lpstr>Презентация PowerPoint</vt:lpstr>
      <vt:lpstr>Видео 9×16</vt:lpstr>
      <vt:lpstr>Информационные 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прошлое</dc:title>
  <dc:creator>Фокина Лидия Петровна</dc:creator>
  <cp:keywords>Шаблон интерактивной игры</cp:keywords>
  <cp:lastModifiedBy>Людмила</cp:lastModifiedBy>
  <cp:revision>60</cp:revision>
  <dcterms:created xsi:type="dcterms:W3CDTF">2016-06-30T14:42:46Z</dcterms:created>
  <dcterms:modified xsi:type="dcterms:W3CDTF">2019-12-03T18:10:22Z</dcterms:modified>
</cp:coreProperties>
</file>