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1" r:id="rId3"/>
    <p:sldId id="264" r:id="rId4"/>
    <p:sldId id="260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86" r:id="rId15"/>
    <p:sldId id="273" r:id="rId16"/>
    <p:sldId id="274" r:id="rId17"/>
    <p:sldId id="275" r:id="rId18"/>
    <p:sldId id="276" r:id="rId19"/>
    <p:sldId id="281" r:id="rId20"/>
    <p:sldId id="277" r:id="rId21"/>
    <p:sldId id="280" r:id="rId22"/>
    <p:sldId id="287" r:id="rId23"/>
    <p:sldId id="288" r:id="rId24"/>
    <p:sldId id="289" r:id="rId25"/>
    <p:sldId id="290" r:id="rId26"/>
    <p:sldId id="291" r:id="rId27"/>
    <p:sldId id="293" r:id="rId28"/>
    <p:sldId id="278" r:id="rId29"/>
    <p:sldId id="279" r:id="rId30"/>
    <p:sldId id="284" r:id="rId31"/>
    <p:sldId id="285" r:id="rId32"/>
    <p:sldId id="282" r:id="rId33"/>
    <p:sldId id="28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37" autoAdjust="0"/>
  </p:normalViewPr>
  <p:slideViewPr>
    <p:cSldViewPr>
      <p:cViewPr varScale="1">
        <p:scale>
          <a:sx n="66" d="100"/>
          <a:sy n="66" d="100"/>
        </p:scale>
        <p:origin x="-2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AEB56-8A5B-422F-89DB-D89DA0D21F2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2C979-9537-4950-91DF-7FBA4961A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306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2C979-9537-4950-91DF-7FBA4961AB9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59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2C979-9537-4950-91DF-7FBA4961AB9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59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2C979-9537-4950-91DF-7FBA4961AB9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59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2C979-9537-4950-91DF-7FBA4961AB9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59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2C979-9537-4950-91DF-7FBA4961AB9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59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2C979-9537-4950-91DF-7FBA4961AB9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59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8.jpe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0.jpe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06961" y="1513424"/>
            <a:ext cx="48965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latin typeface="Acquest Script" panose="02000505000000020004" pitchFamily="2" charset="0"/>
                <a:cs typeface="Times New Roman" panose="02020603050405020304" pitchFamily="18" charset="0"/>
              </a:rPr>
              <a:t>Скульптура из папье-маше в ДШИ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83768" y="4481054"/>
            <a:ext cx="3658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(учебно-методическое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3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332656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853" y="917430"/>
            <a:ext cx="3449299" cy="2727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854" y="3841130"/>
            <a:ext cx="3444329" cy="258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18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743061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087" y="1772816"/>
            <a:ext cx="4892757" cy="3672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63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293" y="1340768"/>
            <a:ext cx="4977980" cy="457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35032" y="476672"/>
            <a:ext cx="1969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Грунтовка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51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102" y="1412777"/>
            <a:ext cx="5102621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43808" y="476672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Окраска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1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66468" y="1728867"/>
            <a:ext cx="5155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опыт работы с объемной скульптурой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3768" y="3068960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задания  «Саванна».  Африканские животные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(32 часа</a:t>
            </a:r>
            <a:r>
              <a:rPr lang="ru-RU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2476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28245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эскизов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272" y="1052736"/>
            <a:ext cx="3491456" cy="261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007" y="3789040"/>
            <a:ext cx="337823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89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70471" y="332656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Объемный каркас.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1124744"/>
            <a:ext cx="3350120" cy="251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861048"/>
            <a:ext cx="3350120" cy="2516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36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18549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41" y="890522"/>
            <a:ext cx="3455780" cy="2591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41" y="3788026"/>
            <a:ext cx="355372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11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00446" y="20417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838" y="980728"/>
            <a:ext cx="3521386" cy="2644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90" y="3789040"/>
            <a:ext cx="3521386" cy="264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24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47484"/>
            <a:ext cx="41764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Окраска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Слон. Имитация под серый гранит.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822" y="1196752"/>
            <a:ext cx="335835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822" y="3838894"/>
            <a:ext cx="335567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045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    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9764" y="1375321"/>
            <a:ext cx="460851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/>
                <a:ea typeface="Calibri"/>
              </a:rPr>
              <a:t>1. Сырая  </a:t>
            </a:r>
            <a:r>
              <a:rPr lang="ru-RU" sz="2000" dirty="0">
                <a:latin typeface="Times New Roman"/>
                <a:ea typeface="Calibri"/>
              </a:rPr>
              <a:t>бумажно-клеевая масса по своим пластическим свойствам очень близка к пластилину и </a:t>
            </a:r>
            <a:r>
              <a:rPr lang="ru-RU" sz="2000" dirty="0" smtClean="0">
                <a:latin typeface="Times New Roman"/>
                <a:ea typeface="Calibri"/>
              </a:rPr>
              <a:t>глине.</a:t>
            </a:r>
          </a:p>
          <a:p>
            <a:pPr algn="just"/>
            <a:r>
              <a:rPr lang="ru-RU" sz="2000" dirty="0" smtClean="0">
                <a:latin typeface="Times New Roman"/>
                <a:ea typeface="Calibri"/>
              </a:rPr>
              <a:t>2. После </a:t>
            </a:r>
            <a:r>
              <a:rPr lang="ru-RU" sz="2000" dirty="0">
                <a:latin typeface="Times New Roman"/>
                <a:ea typeface="Calibri"/>
              </a:rPr>
              <a:t>полного высыхания изделия приобретают прочность сравнимую с </a:t>
            </a:r>
            <a:r>
              <a:rPr lang="ru-RU" sz="2000" dirty="0" smtClean="0">
                <a:latin typeface="Times New Roman"/>
                <a:ea typeface="Calibri"/>
              </a:rPr>
              <a:t>деревом но гораздо легче его по весу.  </a:t>
            </a:r>
            <a:r>
              <a:rPr lang="ru-RU" sz="2000" dirty="0">
                <a:latin typeface="Times New Roman"/>
                <a:ea typeface="Calibri"/>
              </a:rPr>
              <a:t>Готовые изделия при необходимости можно подвергать механической обработке </a:t>
            </a:r>
            <a:r>
              <a:rPr lang="ru-RU" sz="2000" dirty="0" smtClean="0">
                <a:latin typeface="Times New Roman"/>
                <a:ea typeface="Calibri"/>
              </a:rPr>
              <a:t>.</a:t>
            </a:r>
          </a:p>
          <a:p>
            <a:pPr algn="just"/>
            <a:r>
              <a:rPr lang="ru-RU" sz="2000" dirty="0" smtClean="0">
                <a:latin typeface="Times New Roman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/>
                <a:cs typeface="Times New Roman" panose="02020603050405020304" pitchFamily="18" charset="0"/>
              </a:rPr>
              <a:t>Полученные изделия </a:t>
            </a:r>
            <a:r>
              <a:rPr lang="ru-RU" sz="2000" dirty="0">
                <a:latin typeface="Times New Roman"/>
                <a:cs typeface="Times New Roman" panose="02020603050405020304" pitchFamily="18" charset="0"/>
              </a:rPr>
              <a:t>можно окрашивать, тонировать, бронзировать в традиционных для гипсовой скульптуры </a:t>
            </a:r>
            <a:r>
              <a:rPr lang="ru-RU" sz="2000" dirty="0" smtClean="0">
                <a:latin typeface="Times New Roman"/>
                <a:cs typeface="Times New Roman" panose="02020603050405020304" pitchFamily="18" charset="0"/>
              </a:rPr>
              <a:t>приемах или </a:t>
            </a:r>
            <a:r>
              <a:rPr lang="ru-RU" sz="2000" dirty="0">
                <a:latin typeface="Times New Roman"/>
                <a:cs typeface="Times New Roman" panose="02020603050405020304" pitchFamily="18" charset="0"/>
              </a:rPr>
              <a:t>расписывать в традициях декоративно-прикладного искусства. </a:t>
            </a:r>
            <a:endParaRPr lang="ru-RU" sz="2000" dirty="0" smtClean="0">
              <a:latin typeface="Times New Roman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9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47484"/>
            <a:ext cx="41764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Окраска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Лев. Имитация под песчаник.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118" y="1314263"/>
            <a:ext cx="3462537" cy="2598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069" y="3933056"/>
            <a:ext cx="3462537" cy="2598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31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47484"/>
            <a:ext cx="41764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Окраска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Носорог. Бронзировка.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986" y="1192227"/>
            <a:ext cx="3340786" cy="2380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465" y="3719838"/>
            <a:ext cx="3365308" cy="261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1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66468" y="1728867"/>
            <a:ext cx="5155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опыт работы с объемной скульптурой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3768" y="3068960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 Объемная скульптура фигуры человека на металлическом каркасе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3339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272207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348880"/>
            <a:ext cx="2460248" cy="29775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858" y="2348880"/>
            <a:ext cx="2391950" cy="287812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361858" y="6720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пластилиновой модели</a:t>
            </a:r>
          </a:p>
          <a:p>
            <a:pPr lvl="0"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38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272207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27" b="5430"/>
          <a:stretch/>
        </p:blipFill>
        <p:spPr>
          <a:xfrm>
            <a:off x="2771800" y="1909124"/>
            <a:ext cx="3403778" cy="45730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39752" y="44121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проволочного каркаса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0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272207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573016"/>
            <a:ext cx="3047963" cy="26472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796915"/>
            <a:ext cx="3047963" cy="258818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67744" y="198008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 лепки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0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272207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34418"/>
            <a:ext cx="3490557" cy="49905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9792" y="404664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Грунтовка сухого изделия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0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272207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56" y="3861048"/>
            <a:ext cx="2557529" cy="2806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052736"/>
            <a:ext cx="2237508" cy="26282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752" y="260648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Готовая тонированная скульптура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59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82439" y="764704"/>
            <a:ext cx="489654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Анализ проведенной работы позволил сделать следующие выводы: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Простота, доступность и качественные конечные результаты вызвали у учащихся большой интерес к новому предмету. 100% учеников на «хорошо» и «отлично» освоили и выполнили задания 3, 4 класса по рельефу и объемной скульптуре, что совпало с прогнозируемым результатом.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Пятеро выпускников выбрали скульптуру для своих дипломных работ. Это свидетельствует о хорошей перспективе использования данного направления в учебном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процессе. Эти работы проводились в ДХШ.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31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25626" y="431901"/>
            <a:ext cx="3672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Дипломная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D:\Мои документы\школа\лепка\лепка 1\IMG_24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888" y="1354403"/>
            <a:ext cx="486388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5445224"/>
            <a:ext cx="532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огатырев Илья. «Космический концерт»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17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272207"/>
            <a:ext cx="496855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 этапы</a:t>
            </a:r>
          </a:p>
          <a:p>
            <a:r>
              <a:rPr lang="ru-RU" dirty="0"/>
              <a:t>  </a:t>
            </a:r>
            <a:endParaRPr lang="ru-RU" dirty="0" smtClean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Разработка эскизов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2.Выполнение пластилиновой модели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Картонные каркасы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Лепка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Сушка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Окраска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0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13365" y="475444"/>
            <a:ext cx="3672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Дипломная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50603" y="3038050"/>
            <a:ext cx="532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1267" name="Picture 3" descr="D:\Мои документы\школа\лепка\лепка 1\IMG_2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99" y="1320417"/>
            <a:ext cx="4717008" cy="383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84805" y="5517232"/>
            <a:ext cx="5256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Стефаненко Алена. «Магистраль»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21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79064" y="354986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Дипломная работа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D:\Мои документы\школа\лепка\лепка 1\IMG_2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659" y="1268760"/>
            <a:ext cx="4562463" cy="381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5373216"/>
            <a:ext cx="5324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Каргополова Кристина. «Чужие миры»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42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79064" y="336099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Дипломная работа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3" descr="D:\Мои документы\школа\лепка\лепка 1\IMG_24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468" y="1196752"/>
            <a:ext cx="3528392" cy="470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6032019"/>
            <a:ext cx="5229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Шнайдер Нина. «Дружба»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42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D:\Мои документы\школа\лепка\лепка 1\IMG_24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988" y="715009"/>
            <a:ext cx="4670387" cy="382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4725144"/>
            <a:ext cx="4572000" cy="19082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класс дополнительной общеразвивающей программы срок обучения 3 года. Возраст учеников 7-8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лет. Дети занимаются в художественной школе.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06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666752"/>
            <a:ext cx="4824536" cy="362311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92912" y="274553"/>
            <a:ext cx="531487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Туалетная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в рулонах,  клей ПВА строительный,  гофрированный упаковочный картон,  клей «Момент» в тубах,  пластилин,  ножницы, макетный нож, скульптурные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стеки,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таз для размешивания массы,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марля. Также этот материал можно использовать и в дошкольном учреждении.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77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86" y="1412776"/>
            <a:ext cx="4391025" cy="32931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82199" y="548680"/>
            <a:ext cx="5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 бумажно-клеевой массы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66960" y="5153996"/>
            <a:ext cx="5155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часть клея +четыре части сырой бумаги</a:t>
            </a:r>
          </a:p>
        </p:txBody>
      </p:sp>
    </p:spTree>
    <p:extLst>
      <p:ext uri="{BB962C8B-B14F-4D97-AF65-F5344CB8AC3E}">
        <p14:creationId xmlns:p14="http://schemas.microsoft.com/office/powerpoint/2010/main" val="271684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00312" y="1988840"/>
            <a:ext cx="6048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опыт с рельефными изображениями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07185" y="328498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задания: Барельеф «Цирк»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30часов).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55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40586" y="332656"/>
            <a:ext cx="504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эскизов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571" y="1052736"/>
            <a:ext cx="3772645" cy="393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23818" y="4987152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разделили арену цирка на четыре части, и каждый ученик делал эскизы на строго определенном формате - четверть круга радиусом 20 сантиметров.</a:t>
            </a:r>
          </a:p>
        </p:txBody>
      </p:sp>
    </p:spTree>
    <p:extLst>
      <p:ext uri="{BB962C8B-B14F-4D97-AF65-F5344CB8AC3E}">
        <p14:creationId xmlns:p14="http://schemas.microsoft.com/office/powerpoint/2010/main" val="172336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476672"/>
            <a:ext cx="49685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пластилиновой модели.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8"/>
          <a:stretch/>
        </p:blipFill>
        <p:spPr bwMode="auto">
          <a:xfrm>
            <a:off x="2707114" y="1772816"/>
            <a:ext cx="3737094" cy="457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5589240"/>
            <a:ext cx="496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09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06 (1)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5" t="855" r="5183"/>
          <a:stretch/>
        </p:blipFill>
        <p:spPr bwMode="auto">
          <a:xfrm>
            <a:off x="34639" y="145312"/>
            <a:ext cx="1847560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ownloads\06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784" r="52968"/>
          <a:stretch/>
        </p:blipFill>
        <p:spPr bwMode="auto">
          <a:xfrm>
            <a:off x="7206799" y="147484"/>
            <a:ext cx="1917291" cy="65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332656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Картонные каркасы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381" y="1018457"/>
            <a:ext cx="333923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938" y="3946591"/>
            <a:ext cx="3339237" cy="250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87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</TotalTime>
  <Words>448</Words>
  <Application>Microsoft Office PowerPoint</Application>
  <PresentationFormat>Экран (4:3)</PresentationFormat>
  <Paragraphs>76</Paragraphs>
  <Slides>33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Татьяна</cp:lastModifiedBy>
  <cp:revision>73</cp:revision>
  <dcterms:created xsi:type="dcterms:W3CDTF">2016-04-25T07:21:11Z</dcterms:created>
  <dcterms:modified xsi:type="dcterms:W3CDTF">2022-03-11T09:38:04Z</dcterms:modified>
</cp:coreProperties>
</file>