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60" r:id="rId4"/>
    <p:sldId id="284" r:id="rId5"/>
    <p:sldId id="285" r:id="rId6"/>
    <p:sldId id="282" r:id="rId7"/>
    <p:sldId id="296" r:id="rId8"/>
    <p:sldId id="298" r:id="rId9"/>
    <p:sldId id="256" r:id="rId10"/>
    <p:sldId id="290" r:id="rId11"/>
    <p:sldId id="289" r:id="rId12"/>
    <p:sldId id="292" r:id="rId13"/>
    <p:sldId id="268" r:id="rId14"/>
    <p:sldId id="269" r:id="rId15"/>
    <p:sldId id="287" r:id="rId16"/>
    <p:sldId id="275" r:id="rId17"/>
    <p:sldId id="297" r:id="rId18"/>
    <p:sldId id="267" r:id="rId19"/>
    <p:sldId id="271" r:id="rId20"/>
    <p:sldId id="272" r:id="rId21"/>
    <p:sldId id="274" r:id="rId22"/>
    <p:sldId id="299" r:id="rId23"/>
    <p:sldId id="273" r:id="rId24"/>
    <p:sldId id="300" r:id="rId25"/>
    <p:sldId id="276" r:id="rId26"/>
    <p:sldId id="278" r:id="rId27"/>
    <p:sldId id="301" r:id="rId28"/>
    <p:sldId id="302" r:id="rId29"/>
    <p:sldId id="277" r:id="rId30"/>
    <p:sldId id="295" r:id="rId31"/>
    <p:sldId id="281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99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18" autoAdjust="0"/>
    <p:restoredTop sz="92231" autoAdjust="0"/>
  </p:normalViewPr>
  <p:slideViewPr>
    <p:cSldViewPr>
      <p:cViewPr varScale="1">
        <p:scale>
          <a:sx n="64" d="100"/>
          <a:sy n="64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1CF9B92-616E-4B9B-82F1-5D69528F1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F045DB-D7DF-4377-BC4E-714116926B83}" type="slidenum">
              <a:rPr lang="ru-RU"/>
              <a:pPr/>
              <a:t>1</a:t>
            </a:fld>
            <a:endParaRPr lang="ru-RU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FontTx/>
              <a:buAutoNum type="arabicPlain" startAt="8"/>
            </a:pPr>
            <a:r>
              <a:rPr lang="ru-RU" smtClean="0"/>
              <a:t>класс. Урок 4 по разделу «Общий обзор организма человека», </a:t>
            </a:r>
          </a:p>
          <a:p>
            <a:pPr marL="228600" indent="-228600" eaLnBrk="1" hangingPunct="1"/>
            <a:r>
              <a:rPr lang="ru-RU" smtClean="0"/>
              <a:t>1 урок «Клеточное строение»</a:t>
            </a:r>
          </a:p>
          <a:p>
            <a:pPr marL="228600" indent="-228600" eaLnBrk="1" hangingPunct="1"/>
            <a:r>
              <a:rPr lang="ru-RU" smtClean="0"/>
              <a:t>2 урок «Ткани и органы»</a:t>
            </a:r>
          </a:p>
          <a:p>
            <a:pPr marL="228600" indent="-228600" eaLnBrk="1" hangingPunct="1"/>
            <a:r>
              <a:rPr lang="ru-RU" smtClean="0"/>
              <a:t>3 урок «Органы и системы органов. Организм»</a:t>
            </a:r>
          </a:p>
          <a:p>
            <a:pPr marL="228600" indent="-228600" eaLnBrk="1" hangingPunct="1"/>
            <a:r>
              <a:rPr lang="ru-RU" smtClean="0"/>
              <a:t>4 урок  Обобщающий урок </a:t>
            </a:r>
            <a:r>
              <a:rPr lang="ru-RU" u="sng" smtClean="0"/>
              <a:t>«Общий обзор организма человека».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39148F-9727-41BC-B814-3FA2622490B8}" type="slidenum">
              <a:rPr lang="ru-RU"/>
              <a:pPr/>
              <a:t>2</a:t>
            </a:fld>
            <a:endParaRPr lang="ru-RU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B2C8E-741B-4B25-B961-C548810E5377}" type="slidenum">
              <a:rPr lang="ru-RU"/>
              <a:pPr/>
              <a:t>10</a:t>
            </a:fld>
            <a:endParaRPr lang="ru-RU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ru-RU" smtClean="0"/>
              <a:t>Орган – это часть тела имеющая, определенную форму и строение, занимающая в организме определенную функцию.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A89D0-7919-4290-8634-FADD2EE8C3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BCC08-3D42-4E93-81F0-E6722762FB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324C6-2C28-4981-A360-AF5023518D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143F1-6CA5-4539-88E5-432AD9BE29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C517C-3DA0-486C-B987-B198854BB5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D040D-5602-492D-8A82-F31708E2EC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965F6-E7CD-4E2F-98D2-0A1707459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B0FEC-23C4-435A-A998-EDD8A551A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BC263-0332-4938-A86F-14375CEB45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79EEA-E0F9-4D70-A6A5-1DCB406484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9D0D4-DF91-4B58-A9BE-680319385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7187E-BCF1-4E99-B61B-46D6F02F5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30CCC-04E6-40A4-B434-83F2B91DA5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AC79875-D183-451B-A2E4-2925CADFA9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2%D0%B8%D0%BC%D1%83%D1%81" TargetMode="External"/><Relationship Id="rId3" Type="http://schemas.openxmlformats.org/officeDocument/2006/relationships/hyperlink" Target="http://ru.wikipedia.org/wiki/%D0%9C%D1%83%D0%B6%D1%87%D0%B8%D0%BD%D0%B0" TargetMode="External"/><Relationship Id="rId7" Type="http://schemas.openxmlformats.org/officeDocument/2006/relationships/hyperlink" Target="http://ru.wikipedia.org/wiki/%D0%A9%D0%B8%D1%82%D0%BE%D0%B2%D0%B8%D0%B4%D0%BD%D0%B0%D1%8F_%D0%B6%D0%B5%D0%BB%D0%B5%D0%B7%D0%B0" TargetMode="External"/><Relationship Id="rId12" Type="http://schemas.openxmlformats.org/officeDocument/2006/relationships/hyperlink" Target="http://ru.wikipedia.org/wiki/%D0%AF%D0%B8%D1%87%D0%BA%D0%BE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3%D0%B8%D0%BF%D0%BE%D1%84%D0%B8%D0%B7" TargetMode="External"/><Relationship Id="rId11" Type="http://schemas.openxmlformats.org/officeDocument/2006/relationships/hyperlink" Target="http://ru.wikipedia.org/wiki/%D0%AF%D0%B8%D1%87%D0%BD%D0%B8%D0%BA" TargetMode="External"/><Relationship Id="rId5" Type="http://schemas.openxmlformats.org/officeDocument/2006/relationships/hyperlink" Target="http://ru.wikipedia.org/wiki/%D0%A8%D0%B8%D1%88%D0%BA%D0%BE%D0%B2%D0%B8%D0%B4%D0%BD%D0%BE%D0%B5_%D1%82%D0%B5%D0%BB%D0%BE" TargetMode="External"/><Relationship Id="rId10" Type="http://schemas.openxmlformats.org/officeDocument/2006/relationships/hyperlink" Target="http://ru.wikipedia.org/wiki/%D0%9F%D0%BE%D0%B4%D0%B6%D0%B5%D0%BB%D1%83%D0%B4%D0%BE%D1%87%D0%BD%D0%B0%D1%8F_%D0%B6%D0%B5%D0%BB%D0%B5%D0%B7%D0%B0" TargetMode="External"/><Relationship Id="rId4" Type="http://schemas.openxmlformats.org/officeDocument/2006/relationships/hyperlink" Target="http://ru.wikipedia.org/wiki/%D0%96%D0%B5%D0%BD%D1%89%D0%B8%D0%BD%D0%B0" TargetMode="External"/><Relationship Id="rId9" Type="http://schemas.openxmlformats.org/officeDocument/2006/relationships/hyperlink" Target="http://ru.wikipedia.org/wiki/%D0%9D%D0%B0%D0%B4%D0%BF%D0%BE%D1%87%D0%B5%D1%87%D0%BD%D0%B8%D0%BA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6"/>
          <p:cNvSpPr>
            <a:spLocks noChangeArrowheads="1"/>
          </p:cNvSpPr>
          <p:nvPr/>
        </p:nvSpPr>
        <p:spPr bwMode="auto">
          <a:xfrm>
            <a:off x="381000" y="457200"/>
            <a:ext cx="8458200" cy="60960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915400" cy="3124200"/>
          </a:xfrm>
        </p:spPr>
        <p:txBody>
          <a:bodyPr/>
          <a:lstStyle/>
          <a:p>
            <a:pPr eaLnBrk="1" hangingPunct="1"/>
            <a:r>
              <a:rPr lang="ru-RU" sz="4000" b="1" i="1" dirty="0" smtClean="0">
                <a:solidFill>
                  <a:schemeClr val="accent2"/>
                </a:solidFill>
              </a:rPr>
              <a:t>Урок 14. </a:t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>«Органы. Системы органов»</a:t>
            </a:r>
            <a:endParaRPr lang="ru-RU" sz="7200" b="1" dirty="0" smtClean="0">
              <a:solidFill>
                <a:srgbClr val="990000"/>
              </a:solidFill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3505200" y="4038600"/>
            <a:ext cx="5334000" cy="94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400" b="1" i="1" dirty="0">
                <a:solidFill>
                  <a:schemeClr val="accent2"/>
                </a:solidFill>
              </a:rPr>
              <a:t>Разработала : </a:t>
            </a:r>
            <a:r>
              <a:rPr lang="ru-RU" sz="2400" b="1" i="1" dirty="0" err="1" smtClean="0">
                <a:solidFill>
                  <a:schemeClr val="accent2"/>
                </a:solidFill>
              </a:rPr>
              <a:t>Авраменко</a:t>
            </a:r>
            <a:r>
              <a:rPr lang="ru-RU" sz="2400" b="1" i="1" dirty="0" smtClean="0">
                <a:solidFill>
                  <a:schemeClr val="accent2"/>
                </a:solidFill>
              </a:rPr>
              <a:t> Е.Н.</a:t>
            </a:r>
            <a:r>
              <a:rPr lang="ru-RU" sz="2400" b="1" i="1" dirty="0" smtClean="0">
                <a:solidFill>
                  <a:schemeClr val="accent2"/>
                </a:solidFill>
              </a:rPr>
              <a:t>.,  </a:t>
            </a:r>
            <a:endParaRPr lang="ru-RU" sz="2400" b="1" i="1" dirty="0">
              <a:solidFill>
                <a:schemeClr val="accent2"/>
              </a:solidFill>
            </a:endParaRPr>
          </a:p>
          <a:p>
            <a:pPr>
              <a:spcBef>
                <a:spcPct val="30000"/>
              </a:spcBef>
            </a:pPr>
            <a:r>
              <a:rPr lang="ru-RU" sz="2400" b="1" i="1" dirty="0">
                <a:solidFill>
                  <a:schemeClr val="accent2"/>
                </a:solidFill>
              </a:rPr>
              <a:t>учитель биологии</a:t>
            </a:r>
            <a:r>
              <a:rPr lang="ru-RU" sz="2400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1295400" y="6096000"/>
            <a:ext cx="6629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800000"/>
                </a:solidFill>
              </a:rPr>
              <a:t>МОБУ «</a:t>
            </a:r>
            <a:r>
              <a:rPr lang="ru-RU" sz="1600" b="1" dirty="0" smtClean="0">
                <a:solidFill>
                  <a:srgbClr val="800000"/>
                </a:solidFill>
              </a:rPr>
              <a:t>Первомайская </a:t>
            </a:r>
            <a:r>
              <a:rPr lang="ru-RU" sz="1600" b="1" dirty="0" smtClean="0">
                <a:solidFill>
                  <a:srgbClr val="800000"/>
                </a:solidFill>
              </a:rPr>
              <a:t>средняя </a:t>
            </a:r>
            <a:r>
              <a:rPr lang="ru-RU" sz="1600" b="1" dirty="0" smtClean="0">
                <a:solidFill>
                  <a:srgbClr val="800000"/>
                </a:solidFill>
              </a:rPr>
              <a:t>общеобразовательная школа»</a:t>
            </a:r>
            <a:endParaRPr lang="ru-RU" sz="1600" b="1" dirty="0">
              <a:solidFill>
                <a:srgbClr val="800000"/>
              </a:solidFill>
            </a:endParaRPr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auto">
          <a:xfrm>
            <a:off x="6096000" y="2946400"/>
            <a:ext cx="1106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i="1">
                <a:solidFill>
                  <a:srgbClr val="800000"/>
                </a:solidFill>
              </a:rPr>
              <a:t>8 класс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4"/>
          <p:cNvSpPr>
            <a:spLocks noChangeArrowheads="1"/>
          </p:cNvSpPr>
          <p:nvPr/>
        </p:nvSpPr>
        <p:spPr bwMode="auto">
          <a:xfrm>
            <a:off x="914400" y="1524000"/>
            <a:ext cx="7543800" cy="4495800"/>
          </a:xfrm>
          <a:prstGeom prst="flowChartAlternateProcess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7772400" cy="1143000"/>
          </a:xfrm>
        </p:spPr>
        <p:txBody>
          <a:bodyPr/>
          <a:lstStyle/>
          <a:p>
            <a:pPr algn="l" eaLnBrk="1" hangingPunct="1"/>
            <a:r>
              <a:rPr lang="ru-RU" sz="4000" b="1" dirty="0" smtClean="0">
                <a:solidFill>
                  <a:srgbClr val="0000FF"/>
                </a:solidFill>
              </a:rPr>
              <a:t>Целевые ориентации урока: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752600"/>
            <a:ext cx="7620000" cy="4373563"/>
          </a:xfrm>
        </p:spPr>
        <p:txBody>
          <a:bodyPr/>
          <a:lstStyle/>
          <a:p>
            <a:r>
              <a:rPr lang="ru-RU" sz="2400" b="1" i="1" dirty="0" smtClean="0"/>
              <a:t>Личностные:</a:t>
            </a:r>
            <a:r>
              <a:rPr lang="ru-RU" sz="2400" i="1" dirty="0" smtClean="0"/>
              <a:t> </a:t>
            </a:r>
            <a:r>
              <a:rPr lang="ru-RU" sz="2400" dirty="0" smtClean="0"/>
              <a:t>сформировать  ценностное отношение  жизни во всех ее проявлениях,  воспитание здорового образа жизни.</a:t>
            </a:r>
            <a:r>
              <a:rPr lang="ru-RU" sz="2400" b="1" dirty="0" smtClean="0"/>
              <a:t> </a:t>
            </a:r>
            <a:endParaRPr lang="ru-RU" sz="2400" dirty="0" smtClean="0"/>
          </a:p>
          <a:p>
            <a:r>
              <a:rPr lang="ru-RU" sz="2400" b="1" i="1" dirty="0" err="1" smtClean="0"/>
              <a:t>Метапредметные</a:t>
            </a:r>
            <a:r>
              <a:rPr lang="ru-RU" sz="2400" b="1" i="1" dirty="0" smtClean="0"/>
              <a:t>: </a:t>
            </a:r>
            <a:r>
              <a:rPr lang="ru-RU" sz="2400" dirty="0" smtClean="0"/>
              <a:t>развитие универсальных учебных действий в составе личностных, регулятивных, познавательных, знаково-символических и коммуникативных действий.</a:t>
            </a:r>
          </a:p>
          <a:p>
            <a:r>
              <a:rPr lang="ru-RU" sz="2400" b="1" i="1" dirty="0" smtClean="0"/>
              <a:t>  Предметные:</a:t>
            </a:r>
            <a:r>
              <a:rPr lang="ru-RU" sz="2400" b="1" dirty="0" smtClean="0"/>
              <a:t> </a:t>
            </a:r>
            <a:r>
              <a:rPr lang="ru-RU" sz="2400" dirty="0" smtClean="0"/>
              <a:t>формирование знаний, о органах и системах органов и выполняемых ими функциях в организме человека.</a:t>
            </a:r>
          </a:p>
          <a:p>
            <a:pPr eaLnBrk="1" hangingPunct="1"/>
            <a:endParaRPr lang="ru-RU" b="1" dirty="0" smtClean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Копия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3962400"/>
            <a:ext cx="1600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2057400" y="533400"/>
            <a:ext cx="5486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 b="1">
                <a:solidFill>
                  <a:srgbClr val="990000"/>
                </a:solidFill>
              </a:rPr>
              <a:t>Повторение  и обобщение </a:t>
            </a:r>
          </a:p>
          <a:p>
            <a:pPr algn="ctr"/>
            <a:r>
              <a:rPr lang="ru-RU" sz="3200" b="1">
                <a:solidFill>
                  <a:srgbClr val="990000"/>
                </a:solidFill>
              </a:rPr>
              <a:t>по темам:</a:t>
            </a:r>
            <a:r>
              <a:rPr lang="ru-RU" sz="3200">
                <a:solidFill>
                  <a:srgbClr val="990000"/>
                </a:solidFill>
              </a:rPr>
              <a:t> </a:t>
            </a:r>
          </a:p>
        </p:txBody>
      </p:sp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2743200" y="1524000"/>
            <a:ext cx="4267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Клетка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Ткань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Орган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Система органов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Организм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b="1">
              <a:solidFill>
                <a:schemeClr val="hlink"/>
              </a:solidFill>
            </a:endParaRPr>
          </a:p>
        </p:txBody>
      </p:sp>
      <p:pic>
        <p:nvPicPr>
          <p:cNvPr id="8197" name="Picture 8" descr="Копия Рисунок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09600"/>
            <a:ext cx="1219200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9" descr="a_n_03_01_serce"/>
          <p:cNvPicPr>
            <a:picLocks noChangeAspect="1" noChangeArrowheads="1"/>
          </p:cNvPicPr>
          <p:nvPr/>
        </p:nvPicPr>
        <p:blipFill>
          <a:blip r:embed="rId4" cstate="print"/>
          <a:srcRect l="9009" t="14844" r="2002"/>
          <a:stretch>
            <a:fillRect/>
          </a:stretch>
        </p:blipFill>
        <p:spPr bwMode="auto">
          <a:xfrm>
            <a:off x="2514600" y="4876800"/>
            <a:ext cx="12985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1" descr="Копия L30_06b_p0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1447800"/>
            <a:ext cx="16129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3124200"/>
            <a:ext cx="20574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981200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52695">
            <a:off x="914400" y="2133600"/>
            <a:ext cx="174466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52695">
            <a:off x="914400" y="2133600"/>
            <a:ext cx="174466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920436">
            <a:off x="3346450" y="4121150"/>
            <a:ext cx="11557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11704">
            <a:off x="1905000" y="3962400"/>
            <a:ext cx="5572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6" name="Picture 14"/>
          <p:cNvPicPr>
            <a:picLocks noChangeAspect="1" noChangeArrowheads="1"/>
          </p:cNvPicPr>
          <p:nvPr/>
        </p:nvPicPr>
        <p:blipFill>
          <a:blip r:embed="rId6" cstate="print"/>
          <a:srcRect b="54750"/>
          <a:stretch>
            <a:fillRect/>
          </a:stretch>
        </p:blipFill>
        <p:spPr bwMode="auto">
          <a:xfrm>
            <a:off x="4419600" y="5029200"/>
            <a:ext cx="838200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52695">
            <a:off x="914400" y="2133600"/>
            <a:ext cx="174466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920436">
            <a:off x="3346450" y="4121150"/>
            <a:ext cx="11557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11704">
            <a:off x="1905000" y="3962400"/>
            <a:ext cx="5572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381000"/>
            <a:ext cx="19716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2819400" y="2286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990000"/>
                </a:solidFill>
              </a:rPr>
              <a:t>Скелетная система</a:t>
            </a:r>
          </a:p>
        </p:txBody>
      </p:sp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7" cstate="print"/>
          <a:srcRect t="35249"/>
          <a:stretch>
            <a:fillRect/>
          </a:stretch>
        </p:blipFill>
        <p:spPr bwMode="auto">
          <a:xfrm>
            <a:off x="5562600" y="5410200"/>
            <a:ext cx="8382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7" cstate="print"/>
          <a:srcRect b="54750"/>
          <a:stretch>
            <a:fillRect/>
          </a:stretch>
        </p:blipFill>
        <p:spPr bwMode="auto">
          <a:xfrm>
            <a:off x="4419600" y="5029200"/>
            <a:ext cx="838200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066800" y="1600200"/>
            <a:ext cx="70104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3600" b="1" i="1" dirty="0">
                <a:solidFill>
                  <a:srgbClr val="990000"/>
                </a:solidFill>
              </a:rPr>
              <a:t>Эпиграф:</a:t>
            </a:r>
          </a:p>
          <a:p>
            <a:pPr algn="ctr"/>
            <a:r>
              <a:rPr lang="ru-RU" sz="3600" b="1" i="1" dirty="0">
                <a:solidFill>
                  <a:srgbClr val="990000"/>
                </a:solidFill>
              </a:rPr>
              <a:t>«В организме все связано,  нельзя забывать об этом,</a:t>
            </a:r>
          </a:p>
          <a:p>
            <a:pPr algn="ctr"/>
            <a:r>
              <a:rPr lang="ru-RU" sz="3600" b="1" i="1" dirty="0">
                <a:solidFill>
                  <a:srgbClr val="990000"/>
                </a:solidFill>
              </a:rPr>
              <a:t> затягиваясь сигаретой или употребляя наркотики».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9"/>
          <p:cNvSpPr>
            <a:spLocks noChangeArrowheads="1"/>
          </p:cNvSpPr>
          <p:nvPr/>
        </p:nvSpPr>
        <p:spPr bwMode="auto">
          <a:xfrm>
            <a:off x="1371600" y="3276600"/>
            <a:ext cx="6172200" cy="1752600"/>
          </a:xfrm>
          <a:prstGeom prst="wedgeRoundRectCallout">
            <a:avLst>
              <a:gd name="adj1" fmla="val -50153"/>
              <a:gd name="adj2" fmla="val 11675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7171" name="AutoShape 8"/>
          <p:cNvSpPr>
            <a:spLocks noChangeArrowheads="1"/>
          </p:cNvSpPr>
          <p:nvPr/>
        </p:nvSpPr>
        <p:spPr bwMode="auto">
          <a:xfrm>
            <a:off x="457200" y="1524000"/>
            <a:ext cx="5105400" cy="1371600"/>
          </a:xfrm>
          <a:prstGeom prst="wedgeRoundRectCallout">
            <a:avLst>
              <a:gd name="adj1" fmla="val -44620"/>
              <a:gd name="adj2" fmla="val 9641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990600" y="609600"/>
            <a:ext cx="68087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 u="sng">
                <a:solidFill>
                  <a:srgbClr val="990000"/>
                </a:solidFill>
              </a:rPr>
              <a:t>Проблемный вопрос: </a:t>
            </a:r>
            <a:r>
              <a:rPr lang="ru-RU" sz="3200" b="1" i="1">
                <a:solidFill>
                  <a:srgbClr val="990000"/>
                </a:solidFill>
              </a:rPr>
              <a:t/>
            </a:r>
            <a:br>
              <a:rPr lang="ru-RU" sz="3200" b="1" i="1">
                <a:solidFill>
                  <a:srgbClr val="990000"/>
                </a:solidFill>
              </a:rPr>
            </a:br>
            <a:endParaRPr lang="ru-RU" sz="3200" b="1" i="1">
              <a:solidFill>
                <a:srgbClr val="990000"/>
              </a:solidFill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457200" y="1676400"/>
            <a:ext cx="8001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2800" b="1" i="1" dirty="0" smtClean="0"/>
              <a:t>Можно ли назвать организм </a:t>
            </a:r>
            <a:endParaRPr lang="ru-RU" sz="2800" b="1" i="1" dirty="0"/>
          </a:p>
          <a:p>
            <a:pPr>
              <a:spcBef>
                <a:spcPct val="20000"/>
              </a:spcBef>
            </a:pPr>
            <a:r>
              <a:rPr lang="ru-RU" sz="2800" b="1" i="1" dirty="0"/>
              <a:t>человека системой?</a:t>
            </a:r>
            <a:r>
              <a:rPr lang="ru-RU" sz="3200" b="1" i="1" dirty="0"/>
              <a:t/>
            </a:r>
            <a:br>
              <a:rPr lang="ru-RU" sz="3200" b="1" i="1" dirty="0"/>
            </a:br>
            <a:endParaRPr lang="ru-RU" sz="3200" b="1" i="1" dirty="0"/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      Является </a:t>
            </a:r>
            <a:r>
              <a:rPr lang="ru-RU" sz="2800" b="1" i="1" dirty="0"/>
              <a:t>ли организм </a:t>
            </a:r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          человека открытой</a:t>
            </a:r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саморегулирующей </a:t>
            </a:r>
            <a:r>
              <a:rPr lang="ru-RU" sz="2800" b="1" i="1" dirty="0"/>
              <a:t>системой?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2209800" cy="76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   </a:t>
            </a:r>
            <a:r>
              <a:rPr lang="ru-RU" b="1" smtClean="0">
                <a:solidFill>
                  <a:srgbClr val="990000"/>
                </a:solidFill>
              </a:rPr>
              <a:t>Орган</a:t>
            </a:r>
            <a:r>
              <a:rPr lang="ru-RU" smtClean="0"/>
              <a:t> – </a:t>
            </a:r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 cstate="print"/>
          <a:srcRect l="2803" t="35193" r="8411"/>
          <a:stretch>
            <a:fillRect/>
          </a:stretch>
        </p:blipFill>
        <p:spPr bwMode="auto">
          <a:xfrm>
            <a:off x="914400" y="2667000"/>
            <a:ext cx="723900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133600" y="228600"/>
            <a:ext cx="67818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это часть тела имеющая, определенную форму и строение, занимающая в организме определенную функцию.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3276600" y="0"/>
            <a:ext cx="259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4000" b="1">
                <a:solidFill>
                  <a:srgbClr val="990000"/>
                </a:solidFill>
              </a:rPr>
              <a:t>Органы </a:t>
            </a:r>
          </a:p>
        </p:txBody>
      </p:sp>
      <p:sp>
        <p:nvSpPr>
          <p:cNvPr id="17411" name="Line 5"/>
          <p:cNvSpPr>
            <a:spLocks noChangeShapeType="1"/>
          </p:cNvSpPr>
          <p:nvPr/>
        </p:nvSpPr>
        <p:spPr bwMode="auto">
          <a:xfrm flipH="1">
            <a:off x="2286000" y="685800"/>
            <a:ext cx="1752600" cy="7620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412" name="Line 6"/>
          <p:cNvSpPr>
            <a:spLocks noChangeShapeType="1"/>
          </p:cNvSpPr>
          <p:nvPr/>
        </p:nvSpPr>
        <p:spPr bwMode="auto">
          <a:xfrm>
            <a:off x="4419600" y="685800"/>
            <a:ext cx="1752600" cy="7620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1447800" y="1527175"/>
            <a:ext cx="176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990000"/>
                </a:solidFill>
              </a:rPr>
              <a:t>Наружные</a:t>
            </a: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5410200" y="1600200"/>
            <a:ext cx="198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990000"/>
                </a:solidFill>
              </a:rPr>
              <a:t>Внутренние</a:t>
            </a:r>
          </a:p>
        </p:txBody>
      </p:sp>
      <p:pic>
        <p:nvPicPr>
          <p:cNvPr id="17415" name="Picture 10" descr="Копия 36_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2286000"/>
            <a:ext cx="1905000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1" descr="Копия L10_01_p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2438400"/>
            <a:ext cx="17526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12" descr="Копия L02_p04_p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267200"/>
            <a:ext cx="1831975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3" descr="Копия PICT05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133600"/>
            <a:ext cx="1524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4" descr="L01_p09_p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2971800"/>
            <a:ext cx="1828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5" descr="мочка ух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4419600"/>
            <a:ext cx="1524000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/>
      <p:bldP spid="5120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490" name="Group 170"/>
          <p:cNvGraphicFramePr>
            <a:graphicFrameLocks noGrp="1"/>
          </p:cNvGraphicFramePr>
          <p:nvPr>
            <p:ph idx="1"/>
          </p:nvPr>
        </p:nvGraphicFramePr>
        <p:xfrm>
          <a:off x="381000" y="0"/>
          <a:ext cx="8229600" cy="6628983"/>
        </p:xfrm>
        <a:graphic>
          <a:graphicData uri="http://schemas.openxmlformats.org/drawingml/2006/table">
            <a:tbl>
              <a:tblPr/>
              <a:tblGrid>
                <a:gridCol w="617538"/>
                <a:gridCol w="2125662"/>
                <a:gridCol w="5486400"/>
              </a:tblGrid>
              <a:tr h="48421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8304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Главный орган дыхания, в котором происходит газообмен.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640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Благодаря этому органу  кровь движется по сосудам. (Кровь доставляет к клеткам и тканям кислород и необходимые вещества).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8304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</a:t>
                      </a:r>
                    </a:p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этом органе начинается переваривание белков  пищи.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помощью этих органов выводятся из организма продукты обмена.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Парный орган, состоит из глазного яблока и вспомогательного аппарата.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2970213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3246438" algn="ctr"/>
                          <a:tab pos="5940425" algn="r"/>
                        </a:tabLst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Полый мышечный орган, при сокращении стенки происходит мочеиспускание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714500" algn="l"/>
                          <a:tab pos="2616200" algn="l"/>
                          <a:tab pos="3246438" algn="ctr"/>
                          <a:tab pos="5940425" algn="r"/>
                        </a:tabLst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480" name="Rectangle 160"/>
          <p:cNvSpPr>
            <a:spLocks noChangeArrowheads="1"/>
          </p:cNvSpPr>
          <p:nvPr/>
        </p:nvSpPr>
        <p:spPr bwMode="auto">
          <a:xfrm>
            <a:off x="1524000" y="533400"/>
            <a:ext cx="1204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Легкие</a:t>
            </a:r>
          </a:p>
        </p:txBody>
      </p:sp>
      <p:sp>
        <p:nvSpPr>
          <p:cNvPr id="56481" name="Rectangle 161"/>
          <p:cNvSpPr>
            <a:spLocks noChangeArrowheads="1"/>
          </p:cNvSpPr>
          <p:nvPr/>
        </p:nvSpPr>
        <p:spPr bwMode="auto">
          <a:xfrm>
            <a:off x="1447800" y="1600200"/>
            <a:ext cx="1311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Сердце</a:t>
            </a:r>
          </a:p>
        </p:txBody>
      </p:sp>
      <p:sp>
        <p:nvSpPr>
          <p:cNvPr id="56482" name="Rectangle 162"/>
          <p:cNvSpPr>
            <a:spLocks noChangeArrowheads="1"/>
          </p:cNvSpPr>
          <p:nvPr/>
        </p:nvSpPr>
        <p:spPr bwMode="auto">
          <a:xfrm>
            <a:off x="1371600" y="2819400"/>
            <a:ext cx="1525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Желудок</a:t>
            </a:r>
          </a:p>
        </p:txBody>
      </p:sp>
      <p:sp>
        <p:nvSpPr>
          <p:cNvPr id="56483" name="Rectangle 163"/>
          <p:cNvSpPr>
            <a:spLocks noChangeArrowheads="1"/>
          </p:cNvSpPr>
          <p:nvPr/>
        </p:nvSpPr>
        <p:spPr bwMode="auto">
          <a:xfrm>
            <a:off x="1524000" y="3733800"/>
            <a:ext cx="110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Почки</a:t>
            </a:r>
          </a:p>
        </p:txBody>
      </p:sp>
      <p:sp>
        <p:nvSpPr>
          <p:cNvPr id="56484" name="Rectangle 164"/>
          <p:cNvSpPr>
            <a:spLocks noChangeArrowheads="1"/>
          </p:cNvSpPr>
          <p:nvPr/>
        </p:nvSpPr>
        <p:spPr bwMode="auto">
          <a:xfrm>
            <a:off x="1524000" y="4648200"/>
            <a:ext cx="1125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FF"/>
                </a:solidFill>
              </a:rPr>
              <a:t>Глаза </a:t>
            </a:r>
          </a:p>
        </p:txBody>
      </p:sp>
      <p:sp>
        <p:nvSpPr>
          <p:cNvPr id="56485" name="Rectangle 165"/>
          <p:cNvSpPr>
            <a:spLocks noChangeArrowheads="1"/>
          </p:cNvSpPr>
          <p:nvPr/>
        </p:nvSpPr>
        <p:spPr bwMode="auto">
          <a:xfrm>
            <a:off x="990600" y="5791200"/>
            <a:ext cx="23272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00FF"/>
                </a:solidFill>
              </a:rPr>
              <a:t>Мочевой </a:t>
            </a:r>
          </a:p>
          <a:p>
            <a:pPr algn="ctr"/>
            <a:r>
              <a:rPr lang="ru-RU" sz="2000" b="1">
                <a:solidFill>
                  <a:srgbClr val="0000FF"/>
                </a:solidFill>
              </a:rPr>
              <a:t>пузырь</a:t>
            </a:r>
          </a:p>
        </p:txBody>
      </p:sp>
      <p:sp>
        <p:nvSpPr>
          <p:cNvPr id="18474" name="Rectangle 171"/>
          <p:cNvSpPr>
            <a:spLocks noChangeArrowheads="1"/>
          </p:cNvSpPr>
          <p:nvPr/>
        </p:nvSpPr>
        <p:spPr bwMode="auto">
          <a:xfrm>
            <a:off x="436563" y="1927225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6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6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80" grpId="0"/>
      <p:bldP spid="56481" grpId="0"/>
      <p:bldP spid="56482" grpId="0"/>
      <p:bldP spid="56483" grpId="0"/>
      <p:bldP spid="56484" grpId="0"/>
      <p:bldP spid="564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smtClean="0">
                <a:solidFill>
                  <a:srgbClr val="990000"/>
                </a:solidFill>
              </a:rPr>
              <a:t>Контур, какого органа изображено на этом рисунке? 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9460" name="Picture 5" descr="a_n_03_01_serce_alf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844675"/>
            <a:ext cx="143986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228600" y="914400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19462" name="Picture 7" descr="a_n_06_03_j_cienkie_alf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1989138"/>
            <a:ext cx="2233613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228600" y="2085975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19464" name="Picture 9" descr="a_n_06_04_j_grubego_alf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292600"/>
            <a:ext cx="23034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Rectangle 10"/>
          <p:cNvSpPr>
            <a:spLocks noChangeArrowheads="1"/>
          </p:cNvSpPr>
          <p:nvPr/>
        </p:nvSpPr>
        <p:spPr bwMode="auto">
          <a:xfrm>
            <a:off x="228600" y="3257550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19466" name="Picture 11" descr="a_n_06_01_zoladek_alf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149725"/>
            <a:ext cx="24479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7" name="Rectangle 12"/>
          <p:cNvSpPr>
            <a:spLocks noChangeArrowheads="1"/>
          </p:cNvSpPr>
          <p:nvPr/>
        </p:nvSpPr>
        <p:spPr bwMode="auto">
          <a:xfrm>
            <a:off x="228600" y="4429125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19468" name="Picture 13" descr="a_n_06_02_watroba_alf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4508500"/>
            <a:ext cx="237648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0483" name="Picture 5" descr="a_n_03_01_se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990600"/>
            <a:ext cx="1550988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228600" y="1000125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20485" name="Picture 7" descr="a_n_06_03_j_cienk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600200"/>
            <a:ext cx="24669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Rectangle 8"/>
          <p:cNvSpPr>
            <a:spLocks noChangeArrowheads="1"/>
          </p:cNvSpPr>
          <p:nvPr/>
        </p:nvSpPr>
        <p:spPr bwMode="auto">
          <a:xfrm>
            <a:off x="228600" y="2190750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20487" name="Picture 9" descr="a_n_06_04_j_grube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3810000"/>
            <a:ext cx="2376488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Rectangle 10"/>
          <p:cNvSpPr>
            <a:spLocks noChangeArrowheads="1"/>
          </p:cNvSpPr>
          <p:nvPr/>
        </p:nvSpPr>
        <p:spPr bwMode="auto">
          <a:xfrm>
            <a:off x="228600" y="3381375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20489" name="Picture 11" descr="a_n_06_01_zolad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3810000"/>
            <a:ext cx="25209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Rectangle 12"/>
          <p:cNvSpPr>
            <a:spLocks noChangeArrowheads="1"/>
          </p:cNvSpPr>
          <p:nvPr/>
        </p:nvSpPr>
        <p:spPr bwMode="auto">
          <a:xfrm>
            <a:off x="228600" y="4610100"/>
            <a:ext cx="282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400">
                <a:cs typeface="Times New Roman" pitchFamily="18" charset="0"/>
              </a:rPr>
              <a:t>  </a:t>
            </a:r>
            <a:endParaRPr lang="ru-RU"/>
          </a:p>
        </p:txBody>
      </p:sp>
      <p:pic>
        <p:nvPicPr>
          <p:cNvPr id="20491" name="Picture 13" descr="a_n_06_02_watrob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3886200"/>
            <a:ext cx="24479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905000" y="3124200"/>
            <a:ext cx="2814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Тонкий кишечник</a:t>
            </a: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7010400" y="2590800"/>
            <a:ext cx="1311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Сердце</a:t>
            </a: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228600" y="5715000"/>
            <a:ext cx="3063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Толстый кишечник</a:t>
            </a:r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3733800" y="5715000"/>
            <a:ext cx="160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Желудок </a:t>
            </a: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6477000" y="5715000"/>
            <a:ext cx="1290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Печень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7" grpId="0"/>
      <p:bldP spid="23568" grpId="0"/>
      <p:bldP spid="23569" grpId="0"/>
      <p:bldP spid="23570" grpId="0"/>
      <p:bldP spid="235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52695">
            <a:off x="914400" y="2133600"/>
            <a:ext cx="174466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920436">
            <a:off x="3346450" y="4121150"/>
            <a:ext cx="11557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11704">
            <a:off x="1905000" y="3962400"/>
            <a:ext cx="5572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 descr="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381000"/>
            <a:ext cx="19716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2819400" y="2286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990000"/>
                </a:solidFill>
              </a:rPr>
              <a:t>Скелетная система</a:t>
            </a:r>
          </a:p>
        </p:txBody>
      </p:sp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7" cstate="print"/>
          <a:srcRect t="35249"/>
          <a:stretch>
            <a:fillRect/>
          </a:stretch>
        </p:blipFill>
        <p:spPr bwMode="auto">
          <a:xfrm>
            <a:off x="5562600" y="5410200"/>
            <a:ext cx="8382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0"/>
          <p:cNvPicPr>
            <a:picLocks noChangeAspect="1" noChangeArrowheads="1"/>
          </p:cNvPicPr>
          <p:nvPr/>
        </p:nvPicPr>
        <p:blipFill>
          <a:blip r:embed="rId7" cstate="print"/>
          <a:srcRect b="54750"/>
          <a:stretch>
            <a:fillRect/>
          </a:stretch>
        </p:blipFill>
        <p:spPr bwMode="auto">
          <a:xfrm>
            <a:off x="4419600" y="5029200"/>
            <a:ext cx="838200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5"/>
          <p:cNvSpPr>
            <a:spLocks noChangeArrowheads="1"/>
          </p:cNvSpPr>
          <p:nvPr/>
        </p:nvSpPr>
        <p:spPr bwMode="auto">
          <a:xfrm>
            <a:off x="0" y="152400"/>
            <a:ext cx="9144000" cy="5029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0"/>
            <a:ext cx="5029200" cy="5029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4000" smtClean="0">
                <a:solidFill>
                  <a:srgbClr val="0000FF"/>
                </a:solidFill>
              </a:rPr>
              <a:t>   </a:t>
            </a:r>
            <a:r>
              <a:rPr lang="ru-RU" sz="3600" smtClean="0">
                <a:solidFill>
                  <a:srgbClr val="0000FF"/>
                </a:solidFill>
              </a:rPr>
              <a:t>Жизнедеятельность организма обеспечивается работой и взаимодействием различных органов, которые составляют</a:t>
            </a:r>
            <a:r>
              <a:rPr lang="ru-RU" smtClean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2438400" y="5029200"/>
            <a:ext cx="4267200" cy="715963"/>
          </a:xfrm>
          <a:noFill/>
        </p:spPr>
        <p:txBody>
          <a:bodyPr/>
          <a:lstStyle/>
          <a:p>
            <a:pPr algn="l" eaLnBrk="1" hangingPunct="1"/>
            <a:r>
              <a:rPr lang="ru-RU" sz="4000" smtClean="0">
                <a:solidFill>
                  <a:srgbClr val="990000"/>
                </a:solidFill>
              </a:rPr>
              <a:t>системы органов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524000" y="5638800"/>
            <a:ext cx="6705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000" b="1" i="1">
                <a:latin typeface="Times New Roman" pitchFamily="18" charset="0"/>
              </a:rPr>
              <a:t>это группа анатомически связанных между собой органов, имеющих общее происхождение и единый план строения и выполняющих общую функцию.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chemeClr val="accent2"/>
                </a:solidFill>
              </a:rPr>
              <a:t>Таблица 2</a:t>
            </a:r>
            <a:br>
              <a:rPr lang="ru-RU" sz="3600" dirty="0" smtClean="0">
                <a:solidFill>
                  <a:schemeClr val="accent2"/>
                </a:solidFill>
              </a:rPr>
            </a:br>
            <a:r>
              <a:rPr lang="ru-RU" sz="3600" dirty="0" smtClean="0">
                <a:solidFill>
                  <a:schemeClr val="accent2"/>
                </a:solidFill>
              </a:rPr>
              <a:t> «Системы  органов» </a:t>
            </a:r>
            <a:endParaRPr lang="ru-RU" sz="3600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284956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90600" y="1891210"/>
          <a:ext cx="7696200" cy="2909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2565400"/>
              </a:tblGrid>
              <a:tr h="18521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Система органов</a:t>
                      </a:r>
                    </a:p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Органы</a:t>
                      </a:r>
                    </a:p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Функции</a:t>
                      </a:r>
                    </a:p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572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36_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533400"/>
            <a:ext cx="206057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36_34_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838200" y="381000"/>
            <a:ext cx="67818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4648200" y="228600"/>
            <a:ext cx="4305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Пищеварительная система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13" y="0"/>
            <a:ext cx="680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6_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381000" y="0"/>
            <a:ext cx="680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5257800" y="304800"/>
            <a:ext cx="3495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Кровеносная система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6_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36_04_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0" y="0"/>
            <a:ext cx="914400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228600" y="180975"/>
            <a:ext cx="355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Дыхательная система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36_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868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36_22_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0" y="0"/>
            <a:ext cx="86868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838200" y="104775"/>
            <a:ext cx="2805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Нервная система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81000"/>
            <a:ext cx="1600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452695">
            <a:off x="914400" y="2133600"/>
            <a:ext cx="1744663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920436">
            <a:off x="3346450" y="4121150"/>
            <a:ext cx="11557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11704">
            <a:off x="1905000" y="3962400"/>
            <a:ext cx="5572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 descr="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381000"/>
            <a:ext cx="19716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2819400" y="2286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990000"/>
                </a:solidFill>
              </a:rPr>
              <a:t>Скелетная система</a:t>
            </a:r>
          </a:p>
        </p:txBody>
      </p:sp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7" cstate="print"/>
          <a:srcRect t="35249"/>
          <a:stretch>
            <a:fillRect/>
          </a:stretch>
        </p:blipFill>
        <p:spPr bwMode="auto">
          <a:xfrm>
            <a:off x="5562600" y="5410200"/>
            <a:ext cx="8382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0"/>
          <p:cNvPicPr>
            <a:picLocks noChangeAspect="1" noChangeArrowheads="1"/>
          </p:cNvPicPr>
          <p:nvPr/>
        </p:nvPicPr>
        <p:blipFill>
          <a:blip r:embed="rId7" cstate="print"/>
          <a:srcRect b="54750"/>
          <a:stretch>
            <a:fillRect/>
          </a:stretch>
        </p:blipFill>
        <p:spPr bwMode="auto">
          <a:xfrm>
            <a:off x="4419600" y="5029200"/>
            <a:ext cx="838200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36_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106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36_11_"/>
          <p:cNvPicPr>
            <a:picLocks noChangeAspect="1" noChangeArrowheads="1"/>
          </p:cNvPicPr>
          <p:nvPr/>
        </p:nvPicPr>
        <p:blipFill>
          <a:blip r:embed="rId3" cstate="print">
            <a:lum bright="-100000" contrast="100000"/>
          </a:blip>
          <a:srcRect/>
          <a:stretch>
            <a:fillRect/>
          </a:stretch>
        </p:blipFill>
        <p:spPr bwMode="auto">
          <a:xfrm>
            <a:off x="0" y="0"/>
            <a:ext cx="86106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28600" y="180975"/>
            <a:ext cx="3155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solidFill>
                  <a:srgbClr val="0000FF"/>
                </a:solidFill>
              </a:rPr>
              <a:t>Мышечная система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2"/>
                </a:solidFill>
              </a:rPr>
              <a:t>Эндокринный аппарат</a:t>
            </a:r>
            <a:endParaRPr lang="ru-RU" sz="2800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C:\Users\user\Desktop\220px-Illu_endocrine_system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201882"/>
            <a:ext cx="3505200" cy="565611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419600" y="1219200"/>
            <a:ext cx="3733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Главные железы внутренней секреции (слева —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3" tooltip="Мужчина"/>
              </a:rPr>
              <a:t>мужчина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справа 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4" tooltip="Женщина"/>
              </a:rPr>
              <a:t>женщина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): 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5" tooltip="Шишковидное тело"/>
              </a:rPr>
              <a:t>Эпифиз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6" tooltip="Гипофиз"/>
              </a:rPr>
              <a:t>Гипофиз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7" tooltip="Щитовидная железа"/>
              </a:rPr>
              <a:t>Щитовидная железа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8" tooltip="Тимус"/>
              </a:rPr>
              <a:t>Тимус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9" tooltip="Надпочечник"/>
              </a:rPr>
              <a:t>Надпочечник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10" tooltip="Поджелудочная железа"/>
              </a:rPr>
              <a:t>Поджелудочная железа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11" tooltip="Яичник"/>
              </a:rPr>
              <a:t>Яичник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  <a:hlinkClick r:id="rId12" tooltip="Яичко"/>
              </a:rPr>
              <a:t>Яичко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41148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Пищеварительная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Кровеносная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Дыхательная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Нервная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Скелетная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Половая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Покровная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800" b="1" smtClean="0">
                <a:solidFill>
                  <a:srgbClr val="990000"/>
                </a:solidFill>
              </a:rPr>
              <a:t>Выделительная</a:t>
            </a:r>
            <a:r>
              <a:rPr lang="ru-RU" sz="2800" smtClean="0">
                <a:solidFill>
                  <a:srgbClr val="990000"/>
                </a:solidFill>
              </a:rPr>
              <a:t>  </a:t>
            </a:r>
          </a:p>
        </p:txBody>
      </p:sp>
      <p:sp>
        <p:nvSpPr>
          <p:cNvPr id="29699" name="Line 4"/>
          <p:cNvSpPr>
            <a:spLocks noChangeShapeType="1"/>
          </p:cNvSpPr>
          <p:nvPr/>
        </p:nvSpPr>
        <p:spPr bwMode="auto">
          <a:xfrm>
            <a:off x="4724400" y="990600"/>
            <a:ext cx="0" cy="5410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00" name="Rectangle 5"/>
          <p:cNvSpPr>
            <a:spLocks noChangeArrowheads="1"/>
          </p:cNvSpPr>
          <p:nvPr/>
        </p:nvSpPr>
        <p:spPr bwMode="auto">
          <a:xfrm>
            <a:off x="5562600" y="990600"/>
            <a:ext cx="3048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А) спинной мозг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Б) артерия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В) печень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Г) бронхи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Д) волосы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Е) лопатка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Ж) мочеточник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З) эпидермис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И) желудок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К) яичник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Л) вены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М) почки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b="1"/>
              <a:t>Н) позвонок</a:t>
            </a:r>
          </a:p>
        </p:txBody>
      </p: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304800" y="0"/>
            <a:ext cx="79248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solidFill>
                  <a:srgbClr val="FF0000"/>
                </a:solidFill>
              </a:rPr>
              <a:t>Распределите органы по </a:t>
            </a:r>
          </a:p>
          <a:p>
            <a:pPr algn="ctr">
              <a:spcBef>
                <a:spcPct val="20000"/>
              </a:spcBef>
            </a:pPr>
            <a:r>
              <a:rPr lang="ru-RU" sz="2800" b="1">
                <a:solidFill>
                  <a:srgbClr val="FF0000"/>
                </a:solidFill>
              </a:rPr>
              <a:t>соответствующим системам</a:t>
            </a: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 flipH="1" flipV="1">
            <a:off x="4191000" y="1752600"/>
            <a:ext cx="1447800" cy="228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 flipH="1">
            <a:off x="3276600" y="1676400"/>
            <a:ext cx="2362200" cy="609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3" name="Line 27"/>
          <p:cNvSpPr>
            <a:spLocks noChangeShapeType="1"/>
          </p:cNvSpPr>
          <p:nvPr/>
        </p:nvSpPr>
        <p:spPr bwMode="auto">
          <a:xfrm flipH="1">
            <a:off x="3352800" y="2438400"/>
            <a:ext cx="22860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4" name="Line 28"/>
          <p:cNvSpPr>
            <a:spLocks noChangeShapeType="1"/>
          </p:cNvSpPr>
          <p:nvPr/>
        </p:nvSpPr>
        <p:spPr bwMode="auto">
          <a:xfrm flipH="1">
            <a:off x="2514600" y="1219200"/>
            <a:ext cx="3124200" cy="2133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5" name="Line 29"/>
          <p:cNvSpPr>
            <a:spLocks noChangeShapeType="1"/>
          </p:cNvSpPr>
          <p:nvPr/>
        </p:nvSpPr>
        <p:spPr bwMode="auto">
          <a:xfrm flipH="1">
            <a:off x="2895600" y="3200400"/>
            <a:ext cx="2743200" cy="609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6" name="Line 30"/>
          <p:cNvSpPr>
            <a:spLocks noChangeShapeType="1"/>
          </p:cNvSpPr>
          <p:nvPr/>
        </p:nvSpPr>
        <p:spPr bwMode="auto">
          <a:xfrm flipH="1" flipV="1">
            <a:off x="2514600" y="4343400"/>
            <a:ext cx="31242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7" name="Line 31"/>
          <p:cNvSpPr>
            <a:spLocks noChangeShapeType="1"/>
          </p:cNvSpPr>
          <p:nvPr/>
        </p:nvSpPr>
        <p:spPr bwMode="auto">
          <a:xfrm flipH="1">
            <a:off x="2971800" y="3962400"/>
            <a:ext cx="2667000" cy="990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8" name="Line 32"/>
          <p:cNvSpPr>
            <a:spLocks noChangeShapeType="1"/>
          </p:cNvSpPr>
          <p:nvPr/>
        </p:nvSpPr>
        <p:spPr bwMode="auto">
          <a:xfrm flipH="1" flipV="1">
            <a:off x="3810000" y="5410200"/>
            <a:ext cx="1828800" cy="228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49" name="Line 33"/>
          <p:cNvSpPr>
            <a:spLocks noChangeShapeType="1"/>
          </p:cNvSpPr>
          <p:nvPr/>
        </p:nvSpPr>
        <p:spPr bwMode="auto">
          <a:xfrm flipH="1" flipV="1">
            <a:off x="2971800" y="3886200"/>
            <a:ext cx="2667000" cy="2133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50" name="Line 34"/>
          <p:cNvSpPr>
            <a:spLocks noChangeShapeType="1"/>
          </p:cNvSpPr>
          <p:nvPr/>
        </p:nvSpPr>
        <p:spPr bwMode="auto">
          <a:xfrm flipH="1">
            <a:off x="2971800" y="2895600"/>
            <a:ext cx="2667000" cy="1981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51" name="Line 35"/>
          <p:cNvSpPr>
            <a:spLocks noChangeShapeType="1"/>
          </p:cNvSpPr>
          <p:nvPr/>
        </p:nvSpPr>
        <p:spPr bwMode="auto">
          <a:xfrm flipH="1" flipV="1">
            <a:off x="3352800" y="2362200"/>
            <a:ext cx="2286000" cy="2895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52" name="Line 36"/>
          <p:cNvSpPr>
            <a:spLocks noChangeShapeType="1"/>
          </p:cNvSpPr>
          <p:nvPr/>
        </p:nvSpPr>
        <p:spPr bwMode="auto">
          <a:xfrm flipH="1">
            <a:off x="3810000" y="3581400"/>
            <a:ext cx="1828800" cy="16764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4853" name="Line 37"/>
          <p:cNvSpPr>
            <a:spLocks noChangeShapeType="1"/>
          </p:cNvSpPr>
          <p:nvPr/>
        </p:nvSpPr>
        <p:spPr bwMode="auto">
          <a:xfrm flipH="1" flipV="1">
            <a:off x="4267200" y="1905000"/>
            <a:ext cx="1371600" cy="2590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animBg="1"/>
      <p:bldP spid="34834" grpId="0" animBg="1"/>
      <p:bldP spid="34843" grpId="0" animBg="1"/>
      <p:bldP spid="34844" grpId="0" animBg="1"/>
      <p:bldP spid="34845" grpId="0" animBg="1"/>
      <p:bldP spid="34846" grpId="0" animBg="1"/>
      <p:bldP spid="34847" grpId="0" animBg="1"/>
      <p:bldP spid="34848" grpId="0" animBg="1"/>
      <p:bldP spid="34849" grpId="0" animBg="1"/>
      <p:bldP spid="34850" grpId="0" animBg="1"/>
      <p:bldP spid="34851" grpId="0" animBg="1"/>
      <p:bldP spid="34852" grpId="0" animBg="1"/>
      <p:bldP spid="3485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Копия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3581400"/>
            <a:ext cx="1600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2590800" y="457200"/>
            <a:ext cx="4267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Клетка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Ткань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Орган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Система органов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>
                <a:solidFill>
                  <a:schemeClr val="hlink"/>
                </a:solidFill>
              </a:rPr>
              <a:t>Организм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b="1">
              <a:solidFill>
                <a:schemeClr val="hlink"/>
              </a:solidFill>
            </a:endParaRPr>
          </a:p>
        </p:txBody>
      </p:sp>
      <p:pic>
        <p:nvPicPr>
          <p:cNvPr id="30724" name="Picture 7" descr="a_n_03_01_serce"/>
          <p:cNvPicPr>
            <a:picLocks noChangeAspect="1" noChangeArrowheads="1"/>
          </p:cNvPicPr>
          <p:nvPr/>
        </p:nvPicPr>
        <p:blipFill>
          <a:blip r:embed="rId3" cstate="print"/>
          <a:srcRect l="9009" t="14844" r="2002"/>
          <a:stretch>
            <a:fillRect/>
          </a:stretch>
        </p:blipFill>
        <p:spPr bwMode="auto">
          <a:xfrm>
            <a:off x="3276600" y="4876800"/>
            <a:ext cx="12985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8" descr="Копия L30_06b_p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533400"/>
            <a:ext cx="16129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Line 9"/>
          <p:cNvSpPr>
            <a:spLocks noChangeShapeType="1"/>
          </p:cNvSpPr>
          <p:nvPr/>
        </p:nvSpPr>
        <p:spPr bwMode="auto">
          <a:xfrm>
            <a:off x="762000" y="2286000"/>
            <a:ext cx="304800" cy="1219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727" name="Line 10"/>
          <p:cNvSpPr>
            <a:spLocks noChangeShapeType="1"/>
          </p:cNvSpPr>
          <p:nvPr/>
        </p:nvSpPr>
        <p:spPr bwMode="auto">
          <a:xfrm>
            <a:off x="1676400" y="5105400"/>
            <a:ext cx="1447800" cy="914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728" name="Line 11"/>
          <p:cNvSpPr>
            <a:spLocks noChangeShapeType="1"/>
          </p:cNvSpPr>
          <p:nvPr/>
        </p:nvSpPr>
        <p:spPr bwMode="auto">
          <a:xfrm flipV="1">
            <a:off x="4724400" y="5410200"/>
            <a:ext cx="11430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729" name="Line 12"/>
          <p:cNvSpPr>
            <a:spLocks noChangeShapeType="1"/>
          </p:cNvSpPr>
          <p:nvPr/>
        </p:nvSpPr>
        <p:spPr bwMode="auto">
          <a:xfrm flipV="1">
            <a:off x="7391400" y="2819400"/>
            <a:ext cx="609600" cy="1752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30730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505200"/>
            <a:ext cx="22098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Picture 15" descr="Копия Рисунок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304800"/>
            <a:ext cx="1219200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066800" y="1600200"/>
            <a:ext cx="70104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3600" b="1" i="1" dirty="0">
                <a:solidFill>
                  <a:srgbClr val="990000"/>
                </a:solidFill>
              </a:rPr>
              <a:t>Эпиграф:</a:t>
            </a:r>
          </a:p>
          <a:p>
            <a:pPr algn="ctr"/>
            <a:r>
              <a:rPr lang="ru-RU" sz="3600" b="1" i="1" dirty="0">
                <a:solidFill>
                  <a:srgbClr val="990000"/>
                </a:solidFill>
              </a:rPr>
              <a:t>«В организме все связано,  нельзя забывать об этом,</a:t>
            </a:r>
          </a:p>
          <a:p>
            <a:pPr algn="ctr"/>
            <a:r>
              <a:rPr lang="ru-RU" sz="3600" b="1" i="1" dirty="0">
                <a:solidFill>
                  <a:srgbClr val="990000"/>
                </a:solidFill>
              </a:rPr>
              <a:t> затягиваясь сигаретой или употребляя наркотики».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9"/>
          <p:cNvSpPr>
            <a:spLocks noChangeArrowheads="1"/>
          </p:cNvSpPr>
          <p:nvPr/>
        </p:nvSpPr>
        <p:spPr bwMode="auto">
          <a:xfrm>
            <a:off x="1371600" y="3276600"/>
            <a:ext cx="6172200" cy="1752600"/>
          </a:xfrm>
          <a:prstGeom prst="wedgeRoundRectCallout">
            <a:avLst>
              <a:gd name="adj1" fmla="val -50153"/>
              <a:gd name="adj2" fmla="val 11675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7171" name="AutoShape 8"/>
          <p:cNvSpPr>
            <a:spLocks noChangeArrowheads="1"/>
          </p:cNvSpPr>
          <p:nvPr/>
        </p:nvSpPr>
        <p:spPr bwMode="auto">
          <a:xfrm>
            <a:off x="457200" y="1524000"/>
            <a:ext cx="5105400" cy="1371600"/>
          </a:xfrm>
          <a:prstGeom prst="wedgeRoundRectCallout">
            <a:avLst>
              <a:gd name="adj1" fmla="val -44620"/>
              <a:gd name="adj2" fmla="val 9641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990600" y="609600"/>
            <a:ext cx="68087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 u="sng">
                <a:solidFill>
                  <a:srgbClr val="990000"/>
                </a:solidFill>
              </a:rPr>
              <a:t>Проблемный вопрос: </a:t>
            </a:r>
            <a:r>
              <a:rPr lang="ru-RU" sz="3200" b="1" i="1">
                <a:solidFill>
                  <a:srgbClr val="990000"/>
                </a:solidFill>
              </a:rPr>
              <a:t/>
            </a:r>
            <a:br>
              <a:rPr lang="ru-RU" sz="3200" b="1" i="1">
                <a:solidFill>
                  <a:srgbClr val="990000"/>
                </a:solidFill>
              </a:rPr>
            </a:br>
            <a:endParaRPr lang="ru-RU" sz="3200" b="1" i="1">
              <a:solidFill>
                <a:srgbClr val="990000"/>
              </a:solidFill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457200" y="1676400"/>
            <a:ext cx="8001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2800" b="1" i="1" dirty="0" smtClean="0"/>
              <a:t>Можно ли назвать организм </a:t>
            </a:r>
            <a:endParaRPr lang="ru-RU" sz="2800" b="1" i="1" dirty="0"/>
          </a:p>
          <a:p>
            <a:pPr>
              <a:spcBef>
                <a:spcPct val="20000"/>
              </a:spcBef>
            </a:pPr>
            <a:r>
              <a:rPr lang="ru-RU" sz="2800" b="1" i="1" dirty="0"/>
              <a:t>человека системой?</a:t>
            </a:r>
            <a:r>
              <a:rPr lang="ru-RU" sz="3200" b="1" i="1" dirty="0"/>
              <a:t/>
            </a:r>
            <a:br>
              <a:rPr lang="ru-RU" sz="3200" b="1" i="1" dirty="0"/>
            </a:br>
            <a:endParaRPr lang="ru-RU" sz="3200" b="1" i="1" dirty="0"/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      Является </a:t>
            </a:r>
            <a:r>
              <a:rPr lang="ru-RU" sz="2800" b="1" i="1" dirty="0"/>
              <a:t>ли организм </a:t>
            </a:r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          человека открытой</a:t>
            </a:r>
          </a:p>
          <a:p>
            <a:pPr>
              <a:spcBef>
                <a:spcPct val="20000"/>
              </a:spcBef>
            </a:pPr>
            <a:r>
              <a:rPr lang="ru-RU" sz="2800" b="1" i="1" dirty="0" smtClean="0"/>
              <a:t>          саморегулирующей </a:t>
            </a:r>
            <a:r>
              <a:rPr lang="ru-RU" sz="2800" b="1" i="1" dirty="0"/>
              <a:t>системой?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Oval 4"/>
          <p:cNvSpPr>
            <a:spLocks noChangeArrowheads="1"/>
          </p:cNvSpPr>
          <p:nvPr/>
        </p:nvSpPr>
        <p:spPr bwMode="auto">
          <a:xfrm>
            <a:off x="762000" y="609600"/>
            <a:ext cx="7391400" cy="57150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914400"/>
            <a:ext cx="6705600" cy="4876800"/>
          </a:xfrm>
        </p:spPr>
        <p:txBody>
          <a:bodyPr/>
          <a:lstStyle/>
          <a:p>
            <a:pPr eaLnBrk="1" hangingPunct="1"/>
            <a:r>
              <a:rPr lang="ru-RU" sz="4000" smtClean="0"/>
              <a:t>  </a:t>
            </a:r>
            <a:r>
              <a:rPr lang="ru-RU" sz="4000" smtClean="0">
                <a:solidFill>
                  <a:srgbClr val="990000"/>
                </a:solidFill>
              </a:rPr>
              <a:t>Живой организм, состоящий из множества органов, объединенных в системы и аппараты, существует и функционирует как </a:t>
            </a:r>
            <a:br>
              <a:rPr lang="ru-RU" sz="4000" smtClean="0">
                <a:solidFill>
                  <a:srgbClr val="990000"/>
                </a:solidFill>
              </a:rPr>
            </a:br>
            <a:r>
              <a:rPr lang="ru-RU" sz="4000" smtClean="0">
                <a:solidFill>
                  <a:srgbClr val="990000"/>
                </a:solidFill>
              </a:rPr>
              <a:t>единое целое.</a:t>
            </a:r>
            <a:r>
              <a:rPr lang="ru-RU" sz="4000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irregularSeal1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981200"/>
            <a:ext cx="5867400" cy="2209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i="1" smtClean="0">
                <a:solidFill>
                  <a:srgbClr val="990000"/>
                </a:solidFill>
              </a:rPr>
              <a:t>«В организме все связано,  нельзя забывать об этом,</a:t>
            </a:r>
          </a:p>
          <a:p>
            <a:pPr algn="ctr" eaLnBrk="1" hangingPunct="1">
              <a:buFontTx/>
              <a:buNone/>
            </a:pPr>
            <a:r>
              <a:rPr lang="ru-RU" i="1" smtClean="0">
                <a:solidFill>
                  <a:srgbClr val="990000"/>
                </a:solidFill>
              </a:rPr>
              <a:t> затягиваясь сигаретой или употребляя наркотики».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4"/>
          <p:cNvSpPr>
            <a:spLocks noChangeArrowheads="1"/>
          </p:cNvSpPr>
          <p:nvPr/>
        </p:nvSpPr>
        <p:spPr bwMode="auto">
          <a:xfrm>
            <a:off x="1219200" y="1066800"/>
            <a:ext cx="6858000" cy="5334000"/>
          </a:xfrm>
          <a:prstGeom prst="flowChartPunchedTape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33400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990000"/>
                </a:solidFill>
              </a:rPr>
              <a:t>Домашнее задание: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2362200"/>
            <a:ext cx="6553200" cy="3657600"/>
          </a:xfrm>
        </p:spPr>
        <p:txBody>
          <a:bodyPr/>
          <a:lstStyle/>
          <a:p>
            <a:r>
              <a:rPr lang="ru-RU" sz="2400" b="1" dirty="0" smtClean="0"/>
              <a:t>Домашнее задание. </a:t>
            </a:r>
            <a:endParaRPr lang="ru-RU" sz="2400" dirty="0" smtClean="0"/>
          </a:p>
          <a:p>
            <a:pPr>
              <a:buNone/>
            </a:pPr>
            <a:r>
              <a:rPr lang="ru-RU" sz="2400" b="1" dirty="0" smtClean="0"/>
              <a:t> </a:t>
            </a:r>
            <a:r>
              <a:rPr lang="ru-RU" sz="2400" dirty="0" smtClean="0"/>
              <a:t>§ 14, рабочая тетрадь </a:t>
            </a:r>
            <a:r>
              <a:rPr lang="ru-RU" sz="2400" dirty="0" err="1" smtClean="0"/>
              <a:t>стр</a:t>
            </a:r>
            <a:r>
              <a:rPr lang="ru-RU" sz="2400" dirty="0" smtClean="0"/>
              <a:t> 12</a:t>
            </a:r>
          </a:p>
          <a:p>
            <a:r>
              <a:rPr lang="ru-RU" sz="2400" u="sng" dirty="0" smtClean="0"/>
              <a:t>По выбору</a:t>
            </a:r>
            <a:r>
              <a:rPr lang="ru-RU" sz="2400" dirty="0" smtClean="0"/>
              <a:t>:</a:t>
            </a:r>
          </a:p>
          <a:p>
            <a:pPr lvl="0"/>
            <a:r>
              <a:rPr lang="ru-RU" sz="2400" dirty="0" smtClean="0"/>
              <a:t>составить кроссворд на эту тему: «Органы. Системы органов» (не менее 15 слов)</a:t>
            </a:r>
          </a:p>
          <a:p>
            <a:pPr lvl="0"/>
            <a:r>
              <a:rPr lang="ru-RU" sz="2400" dirty="0" smtClean="0"/>
              <a:t>Составить мини-проект  “Роль гормонов на организме человека”.</a:t>
            </a:r>
          </a:p>
          <a:p>
            <a:pPr>
              <a:buNone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1576</TotalTime>
  <Words>554</Words>
  <Application>Microsoft Office PowerPoint</Application>
  <PresentationFormat>Экран (4:3)</PresentationFormat>
  <Paragraphs>145</Paragraphs>
  <Slides>31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Оформление по умолчанию</vt:lpstr>
      <vt:lpstr>Урок 14.  «Органы. Системы органов»</vt:lpstr>
      <vt:lpstr>Целевые ориентации урока: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Контур, какого органа изображено на этом рисунке? </vt:lpstr>
      <vt:lpstr>Слайд 14</vt:lpstr>
      <vt:lpstr>Слайд 15</vt:lpstr>
      <vt:lpstr>системы органов</vt:lpstr>
      <vt:lpstr>Таблица 2  «Системы  органов» </vt:lpstr>
      <vt:lpstr>Слайд 18</vt:lpstr>
      <vt:lpstr>Слайд 19</vt:lpstr>
      <vt:lpstr>Слайд 20</vt:lpstr>
      <vt:lpstr>Слайд 21</vt:lpstr>
      <vt:lpstr>Слайд 22</vt:lpstr>
      <vt:lpstr>Слайд 23</vt:lpstr>
      <vt:lpstr>Эндокринный аппарат</vt:lpstr>
      <vt:lpstr>Слайд 25</vt:lpstr>
      <vt:lpstr>Слайд 26</vt:lpstr>
      <vt:lpstr>Слайд 27</vt:lpstr>
      <vt:lpstr>Слайд 28</vt:lpstr>
      <vt:lpstr>  Живой организм, состоящий из множества органов, объединенных в системы и аппараты, существует и функционирует как  единое целое.  </vt:lpstr>
      <vt:lpstr>Слайд 30</vt:lpstr>
      <vt:lpstr>Домашнее задание: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Женечка</dc:creator>
  <cp:lastModifiedBy>школа</cp:lastModifiedBy>
  <cp:revision>152</cp:revision>
  <cp:lastPrinted>1601-01-01T00:00:00Z</cp:lastPrinted>
  <dcterms:created xsi:type="dcterms:W3CDTF">1601-01-01T00:00:00Z</dcterms:created>
  <dcterms:modified xsi:type="dcterms:W3CDTF">2002-01-01T12:58:46Z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