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  <p:sldId id="268" r:id="rId6"/>
    <p:sldId id="260" r:id="rId7"/>
    <p:sldId id="262" r:id="rId8"/>
    <p:sldId id="261" r:id="rId9"/>
    <p:sldId id="263" r:id="rId10"/>
    <p:sldId id="269" r:id="rId11"/>
    <p:sldId id="271" r:id="rId12"/>
    <p:sldId id="264" r:id="rId13"/>
    <p:sldId id="265" r:id="rId14"/>
    <p:sldId id="266" r:id="rId15"/>
    <p:sldId id="272" r:id="rId16"/>
    <p:sldId id="267" r:id="rId17"/>
    <p:sldId id="273" r:id="rId18"/>
    <p:sldId id="275" r:id="rId19"/>
    <p:sldId id="276" r:id="rId20"/>
    <p:sldId id="277" r:id="rId21"/>
    <p:sldId id="278" r:id="rId22"/>
    <p:sldId id="274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8" r:id="rId41"/>
    <p:sldId id="299" r:id="rId42"/>
    <p:sldId id="300" r:id="rId43"/>
    <p:sldId id="301" r:id="rId44"/>
    <p:sldId id="302" r:id="rId45"/>
    <p:sldId id="303" r:id="rId46"/>
    <p:sldId id="304" r:id="rId47"/>
    <p:sldId id="305" r:id="rId48"/>
    <p:sldId id="306" r:id="rId49"/>
    <p:sldId id="297" r:id="rId50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82" autoAdjust="0"/>
    <p:restoredTop sz="94660"/>
  </p:normalViewPr>
  <p:slideViewPr>
    <p:cSldViewPr>
      <p:cViewPr varScale="1">
        <p:scale>
          <a:sx n="61" d="100"/>
          <a:sy n="61" d="100"/>
        </p:scale>
        <p:origin x="-13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3/16/2017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3/16/2017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3/16/2017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3/16/2017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3/16/2017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3/16/2017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3/16/2017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3/16/2017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3/16/2017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3/16/2017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3/16/2017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3/16/2017</a:t>
            </a:fld>
            <a:endParaRPr lang="en-US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../../../&#1092;&#1080;&#1079;&#1084;&#1080;&#1085;/&#1060;&#1080;&#1079;&#1082;&#1091;&#1083;&#1100;&#1090;&#1084;&#1080;&#1085;&#1091;&#1090;&#1082;&#1072;%20&#1076;&#1083;&#1103;%20&#1075;&#1083;&#1072;&#1079;%20&#1086;&#1089;&#1077;&#1085;&#1100;.mp4" TargetMode="External"/><Relationship Id="rId2" Type="http://schemas.openxmlformats.org/officeDocument/2006/relationships/slideLayout" Target="../slideLayouts/slideLayout2.xml"/><Relationship Id="rId1" Type="http://schemas.openxmlformats.org/officeDocument/2006/relationships/video" Target="file:///E:\&#1057;&#1074;&#1077;&#1090;&#1083;&#1072;&#1085;&#1072;%20&#1040;&#1083;&#1077;&#1082;&#1089;&#1077;&#1077;&#1074;&#1085;&#1072;%20&#1088;&#1072;&#1073;&#1086;&#1090;&#1072;%20&#1091;&#1095;&#1080;&#1090;&#1077;&#1083;&#1100;\&#1092;&#1080;&#1079;&#1084;&#1080;&#1085;\&#1060;&#1080;&#1079;&#1082;&#1091;&#1083;&#1100;&#1090;&#1084;&#1080;&#1085;&#1091;&#1090;&#1082;&#1072;%20&#1076;&#1083;&#1103;%20&#1075;&#1083;&#1072;&#1079;%20&#1086;&#1089;&#1077;&#1085;&#1100;.mp4" TargetMode="External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file:///E:\&#1057;&#1074;&#1077;&#1090;&#1083;&#1072;&#1085;&#1072;%20&#1040;&#1083;&#1077;&#1082;&#1089;&#1077;&#1077;&#1074;&#1085;&#1072;%20&#1088;&#1072;&#1073;&#1086;&#1090;&#1072;%20&#1091;&#1095;&#1080;&#1090;&#1077;&#1083;&#1100;\&#1092;&#1080;&#1079;&#1084;&#1080;&#1085;\&#1051;&#1105;&#1083;&#1080;&#1082;%20&#1080;%20&#1041;&#1072;&#1056;&#1073;&#1040;&#1088;&#1048;&#1082;&#1048;%20-%20&#1044;&#1086;&#1073;&#1088;&#1086;&#1090;&#1072;.mp4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09600" y="228600"/>
            <a:ext cx="8077200" cy="12954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 Black" pitchFamily="34" charset="0"/>
              </a:rPr>
              <a:t>Растения экваториального леса</a:t>
            </a:r>
            <a:endParaRPr lang="ru-RU" dirty="0">
              <a:solidFill>
                <a:schemeClr val="tx1"/>
              </a:solidFill>
              <a:latin typeface="Arial Black" pitchFamily="34" charset="0"/>
            </a:endParaRPr>
          </a:p>
        </p:txBody>
      </p:sp>
      <p:pic>
        <p:nvPicPr>
          <p:cNvPr id="6" name="Содержимое 5" descr="экв леа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81000" y="1600200"/>
            <a:ext cx="8305800" cy="506126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3411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38200"/>
            <a:ext cx="8229600" cy="54864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4400" dirty="0" smtClean="0">
                <a:latin typeface="Arial Black" pitchFamily="34" charset="0"/>
              </a:rPr>
              <a:t>  </a:t>
            </a:r>
          </a:p>
          <a:p>
            <a:pPr>
              <a:buNone/>
            </a:pPr>
            <a:r>
              <a:rPr lang="ru-RU" sz="4400" dirty="0" smtClean="0">
                <a:latin typeface="Arial Black" pitchFamily="34" charset="0"/>
              </a:rPr>
              <a:t>	</a:t>
            </a:r>
            <a:r>
              <a:rPr lang="ru-RU" sz="4000" dirty="0" smtClean="0">
                <a:latin typeface="Arial Black" pitchFamily="34" charset="0"/>
              </a:rPr>
              <a:t>Будем отвечать отлично,</a:t>
            </a:r>
          </a:p>
          <a:p>
            <a:pPr>
              <a:buNone/>
            </a:pPr>
            <a:r>
              <a:rPr lang="ru-RU" sz="4000" dirty="0" smtClean="0">
                <a:latin typeface="Arial Black" pitchFamily="34" charset="0"/>
              </a:rPr>
              <a:t>	Хорошо себя вести,</a:t>
            </a:r>
          </a:p>
          <a:p>
            <a:pPr>
              <a:buNone/>
            </a:pPr>
            <a:r>
              <a:rPr lang="ru-RU" sz="4000" dirty="0" smtClean="0">
                <a:latin typeface="Arial Black" pitchFamily="34" charset="0"/>
              </a:rPr>
              <a:t>	Чтобы это путешествие</a:t>
            </a:r>
          </a:p>
          <a:p>
            <a:pPr>
              <a:buNone/>
            </a:pPr>
            <a:r>
              <a:rPr lang="ru-RU" sz="4000" dirty="0" smtClean="0">
                <a:latin typeface="Arial Black" pitchFamily="34" charset="0"/>
              </a:rPr>
              <a:t>	Захотелось вновь пройти.</a:t>
            </a:r>
          </a:p>
          <a:p>
            <a:pPr>
              <a:buNone/>
            </a:pPr>
            <a:r>
              <a:rPr lang="ru-RU" sz="4000" dirty="0" smtClean="0">
                <a:latin typeface="Arial Black" pitchFamily="34" charset="0"/>
              </a:rPr>
              <a:t>							</a:t>
            </a:r>
            <a:r>
              <a:rPr lang="ru-RU" sz="2800" i="1" dirty="0" smtClean="0">
                <a:latin typeface="Arial Black" pitchFamily="34" charset="0"/>
              </a:rPr>
              <a:t>Т. Козлова</a:t>
            </a:r>
            <a:endParaRPr lang="ru-RU" sz="4000" i="1" dirty="0"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228600"/>
            <a:ext cx="8229600" cy="819912"/>
          </a:xfrm>
        </p:spPr>
        <p:txBody>
          <a:bodyPr/>
          <a:lstStyle/>
          <a:p>
            <a:pPr algn="ctr"/>
            <a:r>
              <a:rPr lang="ru-RU" i="1" dirty="0" smtClean="0">
                <a:solidFill>
                  <a:schemeClr val="tx1"/>
                </a:solidFill>
              </a:rPr>
              <a:t>Игра «Верите ли вы, что?...</a:t>
            </a:r>
            <a:endParaRPr lang="ru-RU" i="1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105400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</a:t>
            </a:r>
          </a:p>
          <a:p>
            <a:pPr>
              <a:buNone/>
            </a:pPr>
            <a:endParaRPr lang="ru-RU" sz="3200" dirty="0" smtClean="0">
              <a:latin typeface="Arial Black" pitchFamily="34" charset="0"/>
            </a:endParaRPr>
          </a:p>
          <a:p>
            <a:pPr>
              <a:buNone/>
            </a:pPr>
            <a:r>
              <a:rPr lang="ru-RU" sz="3200" dirty="0" smtClean="0">
                <a:latin typeface="Arial Black" pitchFamily="34" charset="0"/>
              </a:rPr>
              <a:t>« Да, я в это верю, потому что…»</a:t>
            </a:r>
          </a:p>
          <a:p>
            <a:pPr>
              <a:buNone/>
            </a:pPr>
            <a:endParaRPr lang="ru-RU" sz="3200" dirty="0" smtClean="0">
              <a:latin typeface="Arial Black" pitchFamily="34" charset="0"/>
            </a:endParaRPr>
          </a:p>
          <a:p>
            <a:pPr algn="just">
              <a:buNone/>
            </a:pPr>
            <a:r>
              <a:rPr lang="ru-RU" sz="3200" dirty="0" smtClean="0">
                <a:latin typeface="Arial Black" pitchFamily="34" charset="0"/>
              </a:rPr>
              <a:t>«Нет, я в это не верю, потому что…»</a:t>
            </a:r>
          </a:p>
          <a:p>
            <a:pPr algn="just">
              <a:buClr>
                <a:srgbClr val="0D1909"/>
              </a:buClr>
              <a:buFont typeface="Wingdings" pitchFamily="2" charset="2"/>
              <a:buChar char="Ø"/>
            </a:pPr>
            <a:endParaRPr lang="ru-RU" sz="3200" dirty="0" smtClean="0">
              <a:latin typeface="Arial Black" pitchFamily="34" charset="0"/>
            </a:endParaRPr>
          </a:p>
          <a:p>
            <a:pPr algn="just">
              <a:buFont typeface="Wingdings" pitchFamily="2" charset="2"/>
              <a:buChar char="Ø"/>
            </a:pPr>
            <a:endParaRPr lang="ru-RU" sz="3200" dirty="0"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0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457200"/>
            <a:ext cx="9144000" cy="64008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c0a4c8a9c3c891ea8d7759425a0fb70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7712" y="0"/>
            <a:ext cx="9076288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914400"/>
          </a:xfrm>
        </p:spPr>
        <p:txBody>
          <a:bodyPr/>
          <a:lstStyle/>
          <a:p>
            <a:pPr algn="ctr"/>
            <a:r>
              <a:rPr lang="ru-RU" i="1" dirty="0" smtClean="0">
                <a:solidFill>
                  <a:schemeClr val="tx1"/>
                </a:solidFill>
                <a:latin typeface="Arial Black" pitchFamily="34" charset="0"/>
              </a:rPr>
              <a:t>Река Амазонка</a:t>
            </a:r>
            <a:endParaRPr lang="ru-RU" i="1" dirty="0">
              <a:solidFill>
                <a:schemeClr val="tx1"/>
              </a:solidFill>
              <a:latin typeface="Arial Black" pitchFamily="34" charset="0"/>
            </a:endParaRPr>
          </a:p>
        </p:txBody>
      </p:sp>
      <p:pic>
        <p:nvPicPr>
          <p:cNvPr id="4" name="Содержимое 3" descr="amazonk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219200"/>
            <a:ext cx="9144000" cy="56388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371600"/>
            <a:ext cx="8229600" cy="47548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4" name="Содержимое 3" descr="река амазонка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81000" y="869540"/>
            <a:ext cx="8486553" cy="598846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819912"/>
          </a:xfrm>
        </p:spPr>
        <p:txBody>
          <a:bodyPr/>
          <a:lstStyle/>
          <a:p>
            <a:pPr algn="ctr"/>
            <a:r>
              <a:rPr lang="ru-RU" dirty="0" err="1" smtClean="0">
                <a:solidFill>
                  <a:schemeClr val="tx1"/>
                </a:solidFill>
                <a:latin typeface="Arial Black" pitchFamily="34" charset="0"/>
              </a:rPr>
              <a:t>Амазония</a:t>
            </a:r>
            <a:endParaRPr lang="ru-RU" dirty="0">
              <a:solidFill>
                <a:schemeClr val="tx1"/>
              </a:solidFill>
              <a:latin typeface="Arial Black" pitchFamily="34" charset="0"/>
            </a:endParaRPr>
          </a:p>
        </p:txBody>
      </p:sp>
      <p:pic>
        <p:nvPicPr>
          <p:cNvPr id="4" name="Содержимое 3" descr="амазония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914400"/>
            <a:ext cx="9144000" cy="5943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 Black" pitchFamily="34" charset="0"/>
              </a:rPr>
              <a:t>Задание 1</a:t>
            </a:r>
            <a:endParaRPr lang="ru-RU" dirty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7200" i="1" dirty="0" smtClean="0">
                <a:latin typeface="Arial Narrow" pitchFamily="34" charset="0"/>
              </a:rPr>
              <a:t>Экваториальные леса на карте</a:t>
            </a:r>
            <a:endParaRPr lang="ru-RU" sz="7200" i="1" dirty="0"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 (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 Black" pitchFamily="34" charset="0"/>
              </a:rPr>
              <a:t>Задание 2</a:t>
            </a:r>
            <a:endParaRPr lang="ru-RU" dirty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ru-RU" sz="7200" i="1" dirty="0" smtClean="0">
              <a:latin typeface="Arial Narrow" pitchFamily="34" charset="0"/>
            </a:endParaRPr>
          </a:p>
          <a:p>
            <a:pPr algn="ctr">
              <a:buNone/>
            </a:pPr>
            <a:r>
              <a:rPr lang="ru-RU" sz="7200" i="1" dirty="0" smtClean="0">
                <a:latin typeface="Arial Narrow" pitchFamily="34" charset="0"/>
              </a:rPr>
              <a:t>Заполните таблицу</a:t>
            </a:r>
          </a:p>
          <a:p>
            <a:pPr algn="ctr">
              <a:buNone/>
            </a:pPr>
            <a:r>
              <a:rPr lang="ru-RU" sz="7200" i="1" dirty="0" smtClean="0">
                <a:latin typeface="Arial Narrow" pitchFamily="34" charset="0"/>
              </a:rPr>
              <a:t>(работа в парах)</a:t>
            </a:r>
            <a:endParaRPr lang="ru-RU" sz="7200" i="1" dirty="0"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91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609600"/>
          <a:ext cx="8229600" cy="57566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1200"/>
                <a:gridCol w="2133600"/>
                <a:gridCol w="2057400"/>
                <a:gridCol w="2057400"/>
              </a:tblGrid>
              <a:tr h="1480311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Природная зона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Температура</a:t>
                      </a:r>
                      <a:r>
                        <a:rPr lang="ru-RU" sz="2400" baseline="0" dirty="0" smtClean="0"/>
                        <a:t> 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Осадки 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err="1" smtClean="0"/>
                        <a:t>Раститель-ность</a:t>
                      </a:r>
                      <a:r>
                        <a:rPr lang="ru-RU" sz="2400" dirty="0" smtClean="0"/>
                        <a:t> </a:t>
                      </a:r>
                      <a:endParaRPr lang="ru-RU" sz="2400" dirty="0"/>
                    </a:p>
                  </a:txBody>
                  <a:tcPr/>
                </a:tc>
              </a:tr>
              <a:tr h="1034289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Мир </a:t>
                      </a:r>
                      <a:r>
                        <a:rPr lang="ru-RU" sz="2000" dirty="0" err="1" smtClean="0"/>
                        <a:t>экваториаль-ного</a:t>
                      </a:r>
                      <a:r>
                        <a:rPr lang="ru-RU" sz="2000" dirty="0" smtClean="0"/>
                        <a:t> леса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06590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- холодно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. мало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      травянистые растения  </a:t>
                      </a:r>
                      <a:endParaRPr lang="ru-RU" dirty="0"/>
                    </a:p>
                  </a:txBody>
                  <a:tcPr/>
                </a:tc>
              </a:tr>
              <a:tr h="10659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+ умеренно тепло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.. умеренно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      хвойные деревья</a:t>
                      </a:r>
                      <a:endParaRPr lang="ru-RU" dirty="0"/>
                    </a:p>
                  </a:txBody>
                  <a:tcPr/>
                </a:tc>
              </a:tr>
              <a:tr h="1110234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жарко  </a:t>
                      </a:r>
                    </a:p>
                    <a:p>
                      <a:r>
                        <a:rPr lang="ru-RU" dirty="0" smtClean="0"/>
                        <a:t>         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… много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       лиственные</a:t>
                      </a:r>
                      <a:r>
                        <a:rPr lang="ru-RU" baseline="0" dirty="0" smtClean="0"/>
                        <a:t> деревья</a:t>
                      </a:r>
                      <a:r>
                        <a:rPr lang="ru-RU" dirty="0" smtClean="0"/>
                        <a:t>       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Овал 5"/>
          <p:cNvSpPr/>
          <p:nvPr/>
        </p:nvSpPr>
        <p:spPr>
          <a:xfrm>
            <a:off x="2514600" y="5638800"/>
            <a:ext cx="228600" cy="3048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+</a:t>
            </a:r>
            <a:endParaRPr lang="ru-RU" dirty="0"/>
          </a:p>
        </p:txBody>
      </p:sp>
      <p:sp>
        <p:nvSpPr>
          <p:cNvPr id="7" name="Стрелка вниз 6"/>
          <p:cNvSpPr/>
          <p:nvPr/>
        </p:nvSpPr>
        <p:spPr>
          <a:xfrm>
            <a:off x="6858000" y="3352800"/>
            <a:ext cx="45719" cy="2286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Арка 7"/>
          <p:cNvSpPr/>
          <p:nvPr/>
        </p:nvSpPr>
        <p:spPr>
          <a:xfrm>
            <a:off x="6781800" y="4419600"/>
            <a:ext cx="228600" cy="152400"/>
          </a:xfrm>
          <a:prstGeom prst="blockArc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Пятно 1 8"/>
          <p:cNvSpPr/>
          <p:nvPr/>
        </p:nvSpPr>
        <p:spPr>
          <a:xfrm>
            <a:off x="6781800" y="5410200"/>
            <a:ext cx="228600" cy="152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низ 9"/>
          <p:cNvSpPr/>
          <p:nvPr/>
        </p:nvSpPr>
        <p:spPr>
          <a:xfrm>
            <a:off x="6858000" y="5486400"/>
            <a:ext cx="45719" cy="2286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Содержимое 3"/>
          <p:cNvGraphicFramePr>
            <a:graphicFrameLocks/>
          </p:cNvGraphicFramePr>
          <p:nvPr/>
        </p:nvGraphicFramePr>
        <p:xfrm>
          <a:off x="457200" y="990601"/>
          <a:ext cx="8229600" cy="56387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1200"/>
                <a:gridCol w="2133600"/>
                <a:gridCol w="2057400"/>
                <a:gridCol w="2057400"/>
              </a:tblGrid>
              <a:tr h="1142999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Природная зона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Температура</a:t>
                      </a:r>
                      <a:r>
                        <a:rPr lang="ru-RU" sz="2400" baseline="0" dirty="0" smtClean="0"/>
                        <a:t> 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Осадки 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err="1" smtClean="0"/>
                        <a:t>Раститель-ность</a:t>
                      </a:r>
                      <a:r>
                        <a:rPr lang="ru-RU" sz="2400" dirty="0" smtClean="0"/>
                        <a:t> </a:t>
                      </a:r>
                      <a:endParaRPr lang="ru-RU" sz="2400" dirty="0"/>
                    </a:p>
                  </a:txBody>
                  <a:tcPr/>
                </a:tc>
              </a:tr>
              <a:tr h="13716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Мир </a:t>
                      </a:r>
                      <a:r>
                        <a:rPr lang="ru-RU" sz="2000" dirty="0" err="1" smtClean="0"/>
                        <a:t>экваториаль-ного</a:t>
                      </a:r>
                      <a:r>
                        <a:rPr lang="ru-RU" sz="2000" dirty="0" smtClean="0"/>
                        <a:t> леса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…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14300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- холодно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. мало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      травянистые растения  </a:t>
                      </a:r>
                      <a:endParaRPr lang="ru-RU" dirty="0"/>
                    </a:p>
                  </a:txBody>
                  <a:tcPr/>
                </a:tc>
              </a:tr>
              <a:tr h="10668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+ умеренно тепло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.. умеренно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      хвойные деревья</a:t>
                      </a:r>
                      <a:endParaRPr lang="ru-RU" dirty="0"/>
                    </a:p>
                  </a:txBody>
                  <a:tcPr/>
                </a:tc>
              </a:tr>
              <a:tr h="87788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жарко  </a:t>
                      </a:r>
                    </a:p>
                    <a:p>
                      <a:r>
                        <a:rPr lang="ru-RU" dirty="0" smtClean="0"/>
                        <a:t>         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… много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       лиственные</a:t>
                      </a:r>
                      <a:r>
                        <a:rPr lang="ru-RU" baseline="0" dirty="0" smtClean="0"/>
                        <a:t> деревья</a:t>
                      </a:r>
                      <a:r>
                        <a:rPr lang="ru-RU" dirty="0" smtClean="0"/>
                        <a:t>       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Овал 5"/>
          <p:cNvSpPr/>
          <p:nvPr/>
        </p:nvSpPr>
        <p:spPr>
          <a:xfrm>
            <a:off x="2590800" y="5791200"/>
            <a:ext cx="228600" cy="3048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+</a:t>
            </a:r>
            <a:endParaRPr lang="ru-RU" dirty="0"/>
          </a:p>
        </p:txBody>
      </p:sp>
      <p:sp>
        <p:nvSpPr>
          <p:cNvPr id="7" name="Стрелка вниз 6"/>
          <p:cNvSpPr/>
          <p:nvPr/>
        </p:nvSpPr>
        <p:spPr>
          <a:xfrm>
            <a:off x="6858000" y="3886200"/>
            <a:ext cx="45719" cy="2286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Арка 7"/>
          <p:cNvSpPr/>
          <p:nvPr/>
        </p:nvSpPr>
        <p:spPr>
          <a:xfrm>
            <a:off x="6705600" y="4800600"/>
            <a:ext cx="228600" cy="152400"/>
          </a:xfrm>
          <a:prstGeom prst="blockArc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Стрелка вниз 8"/>
          <p:cNvSpPr/>
          <p:nvPr/>
        </p:nvSpPr>
        <p:spPr>
          <a:xfrm>
            <a:off x="6781800" y="5867400"/>
            <a:ext cx="45719" cy="2286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ятно 1 9"/>
          <p:cNvSpPr/>
          <p:nvPr/>
        </p:nvSpPr>
        <p:spPr>
          <a:xfrm>
            <a:off x="6705600" y="5791200"/>
            <a:ext cx="228600" cy="152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ятно 1 10"/>
          <p:cNvSpPr/>
          <p:nvPr/>
        </p:nvSpPr>
        <p:spPr>
          <a:xfrm>
            <a:off x="7010400" y="2590800"/>
            <a:ext cx="228600" cy="152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низ 11"/>
          <p:cNvSpPr/>
          <p:nvPr/>
        </p:nvSpPr>
        <p:spPr>
          <a:xfrm>
            <a:off x="7086600" y="2743200"/>
            <a:ext cx="45719" cy="2286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низ 12"/>
          <p:cNvSpPr/>
          <p:nvPr/>
        </p:nvSpPr>
        <p:spPr>
          <a:xfrm>
            <a:off x="7924800" y="2743200"/>
            <a:ext cx="45719" cy="2286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3352800" y="2590800"/>
            <a:ext cx="228600" cy="3048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+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192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 Black" pitchFamily="34" charset="0"/>
              </a:rPr>
              <a:t>Физкультминутка для глаз</a:t>
            </a:r>
            <a:endParaRPr lang="ru-RU" dirty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hlinkClick r:id="rId3" action="ppaction://hlinkfile"/>
              </a:rPr>
              <a:t>..\..\..\</a:t>
            </a:r>
            <a:r>
              <a:rPr lang="ru-RU" dirty="0" err="1" smtClean="0">
                <a:hlinkClick r:id="rId3" action="ppaction://hlinkfile"/>
              </a:rPr>
              <a:t>физмин\Физкультминутка</a:t>
            </a:r>
            <a:r>
              <a:rPr lang="ru-RU" dirty="0" smtClean="0">
                <a:hlinkClick r:id="rId3" action="ppaction://hlinkfile"/>
              </a:rPr>
              <a:t> для глаз осень.</a:t>
            </a:r>
            <a:r>
              <a:rPr lang="en-US" dirty="0" smtClean="0">
                <a:hlinkClick r:id="rId3" action="ppaction://hlinkfile"/>
              </a:rPr>
              <a:t>mp4</a:t>
            </a:r>
            <a:endParaRPr lang="ru-RU" dirty="0"/>
          </a:p>
        </p:txBody>
      </p:sp>
      <p:pic>
        <p:nvPicPr>
          <p:cNvPr id="4" name="Физкультминутка для глаз осень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1371600" y="1524000"/>
            <a:ext cx="6807200" cy="5105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 Black" pitchFamily="34" charset="0"/>
              </a:rPr>
              <a:t>Задание 3</a:t>
            </a:r>
            <a:endParaRPr lang="ru-RU" dirty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sz="7200" i="1" dirty="0" smtClean="0">
                <a:latin typeface="Arial Narrow" pitchFamily="34" charset="0"/>
              </a:rPr>
              <a:t>Сравнение экваториального и смешанного леса</a:t>
            </a:r>
          </a:p>
          <a:p>
            <a:pPr algn="ctr">
              <a:buNone/>
            </a:pPr>
            <a:r>
              <a:rPr lang="ru-RU" sz="7200" i="1" dirty="0" smtClean="0">
                <a:latin typeface="Arial Narrow" pitchFamily="34" charset="0"/>
              </a:rPr>
              <a:t>(работа в группах)</a:t>
            </a:r>
            <a:endParaRPr lang="ru-RU" sz="7200" i="1" dirty="0"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457200" y="1219199"/>
            <a:ext cx="8229600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533400"/>
          <a:ext cx="9144000" cy="6324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3657600"/>
              </a:tblGrid>
              <a:tr h="1264920"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/>
                        <a:t>Признаки 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/>
                        <a:t>Смешанные леса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/>
                        <a:t>Экваториальные леса</a:t>
                      </a:r>
                      <a:endParaRPr lang="ru-RU" sz="3200" dirty="0"/>
                    </a:p>
                  </a:txBody>
                  <a:tcPr/>
                </a:tc>
              </a:tr>
              <a:tr h="1264920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 Условия (количество тепла и влаги; какие</a:t>
                      </a:r>
                      <a:r>
                        <a:rPr lang="ru-RU" sz="2000" baseline="0" dirty="0" smtClean="0"/>
                        <a:t> зима и лето)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264920">
                <a:tc>
                  <a:txBody>
                    <a:bodyPr/>
                    <a:lstStyle/>
                    <a:p>
                      <a:r>
                        <a:rPr lang="ru-RU" dirty="0" smtClean="0"/>
                        <a:t>  </a:t>
                      </a:r>
                      <a:r>
                        <a:rPr lang="ru-RU" sz="2400" dirty="0" smtClean="0"/>
                        <a:t>Деревья (литья)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264920">
                <a:tc>
                  <a:txBody>
                    <a:bodyPr/>
                    <a:lstStyle/>
                    <a:p>
                      <a:r>
                        <a:rPr lang="ru-RU" dirty="0" smtClean="0"/>
                        <a:t>  </a:t>
                      </a:r>
                      <a:r>
                        <a:rPr lang="ru-RU" sz="2400" dirty="0" smtClean="0"/>
                        <a:t>Высота деревьев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264920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Количество видов деревьев (небольшое,</a:t>
                      </a:r>
                      <a:r>
                        <a:rPr lang="ru-RU" sz="2000" baseline="0" dirty="0" smtClean="0"/>
                        <a:t> большое, огромное)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9060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Смешанные леса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Содержимое 3" descr="смеш ле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03199" y="990600"/>
            <a:ext cx="8940801" cy="58674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смеш лесм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533400"/>
            <a:ext cx="9144000" cy="6324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E:\Светлана Алексеевна работа учитель\3 класс\Контроль\чим\смеш лес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7200"/>
            <a:ext cx="9144000" cy="64007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1440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Экваториальные леса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Содержимое 3" descr="экв леа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914400"/>
            <a:ext cx="9062508" cy="594359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эквт леса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04800" y="685800"/>
            <a:ext cx="8686800" cy="594359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457200" y="1219199"/>
            <a:ext cx="8229600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533400"/>
          <a:ext cx="9144000" cy="6324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3657600"/>
              </a:tblGrid>
              <a:tr h="1264920"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/>
                        <a:t>Признаки 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/>
                        <a:t>Смешанные леса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/>
                        <a:t>Экваториальные леса</a:t>
                      </a:r>
                      <a:endParaRPr lang="ru-RU" sz="3200" dirty="0"/>
                    </a:p>
                  </a:txBody>
                  <a:tcPr/>
                </a:tc>
              </a:tr>
              <a:tr h="1264920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 Условия (количество тепла и влаги; какие</a:t>
                      </a:r>
                      <a:r>
                        <a:rPr lang="ru-RU" sz="2000" baseline="0" dirty="0" smtClean="0"/>
                        <a:t> зима и лето)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</a:t>
                      </a:r>
                      <a:r>
                        <a:rPr lang="ru-RU" sz="2000" dirty="0" smtClean="0"/>
                        <a:t>Достаточно тепла и влаги. Теплое лето, холодная</a:t>
                      </a:r>
                      <a:r>
                        <a:rPr lang="ru-RU" sz="2000" baseline="0" dirty="0" smtClean="0"/>
                        <a:t> зима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Круглый</a:t>
                      </a:r>
                      <a:r>
                        <a:rPr lang="ru-RU" sz="2000" baseline="0" dirty="0" smtClean="0"/>
                        <a:t> год много тепла и влаги</a:t>
                      </a:r>
                      <a:endParaRPr lang="ru-RU" sz="2000" dirty="0"/>
                    </a:p>
                  </a:txBody>
                  <a:tcPr/>
                </a:tc>
              </a:tr>
              <a:tr h="1264920">
                <a:tc>
                  <a:txBody>
                    <a:bodyPr/>
                    <a:lstStyle/>
                    <a:p>
                      <a:r>
                        <a:rPr lang="ru-RU" dirty="0" smtClean="0"/>
                        <a:t>  </a:t>
                      </a:r>
                      <a:r>
                        <a:rPr lang="ru-RU" sz="2400" dirty="0" smtClean="0"/>
                        <a:t>Деревья (литья)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Все деревья лиственные, сбрасывающие на зиму листву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Вечнозеленые</a:t>
                      </a:r>
                      <a:endParaRPr lang="ru-RU" sz="2400" dirty="0"/>
                    </a:p>
                  </a:txBody>
                  <a:tcPr/>
                </a:tc>
              </a:tr>
              <a:tr h="1264920">
                <a:tc>
                  <a:txBody>
                    <a:bodyPr/>
                    <a:lstStyle/>
                    <a:p>
                      <a:r>
                        <a:rPr lang="ru-RU" dirty="0" smtClean="0"/>
                        <a:t>  </a:t>
                      </a:r>
                      <a:r>
                        <a:rPr lang="ru-RU" sz="2400" dirty="0" smtClean="0"/>
                        <a:t>Высота деревьев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 </a:t>
                      </a:r>
                      <a:r>
                        <a:rPr lang="ru-RU" sz="2800" dirty="0" smtClean="0"/>
                        <a:t>20-25 м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60 м - </a:t>
                      </a:r>
                      <a:r>
                        <a:rPr lang="ru-RU" sz="2000" dirty="0" smtClean="0"/>
                        <a:t>самые высокие, средняя высота – </a:t>
                      </a:r>
                      <a:r>
                        <a:rPr lang="ru-RU" sz="2400" dirty="0" smtClean="0"/>
                        <a:t>35 м.</a:t>
                      </a:r>
                      <a:endParaRPr lang="ru-RU" sz="2400" dirty="0"/>
                    </a:p>
                  </a:txBody>
                  <a:tcPr/>
                </a:tc>
              </a:tr>
              <a:tr h="1264920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Количество видов деревьев (небольшое,</a:t>
                      </a:r>
                      <a:r>
                        <a:rPr lang="ru-RU" sz="2000" baseline="0" dirty="0" smtClean="0"/>
                        <a:t> большое, огромное)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Небольшое количество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Огромное разнообразие</a:t>
                      </a:r>
                      <a:endParaRPr lang="ru-RU" sz="2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 Black" pitchFamily="34" charset="0"/>
              </a:rPr>
              <a:t>Задание 4</a:t>
            </a:r>
            <a:endParaRPr lang="ru-RU" dirty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sz="7200" i="1" dirty="0" smtClean="0">
                <a:latin typeface="Arial Narrow" pitchFamily="34" charset="0"/>
              </a:rPr>
              <a:t>Как растения приспособились к жизни в экваториальных лесах?</a:t>
            </a:r>
            <a:endParaRPr lang="ru-RU" sz="7200" i="1" dirty="0"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820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 Black" pitchFamily="34" charset="0"/>
              </a:rPr>
              <a:t>ФИКУС</a:t>
            </a:r>
            <a:endParaRPr lang="ru-RU" dirty="0">
              <a:solidFill>
                <a:schemeClr val="tx1"/>
              </a:solidFill>
              <a:latin typeface="Arial Black" pitchFamily="34" charset="0"/>
            </a:endParaRPr>
          </a:p>
        </p:txBody>
      </p:sp>
      <p:pic>
        <p:nvPicPr>
          <p:cNvPr id="5" name="Содержимое 6" descr="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79922" y="1935163"/>
            <a:ext cx="6584156" cy="4389437"/>
          </a:xfrm>
          <a:prstGeom prst="rect">
            <a:avLst/>
          </a:prstGeom>
        </p:spPr>
      </p:pic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1920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БЕГОНИЯ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Содержимое 3" descr="бегония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362200" y="1295400"/>
            <a:ext cx="4572000" cy="5334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E:\Светлана Алексеевна работа учитель\3 класс\Контроль\чим\original бегони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81600" y="4191000"/>
            <a:ext cx="3962400" cy="2667000"/>
          </a:xfrm>
          <a:prstGeom prst="rect">
            <a:avLst/>
          </a:prstGeom>
          <a:noFill/>
        </p:spPr>
      </p:pic>
      <p:pic>
        <p:nvPicPr>
          <p:cNvPr id="8" name="Содержимое 3" descr="фикус.m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5207318" cy="5410200"/>
          </a:xfrm>
          <a:prstGeom prst="rect">
            <a:avLst/>
          </a:prstGeom>
        </p:spPr>
      </p:pic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5029200"/>
            <a:ext cx="2514600" cy="12954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051" name="Picture 3" descr="E:\Светлана Алексеевна работа учитель\3 класс\Контроль\чим\Double-Begonia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57800" y="0"/>
            <a:ext cx="3886200" cy="4267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Управляющая кнопка: фильм 7">
            <a:hlinkClick r:id="rId2" action="ppaction://hlinkfile" highlightClick="1"/>
          </p:cNvPr>
          <p:cNvSpPr/>
          <p:nvPr/>
        </p:nvSpPr>
        <p:spPr>
          <a:xfrm>
            <a:off x="1600200" y="3276600"/>
            <a:ext cx="1981200" cy="2438400"/>
          </a:xfrm>
          <a:prstGeom prst="actionButtonMovi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83820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РАБОТА В ГРУППАХ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334000"/>
          </a:xfrm>
        </p:spPr>
        <p:txBody>
          <a:bodyPr>
            <a:normAutofit/>
          </a:bodyPr>
          <a:lstStyle/>
          <a:p>
            <a:pPr algn="just"/>
            <a:r>
              <a:rPr lang="ru-RU" sz="4800" dirty="0" smtClean="0"/>
              <a:t>1 группа – об орхидеях</a:t>
            </a:r>
          </a:p>
          <a:p>
            <a:pPr algn="just"/>
            <a:r>
              <a:rPr lang="ru-RU" sz="4800" dirty="0" smtClean="0"/>
              <a:t>2 группа – о бамбуке</a:t>
            </a:r>
          </a:p>
          <a:p>
            <a:pPr algn="just"/>
            <a:r>
              <a:rPr lang="ru-RU" sz="4800" dirty="0" smtClean="0"/>
              <a:t>3 группа – о кокосовой пальме</a:t>
            </a:r>
          </a:p>
          <a:p>
            <a:pPr algn="just"/>
            <a:r>
              <a:rPr lang="ru-RU" sz="4800" dirty="0" smtClean="0"/>
              <a:t>4 группа – о какао, или шоколадном дереве</a:t>
            </a:r>
            <a:endParaRPr lang="ru-RU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906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400" dirty="0" smtClean="0"/>
              <a:t/>
            </a:r>
            <a:br>
              <a:rPr lang="ru-RU" sz="5400" dirty="0" smtClean="0"/>
            </a:br>
            <a:r>
              <a:rPr lang="ru-RU" sz="4800" dirty="0" smtClean="0">
                <a:solidFill>
                  <a:schemeClr val="tx1"/>
                </a:solidFill>
              </a:rPr>
              <a:t> 1 группа – об орхидеях</a:t>
            </a:r>
            <a:endParaRPr lang="ru-RU" dirty="0"/>
          </a:p>
        </p:txBody>
      </p:sp>
      <p:pic>
        <p:nvPicPr>
          <p:cNvPr id="6" name="Содержимое 5" descr="orxidei_foto_03_1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43000" y="990600"/>
            <a:ext cx="7010400" cy="52578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91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4" name="Содержимое 3" descr="орхидея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04800" y="533400"/>
            <a:ext cx="8839200" cy="61722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d224e4d100d01f66bc41b8c60fd4e4f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8600" y="533400"/>
            <a:ext cx="8610600" cy="6096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5400" dirty="0" smtClean="0">
                <a:solidFill>
                  <a:schemeClr val="tx1"/>
                </a:solidFill>
              </a:rPr>
              <a:t>2 группа – о бамбуке</a:t>
            </a: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  <p:pic>
        <p:nvPicPr>
          <p:cNvPr id="4" name="Содержимое 3" descr="high_resolution_bamboo-wid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371600"/>
            <a:ext cx="8985249" cy="54864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-bambuk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457200"/>
            <a:ext cx="9265920" cy="64008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439182-derevo-talisman-po-fen-shuj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05000" y="609600"/>
            <a:ext cx="5562600" cy="62484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6751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400" dirty="0" smtClean="0">
                <a:solidFill>
                  <a:schemeClr val="tx1"/>
                </a:solidFill>
              </a:rPr>
              <a:t>3 группа – о кокосовой пальме</a:t>
            </a:r>
            <a:r>
              <a:rPr lang="ru-RU" sz="5400" dirty="0" smtClean="0"/>
              <a:t/>
            </a:r>
            <a:br>
              <a:rPr lang="ru-RU" sz="5400" dirty="0" smtClean="0"/>
            </a:br>
            <a:endParaRPr lang="ru-RU" dirty="0"/>
          </a:p>
        </p:txBody>
      </p:sp>
      <p:pic>
        <p:nvPicPr>
          <p:cNvPr id="4098" name="Picture 2" descr="E:\Светлана Алексеевна работа учитель\3 класс\Контроль\чим\coconut-palm0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685800"/>
            <a:ext cx="7995708" cy="59967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3" name="Picture 3" descr="E:\Светлана Алексеевна работа учитель\3 класс\Контроль\чим\кокосовая пальмаi - копия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730989"/>
            <a:ext cx="8178848" cy="612701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524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400" dirty="0" smtClean="0">
                <a:solidFill>
                  <a:schemeClr val="tx1"/>
                </a:solidFill>
              </a:rPr>
              <a:t>4 группа – о какао, или шоколадном дереве</a:t>
            </a:r>
            <a:endParaRPr lang="ru-RU" sz="5400" dirty="0">
              <a:solidFill>
                <a:schemeClr val="tx1"/>
              </a:solidFill>
            </a:endParaRPr>
          </a:p>
        </p:txBody>
      </p:sp>
      <p:pic>
        <p:nvPicPr>
          <p:cNvPr id="4" name="Содержимое 3" descr="708016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371600"/>
            <a:ext cx="8001000" cy="52578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coca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838200"/>
            <a:ext cx="4800600" cy="5105400"/>
          </a:xfrm>
        </p:spPr>
      </p:pic>
      <p:pic>
        <p:nvPicPr>
          <p:cNvPr id="6146" name="Picture 2" descr="E:\Светлана Алексеевна работа учитель\3 класс\Контроль\чим\kaka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5800" y="838200"/>
            <a:ext cx="4648200" cy="5181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E:\Светлана Алексеевна работа учитель\3 класс\Контроль\чим\manawaiestatechocolat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62000"/>
            <a:ext cx="9144000" cy="6096000"/>
          </a:xfrm>
          <a:prstGeom prst="rect">
            <a:avLst/>
          </a:prstGeom>
          <a:noFill/>
        </p:spPr>
      </p:pic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57200" y="5181600"/>
            <a:ext cx="1676400" cy="1143000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береза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81000" y="533400"/>
            <a:ext cx="8593979" cy="5943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Theobroma-cacao-shokoladnoe-derev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81000" y="609600"/>
            <a:ext cx="8458200" cy="60198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igh_resolution_bamboo-wid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2400" y="685800"/>
            <a:ext cx="8991600" cy="61722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рогоз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8600" y="609600"/>
            <a:ext cx="8686800" cy="60198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папоротник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609600"/>
            <a:ext cx="8382000" cy="62484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tilia-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90600" y="457200"/>
            <a:ext cx="6827640" cy="64008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87124-melisent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04800" y="609600"/>
            <a:ext cx="8839200" cy="5943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ё</a:t>
            </a:r>
            <a:endParaRPr lang="ru-RU"/>
          </a:p>
        </p:txBody>
      </p:sp>
      <p:pic>
        <p:nvPicPr>
          <p:cNvPr id="8194" name="Picture 2" descr="E:\Светлана Алексеевна работа учитель\3 класс\Контроль\чим\img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1000"/>
            <a:ext cx="9144000" cy="6324600"/>
          </a:xfrm>
          <a:prstGeom prst="rect">
            <a:avLst/>
          </a:prstGeom>
          <a:noFill/>
        </p:spPr>
      </p:pic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5791200" y="5562600"/>
            <a:ext cx="2895600" cy="762000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Ficus_watkinsiana_on_Syzygium_hemilampra-Iluk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3400" y="584712"/>
            <a:ext cx="5791200" cy="62732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1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685800"/>
            <a:ext cx="8229600" cy="57912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329</TotalTime>
  <Words>327</Words>
  <Application>Microsoft Office PowerPoint</Application>
  <PresentationFormat>Экран (4:3)</PresentationFormat>
  <Paragraphs>100</Paragraphs>
  <Slides>49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49</vt:i4>
      </vt:variant>
    </vt:vector>
  </HeadingPairs>
  <TitlesOfParts>
    <vt:vector size="50" baseType="lpstr">
      <vt:lpstr>Поток</vt:lpstr>
      <vt:lpstr>Растения экваториального леса</vt:lpstr>
      <vt:lpstr>Слайд 2</vt:lpstr>
      <vt:lpstr>Игра «Верите ли вы, что?...</vt:lpstr>
      <vt:lpstr>Слайд 4</vt:lpstr>
      <vt:lpstr>Слайд 5</vt:lpstr>
      <vt:lpstr>Река Амазонка</vt:lpstr>
      <vt:lpstr>Слайд 7</vt:lpstr>
      <vt:lpstr>Амазония</vt:lpstr>
      <vt:lpstr>Задание 1</vt:lpstr>
      <vt:lpstr>Слайд 10</vt:lpstr>
      <vt:lpstr>Задание 2</vt:lpstr>
      <vt:lpstr>Слайд 12</vt:lpstr>
      <vt:lpstr>Слайд 13</vt:lpstr>
      <vt:lpstr>Физкультминутка для глаз</vt:lpstr>
      <vt:lpstr>Задание 3</vt:lpstr>
      <vt:lpstr>Слайд 16</vt:lpstr>
      <vt:lpstr>Смешанные леса</vt:lpstr>
      <vt:lpstr>Слайд 18</vt:lpstr>
      <vt:lpstr>Слайд 19</vt:lpstr>
      <vt:lpstr>Экваториальные леса</vt:lpstr>
      <vt:lpstr>Слайд 21</vt:lpstr>
      <vt:lpstr>Слайд 22</vt:lpstr>
      <vt:lpstr>Задание 4</vt:lpstr>
      <vt:lpstr>ФИКУС</vt:lpstr>
      <vt:lpstr>БЕГОНИЯ</vt:lpstr>
      <vt:lpstr>Слайд 26</vt:lpstr>
      <vt:lpstr>Слайд 27</vt:lpstr>
      <vt:lpstr>РАБОТА В ГРУППАХ</vt:lpstr>
      <vt:lpstr>  1 группа – об орхидеях</vt:lpstr>
      <vt:lpstr>Слайд 30</vt:lpstr>
      <vt:lpstr>Слайд 31</vt:lpstr>
      <vt:lpstr>2 группа – о бамбуке </vt:lpstr>
      <vt:lpstr>Слайд 33</vt:lpstr>
      <vt:lpstr>Слайд 34</vt:lpstr>
      <vt:lpstr>3 группа – о кокосовой пальме </vt:lpstr>
      <vt:lpstr>Слайд 36</vt:lpstr>
      <vt:lpstr>4 группа – о какао, или шоколадном дереве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ё</vt:lpstr>
      <vt:lpstr>Слайд 48</vt:lpstr>
      <vt:lpstr>Слайд 49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26</cp:revision>
  <dcterms:created xsi:type="dcterms:W3CDTF">2017-03-01T17:09:52Z</dcterms:created>
  <dcterms:modified xsi:type="dcterms:W3CDTF">2017-03-16T09:36:41Z</dcterms:modified>
</cp:coreProperties>
</file>