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60" r:id="rId4"/>
    <p:sldId id="287" r:id="rId5"/>
    <p:sldId id="288" r:id="rId6"/>
    <p:sldId id="289" r:id="rId7"/>
    <p:sldId id="290" r:id="rId8"/>
    <p:sldId id="291" r:id="rId9"/>
    <p:sldId id="295" r:id="rId10"/>
    <p:sldId id="293" r:id="rId11"/>
    <p:sldId id="296" r:id="rId12"/>
    <p:sldId id="294" r:id="rId13"/>
    <p:sldId id="301" r:id="rId14"/>
    <p:sldId id="298" r:id="rId15"/>
    <p:sldId id="303" r:id="rId16"/>
    <p:sldId id="299" r:id="rId17"/>
    <p:sldId id="302" r:id="rId18"/>
    <p:sldId id="300" r:id="rId19"/>
    <p:sldId id="304" r:id="rId20"/>
    <p:sldId id="305" r:id="rId21"/>
    <p:sldId id="311" r:id="rId22"/>
    <p:sldId id="306" r:id="rId23"/>
    <p:sldId id="312" r:id="rId24"/>
    <p:sldId id="307" r:id="rId25"/>
    <p:sldId id="313" r:id="rId26"/>
    <p:sldId id="308" r:id="rId27"/>
    <p:sldId id="314" r:id="rId28"/>
    <p:sldId id="310" r:id="rId29"/>
    <p:sldId id="318" r:id="rId30"/>
    <p:sldId id="309" r:id="rId31"/>
    <p:sldId id="319" r:id="rId32"/>
    <p:sldId id="317" r:id="rId33"/>
    <p:sldId id="320" r:id="rId34"/>
    <p:sldId id="316" r:id="rId35"/>
    <p:sldId id="325" r:id="rId36"/>
    <p:sldId id="324" r:id="rId37"/>
    <p:sldId id="326" r:id="rId38"/>
    <p:sldId id="323" r:id="rId39"/>
    <p:sldId id="327" r:id="rId40"/>
    <p:sldId id="322" r:id="rId41"/>
    <p:sldId id="328" r:id="rId42"/>
    <p:sldId id="321" r:id="rId43"/>
    <p:sldId id="334" r:id="rId44"/>
    <p:sldId id="330" r:id="rId45"/>
    <p:sldId id="335" r:id="rId46"/>
    <p:sldId id="332" r:id="rId47"/>
    <p:sldId id="336" r:id="rId48"/>
    <p:sldId id="331" r:id="rId49"/>
    <p:sldId id="337" r:id="rId50"/>
    <p:sldId id="329" r:id="rId51"/>
    <p:sldId id="338" r:id="rId52"/>
    <p:sldId id="342" r:id="rId53"/>
    <p:sldId id="341" r:id="rId54"/>
    <p:sldId id="343" r:id="rId55"/>
    <p:sldId id="340" r:id="rId56"/>
    <p:sldId id="345" r:id="rId57"/>
    <p:sldId id="339" r:id="rId58"/>
    <p:sldId id="346" r:id="rId59"/>
    <p:sldId id="344" r:id="rId60"/>
    <p:sldId id="348" r:id="rId61"/>
    <p:sldId id="347" r:id="rId62"/>
    <p:sldId id="284" r:id="rId63"/>
    <p:sldId id="285" r:id="rId6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340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734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423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771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352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8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273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81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28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6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325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1F142-3E18-48F6-922B-EB142CA30E55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3D876-BE62-4171-B855-E58E615985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066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parthut.com/clip-arts/210/owl-with-graduation-cap-210973.jpg" TargetMode="External"/><Relationship Id="rId2" Type="http://schemas.openxmlformats.org/officeDocument/2006/relationships/hyperlink" Target="http://www.basarabia.md/wp-content/uploads/2015/12/new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m3-tub-ru.yandex.net/i?id=03bd1f6545b31ee96816adaaa12ecc54&amp;n=33&amp;h=215&amp;w=339" TargetMode="External"/><Relationship Id="rId4" Type="http://schemas.openxmlformats.org/officeDocument/2006/relationships/hyperlink" Target="http://www.playcast.ru/previews/2014/12/14/11093530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Горизонтальный свиток 4"/>
          <p:cNvSpPr/>
          <p:nvPr/>
        </p:nvSpPr>
        <p:spPr>
          <a:xfrm>
            <a:off x="179512" y="13467"/>
            <a:ext cx="8784976" cy="1033272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87548" y="123409"/>
            <a:ext cx="816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ИНТЕЛЛЕКТУАЛЬНАЯ ИГРА</a:t>
            </a:r>
            <a:endParaRPr lang="ru-RU" sz="54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1052736"/>
            <a:ext cx="5400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«ЭРУДИТОМЕТР</a:t>
            </a:r>
            <a:r>
              <a:rPr lang="ru-RU" sz="5400" b="1" cap="none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ru-RU" sz="5400" b="1" cap="none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7" name="Picture 3" descr="F:\семинар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76872"/>
            <a:ext cx="576064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Валентина\Desktop\img183.jpg"/>
          <p:cNvPicPr/>
          <p:nvPr/>
        </p:nvPicPr>
        <p:blipFill>
          <a:blip r:embed="rId3" cstate="print"/>
          <a:srcRect l="26617" t="45675" r="9246" b="29397"/>
          <a:stretch>
            <a:fillRect/>
          </a:stretch>
        </p:blipFill>
        <p:spPr bwMode="auto">
          <a:xfrm>
            <a:off x="6084168" y="1196752"/>
            <a:ext cx="2697088" cy="1800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203848" y="5805264"/>
            <a:ext cx="58902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Автор  презентации:  Максимова  Валентина  Алексеевна,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учитель  русского  языка  и  литературы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МКОУ  СОШ № 6 им. 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</a:rPr>
              <a:t>Шерстянникова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А.Н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. УКМО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09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539552" y="4509120"/>
            <a:ext cx="8280920" cy="180020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1: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Кем  или  чем изначально был </a:t>
            </a:r>
            <a:r>
              <a:rPr lang="ru-RU" sz="3200" b="1" dirty="0" err="1" smtClean="0">
                <a:solidFill>
                  <a:schemeClr val="accent6">
                    <a:lumMod val="75000"/>
                  </a:schemeClr>
                </a:solidFill>
              </a:rPr>
              <a:t>Шалтай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 –Болтай из детских  английских  сказок  и стихов 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763688" y="476672"/>
          <a:ext cx="4236205" cy="3469000"/>
        </p:xfrm>
        <a:graphic>
          <a:graphicData uri="http://schemas.openxmlformats.org/drawingml/2006/table">
            <a:tbl>
              <a:tblPr/>
              <a:tblGrid>
                <a:gridCol w="3812330"/>
                <a:gridCol w="423875"/>
              </a:tblGrid>
              <a:tr h="3469000">
                <a:tc>
                  <a:txBody>
                    <a:bodyPr/>
                    <a:lstStyle/>
                    <a:p>
                      <a:r>
                        <a:rPr lang="ru-RU" i="1" dirty="0" err="1"/>
                        <a:t>Шалтай-Болтай</a:t>
                      </a:r>
                      <a:r>
                        <a:rPr lang="ru-RU" i="1" dirty="0"/>
                        <a:t/>
                      </a:r>
                      <a:br>
                        <a:rPr lang="ru-RU" i="1" dirty="0"/>
                      </a:br>
                      <a:r>
                        <a:rPr lang="ru-RU" i="1" dirty="0"/>
                        <a:t>Сидел на стене.</a:t>
                      </a:r>
                      <a:br>
                        <a:rPr lang="ru-RU" i="1" dirty="0"/>
                      </a:br>
                      <a:r>
                        <a:rPr lang="ru-RU" i="1" dirty="0" err="1"/>
                        <a:t>Шалтай-Болтай</a:t>
                      </a:r>
                      <a:r>
                        <a:rPr lang="ru-RU" i="1" dirty="0"/>
                        <a:t/>
                      </a:r>
                      <a:br>
                        <a:rPr lang="ru-RU" i="1" dirty="0"/>
                      </a:br>
                      <a:r>
                        <a:rPr lang="ru-RU" i="1" dirty="0"/>
                        <a:t>Свалился во сне.</a:t>
                      </a:r>
                      <a:br>
                        <a:rPr lang="ru-RU" i="1" dirty="0"/>
                      </a:br>
                      <a:r>
                        <a:rPr lang="ru-RU" i="1" dirty="0"/>
                        <a:t>Вся королевская конница,</a:t>
                      </a:r>
                      <a:br>
                        <a:rPr lang="ru-RU" i="1" dirty="0"/>
                      </a:br>
                      <a:r>
                        <a:rPr lang="ru-RU" i="1" dirty="0"/>
                        <a:t>Вся королевская рать</a:t>
                      </a:r>
                      <a:br>
                        <a:rPr lang="ru-RU" i="1" dirty="0"/>
                      </a:br>
                      <a:r>
                        <a:rPr lang="ru-RU" i="1" dirty="0"/>
                        <a:t>Не может </a:t>
                      </a:r>
                      <a:r>
                        <a:rPr lang="ru-RU" i="1" dirty="0" err="1"/>
                        <a:t>Шалтая</a:t>
                      </a:r>
                      <a:r>
                        <a:rPr lang="ru-RU" i="1" dirty="0"/>
                        <a:t>,</a:t>
                      </a:r>
                      <a:br>
                        <a:rPr lang="ru-RU" i="1" dirty="0"/>
                      </a:br>
                      <a:r>
                        <a:rPr lang="ru-RU" i="1" dirty="0"/>
                        <a:t>Не может Болтая,</a:t>
                      </a:r>
                      <a:br>
                        <a:rPr lang="ru-RU" i="1" dirty="0"/>
                      </a:br>
                      <a:r>
                        <a:rPr lang="ru-RU" i="1" dirty="0" err="1"/>
                        <a:t>Шалтая-Болтая</a:t>
                      </a:r>
                      <a:r>
                        <a:rPr lang="ru-RU" i="1" dirty="0"/>
                        <a:t>,</a:t>
                      </a:r>
                      <a:br>
                        <a:rPr lang="ru-RU" i="1" dirty="0"/>
                      </a:br>
                      <a:r>
                        <a:rPr lang="ru-RU" i="1" dirty="0" err="1"/>
                        <a:t>Болтая-Шалтая</a:t>
                      </a:r>
                      <a:r>
                        <a:rPr lang="ru-RU" i="1" dirty="0"/>
                        <a:t>,</a:t>
                      </a:r>
                      <a:br>
                        <a:rPr lang="ru-RU" i="1" dirty="0"/>
                      </a:br>
                      <a:r>
                        <a:rPr lang="ru-RU" i="1" dirty="0" err="1"/>
                        <a:t>Шалтая-Болтая</a:t>
                      </a:r>
                      <a:r>
                        <a:rPr lang="ru-RU" i="1" dirty="0"/>
                        <a:t> собрать!</a:t>
                      </a:r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"/>
                      <a:endParaRPr lang="ru-RU" dirty="0"/>
                    </a:p>
                  </a:txBody>
                  <a:tcPr marL="9525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28675" name="Picture 3" descr="http://uhnow.ru/uploads/posts/2017-02/smi-uznali-obareste-esche-2-h-hakerov-podelu-lidera-gruppy-shaltay-boltay_1.jpeg"/>
          <p:cNvPicPr>
            <a:picLocks noChangeAspect="1" noChangeArrowheads="1"/>
          </p:cNvPicPr>
          <p:nvPr/>
        </p:nvPicPr>
        <p:blipFill>
          <a:blip r:embed="rId4" cstate="print"/>
          <a:srcRect l="15128" r="27722"/>
          <a:stretch>
            <a:fillRect/>
          </a:stretch>
        </p:blipFill>
        <p:spPr bwMode="auto">
          <a:xfrm>
            <a:off x="5652120" y="980728"/>
            <a:ext cx="2448272" cy="2515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Говорящим яйцом, которым  его  изобразил Л. Кэрролл  в  сказке «Алиса  в  стране  чудес». Символизирует  мудрость, которая  рассыпалась  по  земле  и  которую  не  могут  собрать.</a:t>
            </a:r>
          </a:p>
          <a:p>
            <a:pPr marL="514350" lvl="0" indent="-514350"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2. Крепостное орудие, которое  было  установлено  на  стене  города  во  время  осады. Стена  была  повреждена, орудие  упало, вновь  его  установить  не  удалось.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 </a:t>
            </a:r>
            <a:endParaRPr lang="ru-RU" sz="24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2.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539552" y="4509120"/>
            <a:ext cx="8280920" cy="1944216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почему  получилось так, что  в  стране  насчитывается  </a:t>
            </a:r>
          </a:p>
          <a:p>
            <a:pPr algn="ctr"/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12  часовых поясов ? 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43012" name="Picture 4" descr="http://images.myshared.ru/10/978560/slide_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32656"/>
            <a:ext cx="5603776" cy="4202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251520" y="1844824"/>
            <a:ext cx="28803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Протяжённость  Франции </a:t>
            </a:r>
          </a:p>
          <a:p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 950 км.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У  Франции  есть заморские  владения, разбросанные  по  всему  миру, поэтому  набирается  12  поясов.</a:t>
            </a:r>
          </a:p>
          <a:p>
            <a:pPr marL="514350" lvl="0" indent="-514350" algn="ctr">
              <a:buAutoNum type="arabicPeriod" startAt="2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Эта  традиция  была  принята  при  Людовике  14, который хотел, чтобы  его  государство  считали  самым  большим  в  мире.</a:t>
            </a:r>
          </a:p>
          <a:p>
            <a:pPr marL="514350" lvl="0" indent="-514350" algn="ctr">
              <a:buAutoNum type="arabicPeriod" startAt="2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Во  Франции  принято  отсчитывать  часовые  пояса от  разных  меридианов. Благодаря  разным  системам  отсчёта и  получается  12  поясов.</a:t>
            </a:r>
            <a:endParaRPr lang="ru-RU" sz="24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1.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539552" y="5085184"/>
            <a:ext cx="8280920" cy="1224136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3: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Какие объекты  во  Вселенной самые  яркие  и  почему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44034" name="Picture 2" descr="http://fb.ru/misc/i/gallery/30158/13011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620688"/>
            <a:ext cx="5627737" cy="41888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Самыми  яркими  являются  центры   галактик, потому  что  там  больше  всего  звёзд.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Самые  яркие  объекты 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Вселенной-белые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  и  голубые  гиганты, Сириус  и  Вега, потому  что  они  излучают  больше  всего  света.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Самые  яркие  объекты  Вселенной – ядра  галактик, потому  что  в  них  находятся  квазары, внутри  которых имеются  огромные  чёрные  дыры- наиболее  мощные  источники излучения. </a:t>
            </a:r>
          </a:p>
          <a:p>
            <a:pPr marL="514350" lvl="0" indent="-514350" algn="ctr">
              <a:buAutoNum type="arabicPeriod" startAt="2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 startAt="2"/>
            </a:pPr>
            <a:endParaRPr lang="ru-RU" sz="24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365104"/>
            <a:ext cx="8712968" cy="201622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4: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Почему  кукуруза  </a:t>
            </a:r>
          </a:p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не  встречается  в  диком  виде и  не способна  размножаться  без  участия  человека?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49154" name="Picture 2" descr="https://s1.1zoom.ru/prev/485/4843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692696"/>
            <a:ext cx="5498976" cy="36843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Кукурузные  зёрна не способны  давать  ростки на  природе,  только  в  помещении, откуда  их  портом  переносят  на  поле.</a:t>
            </a:r>
          </a:p>
          <a:p>
            <a:pPr marL="514350" lvl="0" indent="-514350"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2. Кукурузные  зёрна  плотно  сидят  в  початках и  не  способны  осыпаться. Если  початок  упадёт  на  землю, между  зёрнами  начинается  конкуренция, при  этом  подавляющее  большинство  погибает.</a:t>
            </a:r>
          </a:p>
          <a:p>
            <a:pPr marL="514350" lvl="0" indent="-514350"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3. Кукуруза  нуждается  в  постоянном  уходе, поливе  и  особых  удобрениях,  иначе  початки  просто  не  образуются.</a:t>
            </a:r>
          </a:p>
          <a:p>
            <a:pPr marL="514350" lvl="0" indent="-514350" algn="ctr">
              <a:buAutoNum type="arabicPeriod" startAt="2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 startAt="2"/>
            </a:pPr>
            <a:endParaRPr lang="ru-RU" sz="24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2.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539552" y="3717032"/>
            <a:ext cx="8280920" cy="25922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5: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Почему в </a:t>
            </a:r>
            <a:r>
              <a:rPr lang="ru-RU" sz="3200" b="1" dirty="0" err="1" smtClean="0">
                <a:solidFill>
                  <a:schemeClr val="accent6">
                    <a:lumMod val="75000"/>
                  </a:schemeClr>
                </a:solidFill>
              </a:rPr>
              <a:t>Тайланде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  принят суровый  закон: 15 лет  тюремного  заключения, если будешь плевать на  купюры  или  наступать на  монеты?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47108" name="Picture 4" descr="http://about-thailand.ru/wp-content/uploads/2016/04/thaimon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332656"/>
            <a:ext cx="5164113" cy="3535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На  деньгах изображён  портрет  короля, и  подобное  поведение  является  оскорблением.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Таким  образом  можно  повредить  деньги, деформировать  монеты  или испортить  рисунки  и  надписи  на  купюрах.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Этот  закон  принят  для  того, чтобы  к  деньгам  относились  с  уважением.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1.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539552" y="4725144"/>
            <a:ext cx="8280920" cy="187220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6: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Почему  у  млекопитающих, обитающих  на  Земле, молоко белого цвета  различных  оттенков?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46082" name="Picture 2" descr="https://im0-tub-ru.yandex.net/i?id=5b5354a9f4922312ce853b9f9f4ed0cb-l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32656"/>
            <a:ext cx="5928658" cy="44464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Белый  цвет  придают  молоку  содержащиеся  в  нём  микроэлементы.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Белый  цвет  молоку  придаёт  особая  структура  воды, входящая  в  его  состав.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Белый  цвет  молоку  придаёт  белок казеин, который  образует  маленькие  шарики – мицеллы.</a:t>
            </a:r>
          </a:p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/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539552" y="4509120"/>
            <a:ext cx="8280920" cy="180020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7: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Диаметр  арены  в  цирках  всего  мира одинаковый – 13 м (42 фута). Почему  выбран  именно  этот  размер?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56322" name="Picture 2" descr="https://www.thesimsresource.com/scaled/2202/w-800h-600-22026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48680"/>
            <a:ext cx="5568619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Артисты  цирка  сделали  это  наперекор  суеверию,  чтобы  обмануть  неудачу.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Цирк в  современном  обличии  появился  в  конце  18 в. как  искусство верховой  езды  и  акробатических  трюков  на  лошадях,  для  которых  необходимы  соблюдения  нужного  угла  наклона  к  центру  арены. 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Число  13  сакральное. Считается,  что  артист  обретает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сверхвозможности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, находясь в  круге  этого  диаметра. </a:t>
            </a:r>
          </a:p>
          <a:p>
            <a:pPr marL="514350" lvl="0" indent="-514350" algn="ctr"/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2.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8: 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Картофель, помидоры  и  табак  пришли  в  Старый  Свет из  Америки. Какое  культурное  растение  пришло  в Америку  из  Старого  Света?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3356992"/>
            <a:ext cx="4104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Купцы и путешественники считали, что существует три части света: Европа, Азия, Африка (Старый Свет).</a:t>
            </a:r>
            <a:endParaRPr lang="ru-RU" dirty="0"/>
          </a:p>
        </p:txBody>
      </p:sp>
      <p:pic>
        <p:nvPicPr>
          <p:cNvPr id="55298" name="Picture 2" descr="https://lh6.ggpht.com/GVz2Dpw3c_JswtFW2sxeG6oABYHjWk4IhmkblAAYwHq9VUhbc0PPGxjLaeQKf_9yMfY"/>
          <p:cNvPicPr>
            <a:picLocks noChangeAspect="1" noChangeArrowheads="1"/>
          </p:cNvPicPr>
          <p:nvPr/>
        </p:nvPicPr>
        <p:blipFill>
          <a:blip r:embed="rId4" cstate="print"/>
          <a:srcRect l="48726"/>
          <a:stretch>
            <a:fillRect/>
          </a:stretch>
        </p:blipFill>
        <p:spPr bwMode="auto">
          <a:xfrm>
            <a:off x="5580112" y="404664"/>
            <a:ext cx="2788568" cy="4089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Арбузы.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Шелковица. С тех пор в Америке  разводят тутового  шелкопряда.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Кофейное  дерево. С  тех  пор  кофе – одна  из  самых  распространённых  сельскохозяйственных  культур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323528" y="4005064"/>
            <a:ext cx="8496944" cy="2664296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9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Почему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 в Италии, если  вы закажете  кофе  </a:t>
            </a:r>
            <a:r>
              <a:rPr lang="ru-RU" sz="3600" b="1" dirty="0" err="1" smtClean="0">
                <a:solidFill>
                  <a:schemeClr val="accent6">
                    <a:lumMod val="75000"/>
                  </a:schemeClr>
                </a:solidFill>
              </a:rPr>
              <a:t>капучино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, можете  встретиться  с  категорическим  отказом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54274" name="Picture 2" descr="http://skidkoman.com.ua/img/lib/image/kap0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692696"/>
            <a:ext cx="4927476" cy="32849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Официанты по внешнему  виду посетителя определяют, что кофе может  ему  навредить.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  Италии  есть кафе, где 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капучино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  заказывают  только  вместе  с  особыми  пирожными. И  если  они  ещё  не  готовы, то  без  них  не  подадут  кофе.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  Италии  принято  пить 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капучино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  только  по  утрам, и  после  10.30  его  не  подадут.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10: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Почему  пожарные  вёдра делают  конусовидной  формы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66562" name="Picture 2" descr="http://st42.stblizko.ru/images/product/130/972/866_big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32656"/>
            <a:ext cx="3810000" cy="381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Очень  маловероятно,  что  такое  ведро  украдут.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Такое  ведро  придумали на  английском  флоте, где  его  шили  из парусины. Им быстрее набирать воду, при  выплёскивании  она  летит  дальше. Конусом можно пробивать лунки во  льду, чтобы  добраться  до  воды.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Такое  ведро  надо  всё  время  держать  в  руках, поэтому  нельзя  отвлечься,  что  недопустимо  во  время  пожара.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2.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636912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11: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На  современном  гербе  Иркутска изображён  фантастический зверь  бабр  с  хвостом  и  лапами  бобра и туловищем  тигра. Откуда  он  взялся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65540" name="Picture 4" descr="http://old.planetasuvenir.ru/files/catalog/test_rus/006482_gig_%D0%BC%D0%BF-1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88640"/>
            <a:ext cx="4248471" cy="42484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Такой зверь  водился  в  здешних  лесах  в  старину, и  рассказ  о  нём  передаётся  из  поколения  в  поколение.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Бабр – местное  название  тигра,  который  водился  на  просторах  тайги. А  художник,  рисовавший  герб, никогда  не  видел  этого  зверя, поэтому  изобразил  его в  меру  своей фантазии.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Это  герой распространённой  с  давних  времён  местной сказки, которого  и  воспроизвели  на  гербе.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2.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12: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На  проводах  высокого  напряжения  можно  увидеть  птиц. Почему  их не убивает 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64514" name="Picture 2" descr="http://www.stihi.ru/pics/2015/06/16/8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764704"/>
            <a:ext cx="3797813" cy="2792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4516" name="Picture 4" descr="http://www.playcast.ru/uploads/2015/02/27/123470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980728"/>
            <a:ext cx="3686809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Тело птицы  представляет  собой  естественный изолятор.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 Физиология  птиц  такова, что высокое напряжение им  не  вредит.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Между  телом  птицы  и  проводом нет разности потенциалов, поэтому  ток  не  образуется. Но  если  сидящая  на  проводе птица  коснётся  другого  провода  или  столба, её  убьёт.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13: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Что  надо  брать  с  собой  в  пустыню кроме  воды, чтобы  не  умереть  от  жажды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63490" name="Picture 2" descr="https://about-planet.ru/images/asia/priroda/tar/pustynja-ta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260648"/>
            <a:ext cx="5460098" cy="4095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 Соль.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Виноград.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Фруктовые  морсы.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1.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14: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Почему  компьютеры  чаще  всего  ломаются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61442" name="Picture 2" descr="https://wwwalt.oncoursesystems.com/images/user/9779/11238859/webque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76672"/>
            <a:ext cx="3926210" cy="39000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Из-за  перепада  напряжения  в  сети.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Из-за вирусов.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Из –за напитков, которые  на  них  проливаются.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15: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Почему  в  Лондоне автобусы  и  телефонные  будки  красного  цвета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62466" name="Picture 2" descr="https://www.nastol.com.ua/pic/201601/2560x1600/nastol.com.ua-1634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260648"/>
            <a:ext cx="6408103" cy="4005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 Потому  что  красный  цвет  наиболее  заметен  в  тумане. Туманы – частое  явление  в  Лондоне.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Потому  что  красная  краска  наиболее  дешёвая  и  красить  ею  выгодно.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Этот  цвет  был  выбран  по  цвету  красных  мундиров,  принятых  в  британской  армии  в 17-19 вв.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1.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16: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У  числа  Пи  есть  праздники – 14  марта  и  22  июля. Почему 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73730" name="Picture 2" descr="http://www.hdwallpapersfreedownload.com/uploads/large/special-days/pi-day-3-14-22-7-greek-maths-symbo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32656"/>
            <a:ext cx="3684561" cy="36690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14  марта  было  вычислено  наиболее  точное  значение  числа  пи, а  22  июля  вышла  статья  на  эту  тему.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Приблизительное  значение  числа  составляет -3,14  или  же  22/7.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  эти  дни  принято  проводить  ежегодные  конференции  по  математике.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2.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3933056"/>
            <a:ext cx="8640960" cy="2664296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17: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Герой поэмы Лермонтова «Мцыри» сражается  с  барсом. Но  барсы  на  Кавказе  не  водятся. Что  это  был  за  зверь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74754" name="Picture 2" descr="https://ds02.infourok.ru/uploads/ex/03f3/0007a512-d847fe45/2/img5.jpg"/>
          <p:cNvPicPr>
            <a:picLocks noChangeAspect="1" noChangeArrowheads="1"/>
          </p:cNvPicPr>
          <p:nvPr/>
        </p:nvPicPr>
        <p:blipFill>
          <a:blip r:embed="rId4" cstate="print"/>
          <a:srcRect r="46009"/>
          <a:stretch>
            <a:fillRect/>
          </a:stretch>
        </p:blipFill>
        <p:spPr bwMode="auto">
          <a:xfrm>
            <a:off x="2843808" y="188640"/>
            <a:ext cx="3888432" cy="40510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Это был  леопард. В  России  в 19 в. леопардов  называли  барсами.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Это  был  действительно  снежный  барс -  ирбис. В  начале 19 в. он  в  изобилии  водился  на  Кавказе,  потом  был  истреблён.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Это  был  гепард, который  водился  на  Кавказе  в  начале  19  века.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2.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005064"/>
            <a:ext cx="8640960" cy="25922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18: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Белые  медведи – самые крупные  наземные хищники. С  чем  связано, что  они  не  охотятся  на  пингвинов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76802" name="Picture 2" descr="https://art-apple.ru/albums/userpics/10001/1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88640"/>
            <a:ext cx="3788624" cy="4023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Пингвины  очень  ловко  ныряют  и  быстро  уходят от  медведей  под  водой.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Мясо  пингвинов  для  медведей  несъедобно, это  и  защищает их  от  грозных  хищников.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Эти  животные  не  могут  встретиться  друг  с  другом. Белые  медведи  живут в Арктике, а пингвины – в Антарктиде.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19: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Из  какой  бумаги  делают  деньги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77826" name="Picture 2" descr="https://infinica.ru/wp-content/uploads/2017/07/dengi-Rossi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88640"/>
            <a:ext cx="6053327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Из  древесной  пульпы  каштана, для  этого  каштаны  выращивают  специально  в  питомниках.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Из  древесной  пульпы  ели  и  сосны, их  повсюду  хватает, поэтому  препятствий  для  печатания  денег  нет.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Из  хлопка  и  льна, в  которых  меньше  кислот, поэтому  бумага меньше  выцветает.</a:t>
            </a:r>
          </a:p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20: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Арахис нередко  называют  земляным  орехом. Почему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78850" name="Picture 2" descr="http://xn----7sboacavpmeh8bg1g.xn--p1ai/904-946-thickbox/arahis-zemljanoy-ore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76672"/>
            <a:ext cx="3888432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8852" name="Picture 4" descr="http://domashnee-zdorovie.ru/wp-content/uploads/2017/09/arahis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1700808"/>
            <a:ext cx="3343228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1. Арахис – бобовое  растение, начинает созревать на воздухе, потом  зарывается  в  землю и там дозревает.</a:t>
            </a:r>
          </a:p>
          <a:p>
            <a:pPr marL="514350" lvl="0" indent="-514350"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2.Арахис - корнеплод, который  полностью  созревает под  землёй.</a:t>
            </a:r>
          </a:p>
          <a:p>
            <a:pPr marL="514350" lvl="0" indent="-514350"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3. Арахис – обычный  орех, чтобы  его  сохранить  от  порчи, его  держат  в  ящиках  с  землёй.</a:t>
            </a:r>
          </a:p>
          <a:p>
            <a:pPr marL="514350" lvl="0" indent="-514350" algn="ctr"/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1.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21: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Почему великий  композитор Вольфганг Амадей Моцарт не  ходил  в  школу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79874" name="Picture 2" descr="http://900igr.net/datas/anglijskij-jazyk/Classical-music/0017-017-Wolfgang-Amadeus-Moz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32656"/>
            <a:ext cx="5472608" cy="4104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У  его  родителей  не  было  денег  на  обучение.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Его  родители  специально  нанимали  домашних  учителей, потому  что  у  мальчика  было  слабое  здоровье.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Отец  Моцарта  сам  учил  его  музыке  и возил по  всей  Европе  с концертами. В  школу  ходить было  некогда.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22: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Почему  футбольный  мяч  состоит  из  чёрных  пятиугольников  и  белых  шестиугольников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90114" name="Picture 2" descr="http://abali.ru/wp-content/uploads/2012/06/football-b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32656"/>
            <a:ext cx="5356304" cy="40172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Это  придумали  в  20 в., чтобы  отличать  футбольный  мяч  от  других  мячей.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Конструкция  из  20  шестиугольников  и  12  пятиугольников  ближе  всего  к  идеальной  сфере, а  чёрный  цвет  помогает  видеть  отклонения  мяча  во  время  игры.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Это  известное  суеверие  футболистов: считается,  что  такой  мяч  лучше  всего  способствует  успеху,  а  чёрный  цвет  отпугивает  неудачу.</a:t>
            </a:r>
          </a:p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2.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23: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Мобильные  телефоны  называют  сотовыми. Почему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88066" name="Picture 2" descr="https://i.ss.com/gallery/1/162/40326/mobile-phones-samsung-galaxy-s5-8065007.8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04664"/>
            <a:ext cx="6668845" cy="3744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Мобильная  связь осуществляется  с  помощью  базовых  станций,  зоны  покрытия  которых  составляют  сеть  и  состоят  из  отдельных  ячеек – шестиугольных  сот, напоминающих  пчелиные.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На  рекламе  первых  мобильных  телефонов были  изображены  пчелиные  соты.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При  производстве  мобильных  телефонов  их  укладывали  в  ячейки,  похожие  на  соты.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1.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24: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Жемчуг – украшение. А  как  ещё  его  используют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89090" name="Picture 2" descr="http://cdn.fishki.net/upload/post/2017/10/13/2404525/1-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60648"/>
            <a:ext cx="6203132" cy="41354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Жемчужную  пудру  добавляют  в  пищу, так  как  она  содержит  кальций  и  белки, полезные  для  организма.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Жемчужную  пудру  добавляют  в  детали  электронных  приборов, потому  что  они  улучшают  их  качество.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Жемчужную  пудру  добавляют  в косметику, так  как  она  содержит  кальций  и  протеины, хорошо  действующие  на  кожу.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3573016"/>
            <a:ext cx="8640960" cy="2808312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25: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Большая  часть  разновидностей  этого  плода  несъедобна, и  только  6  видов  можно  есть. Что это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9552" y="6165304"/>
            <a:ext cx="2664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ОТВЕТ:  1.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91138" name="Picture 2" descr="https://ayamama.ru/wp-content/uploads/2017/05/bana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268760"/>
            <a:ext cx="2520281" cy="19254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11560" y="306896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</a:t>
            </a:r>
            <a:r>
              <a:rPr lang="ru-RU" dirty="0" smtClean="0"/>
              <a:t>. </a:t>
            </a:r>
            <a:r>
              <a:rPr lang="ru-RU" b="1" dirty="0" smtClean="0"/>
              <a:t>БАНАН </a:t>
            </a:r>
            <a:endParaRPr lang="ru-RU" b="1" dirty="0"/>
          </a:p>
        </p:txBody>
      </p:sp>
      <p:pic>
        <p:nvPicPr>
          <p:cNvPr id="91140" name="Picture 4" descr="https://thumbs.dreamstime.com/z/%D0%BA%D0%B0%D1%88%D1%82%D0%B0%D0%BD%D1%8B-6544215.jpg"/>
          <p:cNvPicPr>
            <a:picLocks noChangeAspect="1" noChangeArrowheads="1"/>
          </p:cNvPicPr>
          <p:nvPr/>
        </p:nvPicPr>
        <p:blipFill>
          <a:blip r:embed="rId5" cstate="print"/>
          <a:srcRect r="12048" b="7947"/>
          <a:stretch>
            <a:fillRect/>
          </a:stretch>
        </p:blipFill>
        <p:spPr bwMode="auto">
          <a:xfrm>
            <a:off x="2771800" y="836712"/>
            <a:ext cx="3456384" cy="24453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3347864" y="3068960"/>
            <a:ext cx="1851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2. КАШТАН</a:t>
            </a:r>
            <a:endParaRPr lang="ru-RU" b="1" dirty="0"/>
          </a:p>
        </p:txBody>
      </p:sp>
      <p:pic>
        <p:nvPicPr>
          <p:cNvPr id="91142" name="Picture 6" descr="http://tulpanopt.com/images/tomats/0-114.jpg"/>
          <p:cNvPicPr>
            <a:picLocks noChangeAspect="1" noChangeArrowheads="1"/>
          </p:cNvPicPr>
          <p:nvPr/>
        </p:nvPicPr>
        <p:blipFill>
          <a:blip r:embed="rId6" cstate="print"/>
          <a:srcRect l="11066"/>
          <a:stretch>
            <a:fillRect/>
          </a:stretch>
        </p:blipFill>
        <p:spPr bwMode="auto">
          <a:xfrm>
            <a:off x="5796136" y="1412776"/>
            <a:ext cx="3347864" cy="21174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6660232" y="335699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3. ПОМИДОР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26: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Всем  известен салат «Цезарь». Почему  его  так  назвали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99330" name="Picture 2" descr="http://svistanet.com/wp-content/uploads/2015/08/salat_cezar_02-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04664"/>
            <a:ext cx="6336704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Повар по  имени  Цезарь впервые  приготовил  этот  салат  из  того,  что  оказалось  под  рукой,  когда  в  ресторане был  большой  наплыв  посетителей, а  на  кухне  почти  не  осталось  продуктов.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  старинных  рукописях  рассказывается,  что  Юлий  Цезарь  любил  есть  подобный  салат.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Повар  назвал  салат  в  честь  великого  римского  полководца.</a:t>
            </a:r>
          </a:p>
          <a:p>
            <a:pPr marL="514350" lvl="0" indent="-514350" algn="ctr">
              <a:buAutoNum type="arabicPeriod"/>
            </a:pPr>
            <a:endParaRPr lang="ru-RU" sz="2400" b="1" spc="50" dirty="0" smtClean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1.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27: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Что  общего  между  жирафом, верблюдом  и  кошкой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96258" name="Picture 2" descr="https://im0-tub-ru.yandex.net/i?id=4caf208037e6d03c2f636ee333a59fb5-sr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196752"/>
            <a:ext cx="3168352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6260" name="Picture 4" descr="https://im0-tub-ru.yandex.net/i?id=93b01c330cad27f3565261c2b596d7fc-l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628800"/>
            <a:ext cx="2664296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6262" name="Picture 6" descr="https://wallbox.ru/wallpapers/main/201620/37da0352f83ab7b.jpg"/>
          <p:cNvPicPr>
            <a:picLocks noChangeAspect="1" noChangeArrowheads="1"/>
          </p:cNvPicPr>
          <p:nvPr/>
        </p:nvPicPr>
        <p:blipFill>
          <a:blip r:embed="rId6" cstate="print"/>
          <a:srcRect l="8750" t="9375" r="21250"/>
          <a:stretch>
            <a:fillRect/>
          </a:stretch>
        </p:blipFill>
        <p:spPr bwMode="auto">
          <a:xfrm>
            <a:off x="5890232" y="1412776"/>
            <a:ext cx="3253768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  разное  время  их  родиной  была  Сахара.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Эти  животные – единственные  иноходцы: при  ходьбе  они  сначала  ступают  левыми  ногами, потом- правыми.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У  этих  животных  обнаружен  один  общий  предок,  живший  несколько  десятков  миллионов  лет  назад.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2.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28: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Где  находится  самое  сухое  место  на  Земле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97282" name="Picture 2" descr="https://img-fotki.yandex.ru/get/9316/247143137.9/0_f0613_d4b52826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88640"/>
            <a:ext cx="6480720" cy="42427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  центре  Сахары. Там  никогда  не  бывает  дождей.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  центре  пустыни 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Намиб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. Пустынный климат там  сохраняется  80  миллионов  лет.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 Антарктиде. Оно  называется  Сухие  долины, так  как  сильные  ветры  не  дают  осадкам  осесть на  землю  несколько  миллионов  лет.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3.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611560" y="3284984"/>
            <a:ext cx="8280920" cy="3573016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29: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Александр  Македонский, прибыв  в  Аттику, захотел познакомиться с  философом Диогеном. Заговорив с Диогеном, Македонский  сказал, что выполнит  любую  просьбу  философа. Что  сказал Диоген ?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98306" name="Picture 2" descr="https://cdnb.artstation.com/p/assets/images/images/004/107/935/large/luke-oram-lukeoram-diogenes-and-alexander-gandolfiweb.jpg?14804280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88640"/>
            <a:ext cx="4320480" cy="3485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3199"/>
            <a:ext cx="8229600" cy="293473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51520" y="404664"/>
            <a:ext cx="8712968" cy="525658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Отойди  и  не  заслоняй  мне  солнце.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Я  жил  в  большом  сосуде,  но  он  разбился. Сделай  для  меня  новый.</a:t>
            </a:r>
          </a:p>
          <a:p>
            <a:pPr marL="514350" lvl="0" indent="-514350" algn="ctr">
              <a:buAutoNum type="arabicPeriod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/>
                </a:gradFill>
                <a:latin typeface="Calibri" pitchFamily="34" charset="0"/>
                <a:cs typeface="Times New Roman" pitchFamily="18" charset="0"/>
              </a:rPr>
              <a:t>Возьми  меня  с  собой  в  поход  на  Восток,  я  давно  мечтал  посмотреть  дальние  страны.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871" y="5706834"/>
            <a:ext cx="7357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ОТВЕТ: 1.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3" name="Picture 7" descr="C:\Users\User\Pictures\739172991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17232"/>
            <a:ext cx="101917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 rot="10800000" flipV="1">
            <a:off x="179512" y="4221088"/>
            <a:ext cx="8640960" cy="237626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ВОПРОС 30: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Когда  впервые  на  Руси  появилась  новогодняя  ёлка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31640" cy="13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 descr="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" cy="219075"/>
          </a:xfrm>
          <a:prstGeom prst="rect">
            <a:avLst/>
          </a:prstGeom>
          <a:noFill/>
        </p:spPr>
      </p:pic>
      <p:pic>
        <p:nvPicPr>
          <p:cNvPr id="101378" name="Picture 2" descr="https://img.fonwall.ru/o/58/2358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04664"/>
            <a:ext cx="6410801" cy="4006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683568" y="6453336"/>
            <a:ext cx="2827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В  1700  году   при  Петре 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19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xn----dtbebg7bgeu5a3jl.xn--p1ai/wp-content/uploads/2016/08/2-1-768x70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60648"/>
            <a:ext cx="6811144" cy="62701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44824"/>
            <a:ext cx="8229600" cy="2448272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СПАСИБО  ЗА  ИГРУ!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11560" y="365757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</a:t>
            </a:r>
            <a:r>
              <a:rPr lang="ru-RU" sz="24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Используемые  источники: </a:t>
            </a:r>
            <a:endParaRPr lang="ru-RU" sz="2400" b="1" cap="none" spc="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628799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i="1" dirty="0" smtClean="0">
              <a:solidFill>
                <a:srgbClr val="C0504D">
                  <a:lumMod val="50000"/>
                </a:srgbClr>
              </a:solidFill>
              <a:latin typeface="Times New Roman" pitchFamily="18" charset="0"/>
            </a:endParaRPr>
          </a:p>
          <a:p>
            <a:pPr marL="457200" lvl="0" indent="-457200" algn="ctr">
              <a:buAutoNum type="arabicPeriod"/>
            </a:pPr>
            <a:r>
              <a:rPr lang="ru-RU" sz="2400" i="1" dirty="0" err="1" smtClean="0">
                <a:solidFill>
                  <a:srgbClr val="C0504D">
                    <a:lumMod val="50000"/>
                  </a:srgbClr>
                </a:solidFill>
                <a:latin typeface="Times New Roman" pitchFamily="18" charset="0"/>
              </a:rPr>
              <a:t>Спектор</a:t>
            </a:r>
            <a:r>
              <a:rPr lang="ru-RU" sz="2400" i="1" dirty="0" smtClean="0">
                <a:solidFill>
                  <a:srgbClr val="C0504D">
                    <a:lumMod val="50000"/>
                  </a:srgbClr>
                </a:solidFill>
                <a:latin typeface="Times New Roman" pitchFamily="18" charset="0"/>
              </a:rPr>
              <a:t> А.А. «</a:t>
            </a:r>
            <a:r>
              <a:rPr lang="ru-RU" sz="2400" i="1" dirty="0" err="1" smtClean="0">
                <a:solidFill>
                  <a:srgbClr val="C0504D">
                    <a:lumMod val="50000"/>
                  </a:srgbClr>
                </a:solidFill>
                <a:latin typeface="Times New Roman" pitchFamily="18" charset="0"/>
              </a:rPr>
              <a:t>Эрудитометр</a:t>
            </a:r>
            <a:r>
              <a:rPr lang="ru-RU" sz="2400" i="1" dirty="0" smtClean="0">
                <a:solidFill>
                  <a:srgbClr val="C0504D">
                    <a:lumMod val="50000"/>
                  </a:srgbClr>
                </a:solidFill>
                <a:latin typeface="Times New Roman" pitchFamily="18" charset="0"/>
              </a:rPr>
              <a:t>. Эрудиция  в  вопросах  и  ответах». Издательство  «АСТ», Москва 2017.</a:t>
            </a:r>
            <a:endParaRPr lang="ru-RU" sz="2400" i="1" dirty="0">
              <a:solidFill>
                <a:srgbClr val="C0504D">
                  <a:lumMod val="50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98710" y="5733256"/>
            <a:ext cx="8493769" cy="1033272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87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Информационные источники: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916832"/>
            <a:ext cx="83884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1.</a:t>
            </a:r>
            <a:r>
              <a:rPr lang="en-US" dirty="0"/>
              <a:t>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www.basarabia.md/wp-content/uploads/2015/12/new.jpg</a:t>
            </a:r>
            <a:r>
              <a:rPr lang="ru-RU" dirty="0" smtClean="0"/>
              <a:t>  </a:t>
            </a:r>
          </a:p>
          <a:p>
            <a:r>
              <a:rPr lang="ru-RU" dirty="0"/>
              <a:t> </a:t>
            </a:r>
            <a:r>
              <a:rPr lang="ru-RU" dirty="0" smtClean="0"/>
              <a:t>     2.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www.cliparthut.com/clip-arts/210/owl-with-graduation-cap-210973.jpg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3.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www.playcast.ru/previews/2014/12/14/11093530.gif</a:t>
            </a:r>
            <a:r>
              <a:rPr lang="ru-RU" dirty="0" smtClean="0"/>
              <a:t> </a:t>
            </a:r>
          </a:p>
          <a:p>
            <a:r>
              <a:rPr lang="ru-RU" dirty="0"/>
              <a:t> </a:t>
            </a:r>
            <a:r>
              <a:rPr lang="ru-RU" dirty="0" smtClean="0"/>
              <a:t>     4. </a:t>
            </a: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im3-tub-ru.yandex.net/i?id=03bd1f6545b31ee96816adaaa12ecc54&amp;n=33&amp;h=215&amp;w=339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101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711</TotalTime>
  <Words>2056</Words>
  <Application>Microsoft Office PowerPoint</Application>
  <PresentationFormat>Экран (4:3)</PresentationFormat>
  <Paragraphs>179</Paragraphs>
  <Slides>63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8" baseType="lpstr">
      <vt:lpstr>Arial</vt:lpstr>
      <vt:lpstr>Calibri</vt:lpstr>
      <vt:lpstr>Georgia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 ЗА  ИГРУ!</vt:lpstr>
      <vt:lpstr>Презентация PowerPoint</vt:lpstr>
      <vt:lpstr>Информационные источники:</vt:lpstr>
    </vt:vector>
  </TitlesOfParts>
  <Company>*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75</cp:revision>
  <dcterms:created xsi:type="dcterms:W3CDTF">2016-03-25T18:23:03Z</dcterms:created>
  <dcterms:modified xsi:type="dcterms:W3CDTF">2021-06-03T06:35:44Z</dcterms:modified>
</cp:coreProperties>
</file>