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96"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522183DA-33D3-47BA-9336-40074EE884E2}" type="datetimeFigureOut">
              <a:rPr lang="ru-RU" smtClean="0"/>
              <a:t>12.01.2023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364485204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22183DA-33D3-47BA-9336-40074EE884E2}" type="datetimeFigureOut">
              <a:rPr lang="ru-RU" smtClean="0"/>
              <a:t>12.01.2023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1128055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7" name="Date Placeholder 6"/>
          <p:cNvSpPr>
            <a:spLocks noGrp="1"/>
          </p:cNvSpPr>
          <p:nvPr>
            <p:ph type="dt" sz="half" idx="10"/>
          </p:nvPr>
        </p:nvSpPr>
        <p:spPr/>
        <p:txBody>
          <a:bodyPr/>
          <a:lstStyle/>
          <a:p>
            <a:fld id="{522183DA-33D3-47BA-9336-40074EE884E2}" type="datetimeFigureOut">
              <a:rPr lang="ru-RU" smtClean="0"/>
              <a:t>12.01.2023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147568907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8" name="Date Placeholder 7"/>
          <p:cNvSpPr>
            <a:spLocks noGrp="1"/>
          </p:cNvSpPr>
          <p:nvPr>
            <p:ph type="dt" sz="half" idx="10"/>
          </p:nvPr>
        </p:nvSpPr>
        <p:spPr/>
        <p:txBody>
          <a:bodyPr/>
          <a:lstStyle/>
          <a:p>
            <a:fld id="{522183DA-33D3-47BA-9336-40074EE884E2}" type="datetimeFigureOut">
              <a:rPr lang="ru-RU" smtClean="0"/>
              <a:t>12.01.2023</a:t>
            </a:fld>
            <a:endParaRPr lang="ru-RU"/>
          </a:p>
        </p:txBody>
      </p:sp>
      <p:sp>
        <p:nvSpPr>
          <p:cNvPr id="9" name="Footer Placeholder 8"/>
          <p:cNvSpPr>
            <a:spLocks noGrp="1"/>
          </p:cNvSpPr>
          <p:nvPr>
            <p:ph type="ftr" sz="quarter" idx="11"/>
          </p:nvPr>
        </p:nvSpPr>
        <p:spPr/>
        <p:txBody>
          <a:bodyPr/>
          <a:lstStyle/>
          <a:p>
            <a:endParaRPr lang="ru-RU"/>
          </a:p>
        </p:txBody>
      </p:sp>
      <p:sp>
        <p:nvSpPr>
          <p:cNvPr id="10" name="Slide Number Placeholder 9"/>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3504676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522183DA-33D3-47BA-9336-40074EE884E2}" type="datetimeFigureOut">
              <a:rPr lang="ru-RU" smtClean="0"/>
              <a:t>12.01.2023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4315B5D-D5C4-4471-BB64-0D0BA1D048DC}"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extLst>
      <p:ext uri="{BB962C8B-B14F-4D97-AF65-F5344CB8AC3E}">
        <p14:creationId xmlns:p14="http://schemas.microsoft.com/office/powerpoint/2010/main" val="335165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22183DA-33D3-47BA-9336-40074EE884E2}" type="datetimeFigureOut">
              <a:rPr lang="ru-RU" smtClean="0"/>
              <a:t>12.01.2023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2258840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2183DA-33D3-47BA-9336-40074EE884E2}" type="datetimeFigureOut">
              <a:rPr lang="ru-RU" smtClean="0"/>
              <a:t>12.01.2023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858371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9" name="Date Placeholder 8"/>
          <p:cNvSpPr>
            <a:spLocks noGrp="1"/>
          </p:cNvSpPr>
          <p:nvPr>
            <p:ph type="dt" sz="half" idx="10"/>
          </p:nvPr>
        </p:nvSpPr>
        <p:spPr/>
        <p:txBody>
          <a:bodyPr/>
          <a:lstStyle/>
          <a:p>
            <a:fld id="{522183DA-33D3-47BA-9336-40074EE884E2}" type="datetimeFigureOut">
              <a:rPr lang="ru-RU" smtClean="0"/>
              <a:t>12.01.2023</a:t>
            </a:fld>
            <a:endParaRPr lang="ru-RU"/>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ru-RU"/>
          </a:p>
        </p:txBody>
      </p:sp>
      <p:sp>
        <p:nvSpPr>
          <p:cNvPr id="11" name="Slide Number Placeholder 10"/>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1771318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22183DA-33D3-47BA-9336-40074EE884E2}" type="datetimeFigureOut">
              <a:rPr lang="ru-RU" smtClean="0"/>
              <a:t>12.01.2023</a:t>
            </a:fld>
            <a:endParaRPr lang="ru-RU"/>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ru-RU"/>
          </a:p>
        </p:txBody>
      </p:sp>
      <p:sp>
        <p:nvSpPr>
          <p:cNvPr id="10" name="Slide Number Placeholder 9"/>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3436965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22183DA-33D3-47BA-9336-40074EE884E2}" type="datetimeFigureOut">
              <a:rPr lang="ru-RU" smtClean="0"/>
              <a:t>12.01.2023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2080093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22183DA-33D3-47BA-9336-40074EE884E2}" type="datetimeFigureOut">
              <a:rPr lang="ru-RU" smtClean="0"/>
              <a:t>12.01.2023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315B5D-D5C4-4471-BB64-0D0BA1D048DC}" type="slidenum">
              <a:rPr lang="ru-RU" smtClean="0"/>
              <a:t>‹#›</a:t>
            </a:fld>
            <a:endParaRPr lang="ru-RU"/>
          </a:p>
        </p:txBody>
      </p:sp>
    </p:spTree>
    <p:extLst>
      <p:ext uri="{BB962C8B-B14F-4D97-AF65-F5344CB8AC3E}">
        <p14:creationId xmlns:p14="http://schemas.microsoft.com/office/powerpoint/2010/main" val="3070688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22183DA-33D3-47BA-9336-40074EE884E2}" type="datetimeFigureOut">
              <a:rPr lang="ru-RU" smtClean="0"/>
              <a:t>12.01.2023</a:t>
            </a:fld>
            <a:endParaRPr lang="ru-RU"/>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ru-RU"/>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4315B5D-D5C4-4471-BB64-0D0BA1D048DC}" type="slidenum">
              <a:rPr lang="ru-RU" smtClean="0"/>
              <a:t>‹#›</a:t>
            </a:fld>
            <a:endParaRPr lang="ru-RU"/>
          </a:p>
        </p:txBody>
      </p:sp>
    </p:spTree>
    <p:extLst>
      <p:ext uri="{BB962C8B-B14F-4D97-AF65-F5344CB8AC3E}">
        <p14:creationId xmlns:p14="http://schemas.microsoft.com/office/powerpoint/2010/main" val="60083303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style>
          <a:lnRef idx="2">
            <a:schemeClr val="dk1"/>
          </a:lnRef>
          <a:fillRef idx="1">
            <a:schemeClr val="lt1"/>
          </a:fillRef>
          <a:effectRef idx="0">
            <a:schemeClr val="dk1"/>
          </a:effectRef>
          <a:fontRef idx="minor">
            <a:schemeClr val="dk1"/>
          </a:fontRef>
        </p:style>
        <p:txBody>
          <a:bodyPr/>
          <a:lstStyle/>
          <a:p>
            <a:r>
              <a:rPr lang="ru-RU" dirty="0">
                <a:solidFill>
                  <a:srgbClr val="FF0000"/>
                </a:solidFill>
                <a:latin typeface="Bahnschrift SemiBold" panose="020B0502040204020203" pitchFamily="34" charset="0"/>
              </a:rPr>
              <a:t>«ВОСПИТАНИЕ ПАТРИОТА И ГРАЖДАНИНА РОССИИ 21 ВЕКА»</a:t>
            </a:r>
          </a:p>
        </p:txBody>
      </p:sp>
      <p:sp>
        <p:nvSpPr>
          <p:cNvPr id="3" name="Подзаголовок 2"/>
          <p:cNvSpPr>
            <a:spLocks noGrp="1"/>
          </p:cNvSpPr>
          <p:nvPr>
            <p:ph type="subTitle" idx="1"/>
          </p:nvPr>
        </p:nvSpPr>
        <p:spPr>
          <a:xfrm>
            <a:off x="2695194" y="4352544"/>
            <a:ext cx="7896606" cy="1239894"/>
          </a:xfrm>
        </p:spPr>
        <p:txBody>
          <a:bodyPr/>
          <a:lstStyle/>
          <a:p>
            <a:pPr algn="r"/>
            <a:r>
              <a:rPr lang="ru-RU" dirty="0" smtClean="0"/>
              <a:t>Подготовила: учитель-дефектолог, воспитатель</a:t>
            </a:r>
          </a:p>
          <a:p>
            <a:pPr algn="r"/>
            <a:r>
              <a:rPr lang="ru-RU" dirty="0" smtClean="0"/>
              <a:t>Миленина Анастасия Евгеньевна</a:t>
            </a:r>
            <a:endParaRPr lang="ru-RU" dirty="0"/>
          </a:p>
        </p:txBody>
      </p:sp>
    </p:spTree>
    <p:extLst>
      <p:ext uri="{BB962C8B-B14F-4D97-AF65-F5344CB8AC3E}">
        <p14:creationId xmlns:p14="http://schemas.microsoft.com/office/powerpoint/2010/main" val="29300290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795647" y="617517"/>
            <a:ext cx="10901548" cy="1938992"/>
          </a:xfrm>
          <a:prstGeom prst="rect">
            <a:avLst/>
          </a:prstGeom>
        </p:spPr>
        <p:txBody>
          <a:bodyPr wrap="square">
            <a:spAutoFit/>
          </a:bodyPr>
          <a:lstStyle/>
          <a:p>
            <a:pPr algn="ctr"/>
            <a:r>
              <a:rPr lang="ru-RU" sz="4000" b="0" i="0" dirty="0" smtClean="0">
                <a:solidFill>
                  <a:srgbClr val="FF0000"/>
                </a:solidFill>
                <a:effectLst/>
                <a:latin typeface="Bahnschrift Condensed" panose="020B0502040204020203" pitchFamily="34" charset="0"/>
              </a:rPr>
              <a:t>Патриотизм</a:t>
            </a:r>
            <a:r>
              <a:rPr lang="ru-RU" sz="4000" b="0" i="0" dirty="0" smtClean="0">
                <a:solidFill>
                  <a:srgbClr val="202124"/>
                </a:solidFill>
                <a:effectLst/>
                <a:latin typeface="Bahnschrift Condensed" panose="020B0502040204020203" pitchFamily="34" charset="0"/>
              </a:rPr>
              <a:t> –</a:t>
            </a:r>
          </a:p>
          <a:p>
            <a:pPr algn="ctr"/>
            <a:r>
              <a:rPr lang="ru-RU" sz="4000" b="0" i="0" dirty="0" smtClean="0">
                <a:solidFill>
                  <a:srgbClr val="202124"/>
                </a:solidFill>
                <a:effectLst/>
                <a:latin typeface="Bahnschrift Condensed" panose="020B0502040204020203" pitchFamily="34" charset="0"/>
              </a:rPr>
              <a:t> это преданность и любовь к отечеству, к народу и готовность к любым жертвам и подвигам во имя интересов Родины.</a:t>
            </a:r>
            <a:endParaRPr lang="ru-RU" sz="4000" dirty="0">
              <a:latin typeface="Bahnschrift Condensed" panose="020B0502040204020203"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7067" y="2956956"/>
            <a:ext cx="6038708" cy="34118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402090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5631" y="415636"/>
            <a:ext cx="7433953" cy="6233811"/>
          </a:xfrm>
          <a:prstGeom prst="rect">
            <a:avLst/>
          </a:prstGeom>
        </p:spPr>
        <p:txBody>
          <a:bodyPr wrap="square">
            <a:spAutoFit/>
          </a:bodyPr>
          <a:lstStyle/>
          <a:p>
            <a:r>
              <a:rPr lang="ru-RU" sz="3600" b="0" i="0" dirty="0" smtClean="0">
                <a:solidFill>
                  <a:schemeClr val="tx1">
                    <a:lumMod val="95000"/>
                    <a:lumOff val="5000"/>
                  </a:schemeClr>
                </a:solidFill>
                <a:effectLst/>
                <a:latin typeface="Bahnschrift Condensed" panose="020B0502040204020203" pitchFamily="34" charset="0"/>
              </a:rPr>
              <a:t>Патриотизм проявляется в</a:t>
            </a:r>
            <a:r>
              <a:rPr lang="ru-RU" sz="3600" b="0" i="0" dirty="0" smtClean="0">
                <a:solidFill>
                  <a:srgbClr val="444444"/>
                </a:solidFill>
                <a:effectLst/>
                <a:latin typeface="Bahnschrift Condensed" panose="020B0502040204020203" pitchFamily="34" charset="0"/>
              </a:rPr>
              <a:t> </a:t>
            </a:r>
            <a:r>
              <a:rPr lang="ru-RU" sz="3600" b="1" i="0" dirty="0" smtClean="0">
                <a:solidFill>
                  <a:srgbClr val="FF0000"/>
                </a:solidFill>
                <a:effectLst/>
                <a:latin typeface="Bahnschrift Condensed" panose="020B0502040204020203" pitchFamily="34" charset="0"/>
              </a:rPr>
              <a:t>уважении к своей стране</a:t>
            </a:r>
            <a:r>
              <a:rPr lang="ru-RU" sz="3600" b="0" i="0" dirty="0" smtClean="0">
                <a:solidFill>
                  <a:schemeClr val="tx1">
                    <a:lumMod val="95000"/>
                    <a:lumOff val="5000"/>
                  </a:schemeClr>
                </a:solidFill>
                <a:effectLst/>
                <a:latin typeface="Bahnschrift Condensed" panose="020B0502040204020203" pitchFamily="34" charset="0"/>
              </a:rPr>
              <a:t>, к ее прошлому, к памяти предков; в заинтересованности историей своей страны, изучении опыта предыдущих поколений. А это приводит к выяснению причин многих событий, что в свою очередь дает знание. Кто вооружен знанием, тот защищен от множества неудач и ошибок, не тратит время на их исправление, идет дальше и обгоняет в своем развитии тех, кто «наступает на одни и те же грабли».</a:t>
            </a:r>
            <a:endParaRPr lang="ru-RU" sz="3600" dirty="0">
              <a:solidFill>
                <a:schemeClr val="tx1">
                  <a:lumMod val="95000"/>
                  <a:lumOff val="5000"/>
                </a:schemeClr>
              </a:solidFill>
              <a:latin typeface="Bahnschrift Condensed" panose="020B0502040204020203" pitchFamily="34" charset="0"/>
            </a:endParaRPr>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l="2577" t="10016" r="1874" b="10298"/>
          <a:stretch/>
        </p:blipFill>
        <p:spPr>
          <a:xfrm>
            <a:off x="7747056" y="623086"/>
            <a:ext cx="4051533" cy="25357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0655" y="3805980"/>
            <a:ext cx="1962150" cy="2333625"/>
          </a:xfrm>
          <a:prstGeom prst="rect">
            <a:avLst/>
          </a:prstGeom>
        </p:spPr>
      </p:pic>
    </p:spTree>
    <p:extLst>
      <p:ext uri="{BB962C8B-B14F-4D97-AF65-F5344CB8AC3E}">
        <p14:creationId xmlns:p14="http://schemas.microsoft.com/office/powerpoint/2010/main" val="25096989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09456" y="795646"/>
            <a:ext cx="6709558" cy="646331"/>
          </a:xfrm>
          <a:prstGeom prst="rect">
            <a:avLst/>
          </a:prstGeom>
          <a:noFill/>
        </p:spPr>
        <p:txBody>
          <a:bodyPr wrap="square" rtlCol="0">
            <a:spAutoFit/>
          </a:bodyPr>
          <a:lstStyle/>
          <a:p>
            <a:r>
              <a:rPr lang="ru-RU" sz="3600" dirty="0" smtClean="0">
                <a:latin typeface="Bahnschrift Condensed" panose="020B0502040204020203" pitchFamily="34" charset="0"/>
              </a:rPr>
              <a:t>Россия не с гор берет начало, а с тебя!</a:t>
            </a:r>
            <a:endParaRPr lang="ru-RU" sz="3600" dirty="0">
              <a:latin typeface="Bahnschrift Condensed" panose="020B0502040204020203" pitchFamily="34"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2042" y="2149434"/>
            <a:ext cx="5694891" cy="37921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a:picLocks noChangeAspect="1"/>
          </p:cNvPicPr>
          <p:nvPr/>
        </p:nvPicPr>
        <p:blipFill rotWithShape="1">
          <a:blip r:embed="rId3">
            <a:extLst>
              <a:ext uri="{28A0092B-C50C-407E-A947-70E740481C1C}">
                <a14:useLocalDpi xmlns:a14="http://schemas.microsoft.com/office/drawing/2010/main" val="0"/>
              </a:ext>
            </a:extLst>
          </a:blip>
          <a:srcRect l="8339" t="-1270" r="9101"/>
          <a:stretch/>
        </p:blipFill>
        <p:spPr>
          <a:xfrm>
            <a:off x="384754" y="2149434"/>
            <a:ext cx="5279776" cy="37912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21631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77643" y="807523"/>
            <a:ext cx="6543302" cy="5632311"/>
          </a:xfrm>
          <a:prstGeom prst="rect">
            <a:avLst/>
          </a:prstGeom>
        </p:spPr>
        <p:txBody>
          <a:bodyPr wrap="square">
            <a:spAutoFit/>
          </a:bodyPr>
          <a:lstStyle/>
          <a:p>
            <a:pPr algn="r"/>
            <a:r>
              <a:rPr lang="ru-RU" sz="3600" b="0" i="0" dirty="0" smtClean="0">
                <a:effectLst/>
                <a:latin typeface="Bahnschrift Condensed" panose="020B0502040204020203" pitchFamily="34" charset="0"/>
              </a:rPr>
              <a:t>«Как у маленького деревца, поднявшегося над землей, заботливый садовник укрепляет корень, от мощности которого зависит жизнь растения на протяжении нескольких десятилетий, так учитель должен заботиться о воспитании у своих детей чувства безграничной любви к Родине.»</a:t>
            </a:r>
          </a:p>
          <a:p>
            <a:pPr algn="r"/>
            <a:endParaRPr lang="ru-RU" sz="3600" b="0" i="0" dirty="0" smtClean="0">
              <a:effectLst/>
              <a:latin typeface="Bahnschrift Condensed" panose="020B0502040204020203" pitchFamily="34" charset="0"/>
            </a:endParaRPr>
          </a:p>
          <a:p>
            <a:pPr algn="r"/>
            <a:r>
              <a:rPr lang="ru-RU" sz="3600" b="0" i="0" dirty="0" smtClean="0">
                <a:effectLst/>
                <a:latin typeface="Bahnschrift Condensed" panose="020B0502040204020203" pitchFamily="34" charset="0"/>
              </a:rPr>
              <a:t>В.А. Сухомлинский.</a:t>
            </a:r>
            <a:endParaRPr lang="ru-RU" sz="3600" b="0" i="0" dirty="0">
              <a:effectLst/>
              <a:latin typeface="Bahnschrift Condensed" panose="020B0502040204020203"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6088" y="615035"/>
            <a:ext cx="3373194" cy="5001994"/>
          </a:xfrm>
          <a:prstGeom prst="rect">
            <a:avLst/>
          </a:prstGeom>
        </p:spPr>
      </p:pic>
    </p:spTree>
    <p:extLst>
      <p:ext uri="{BB962C8B-B14F-4D97-AF65-F5344CB8AC3E}">
        <p14:creationId xmlns:p14="http://schemas.microsoft.com/office/powerpoint/2010/main" val="3816257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9000" y="1413161"/>
            <a:ext cx="6353299" cy="5293757"/>
          </a:xfrm>
          <a:prstGeom prst="rect">
            <a:avLst/>
          </a:prstGeom>
        </p:spPr>
        <p:txBody>
          <a:bodyPr wrap="square">
            <a:spAutoFit/>
          </a:bodyPr>
          <a:lstStyle/>
          <a:p>
            <a:pPr algn="just"/>
            <a:r>
              <a:rPr lang="ru-RU" sz="2600" b="0" i="0" dirty="0" smtClean="0">
                <a:solidFill>
                  <a:srgbClr val="1A1A1A"/>
                </a:solidFill>
                <a:effectLst/>
                <a:latin typeface="Bahnschrift Condensed" panose="020B0502040204020203" pitchFamily="34" charset="0"/>
              </a:rPr>
              <a:t>Детство – самая счастливая пора в жизни человека, и в сознании ребенка образы, ощущения, люди остаются навсегда. В детстве зарождается и чувство любви к родным местам, и к Родине в целом. На земле много красивых мест, удобных для жизни, но человека почти всегда влечет туда, где он родился и где прошло его становление. Особенно чувствительные натуры страдают ностальгией – тоской по родине, если живут на чужбине и не имеют возможности посетить дорогой сердцу край.</a:t>
            </a:r>
          </a:p>
          <a:p>
            <a:pPr algn="just"/>
            <a:r>
              <a:rPr lang="ru-RU" sz="2600" b="0" i="0" dirty="0" smtClean="0">
                <a:solidFill>
                  <a:srgbClr val="1A1A1A"/>
                </a:solidFill>
                <a:effectLst/>
                <a:latin typeface="Bahnschrift Condensed" panose="020B0502040204020203" pitchFamily="34" charset="0"/>
              </a:rPr>
              <a:t>Так с чего же начинается Родина? Наверное, с чувства дома, с привязанности к родным и близким людям, с чувства ответственности за них.</a:t>
            </a:r>
            <a:endParaRPr lang="ru-RU" sz="2600" b="0" i="0" dirty="0">
              <a:solidFill>
                <a:srgbClr val="1A1A1A"/>
              </a:solidFill>
              <a:effectLst/>
              <a:latin typeface="Bahnschrift Condensed" panose="020B0502040204020203"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85437" y="2200004"/>
            <a:ext cx="4604046" cy="37200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Прямоугольник 3"/>
          <p:cNvSpPr/>
          <p:nvPr/>
        </p:nvSpPr>
        <p:spPr>
          <a:xfrm>
            <a:off x="1906855" y="283811"/>
            <a:ext cx="9630888" cy="646331"/>
          </a:xfrm>
          <a:prstGeom prst="rect">
            <a:avLst/>
          </a:prstGeom>
        </p:spPr>
        <p:txBody>
          <a:bodyPr wrap="square">
            <a:spAutoFit/>
          </a:bodyPr>
          <a:lstStyle/>
          <a:p>
            <a:r>
              <a:rPr lang="ru-RU" sz="3600" b="1" dirty="0">
                <a:solidFill>
                  <a:srgbClr val="FF0000"/>
                </a:solidFill>
                <a:latin typeface="Bahnschrift Condensed" panose="020B0502040204020203" pitchFamily="34" charset="0"/>
              </a:rPr>
              <a:t>Любовь к Родине начинается с любви к семье и дому</a:t>
            </a:r>
            <a:endParaRPr lang="ru-RU" sz="3600" b="1" dirty="0">
              <a:solidFill>
                <a:srgbClr val="FF0000"/>
              </a:solidFill>
              <a:latin typeface="Bahnschrift Condensed" panose="020B0502040204020203" pitchFamily="34" charset="0"/>
            </a:endParaRPr>
          </a:p>
        </p:txBody>
      </p:sp>
    </p:spTree>
    <p:extLst>
      <p:ext uri="{BB962C8B-B14F-4D97-AF65-F5344CB8AC3E}">
        <p14:creationId xmlns:p14="http://schemas.microsoft.com/office/powerpoint/2010/main" val="2644250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36426" y="308758"/>
            <a:ext cx="5569526" cy="6647974"/>
          </a:xfrm>
          <a:prstGeom prst="rect">
            <a:avLst/>
          </a:prstGeom>
        </p:spPr>
        <p:txBody>
          <a:bodyPr wrap="square">
            <a:spAutoFit/>
          </a:bodyPr>
          <a:lstStyle/>
          <a:p>
            <a:pPr algn="just"/>
            <a:r>
              <a:rPr lang="ru-RU" sz="2400" dirty="0">
                <a:latin typeface="Bahnschrift Condensed" panose="020B0502040204020203" pitchFamily="34" charset="0"/>
              </a:rPr>
              <a:t>Очень сближают семью и способствуют развитию чувства патриотизма прогулки и путешествия по окрестностям малой родины. На всю жизнь дети запомнят плетение венков из полевых цветов или приготовление ухи и рассказы родителей у костра. А кто-то будет помнить запах грибов или ягод, кто-то – запах выпечки на углу улицы или шум фонтанов в сквере у дома. И эти воспоминания станут одной из ниточек, связывающих людей с семьей и местом, где они родились.</a:t>
            </a:r>
          </a:p>
          <a:p>
            <a:pPr algn="just"/>
            <a:r>
              <a:rPr lang="ru-RU" sz="2400" dirty="0">
                <a:latin typeface="Bahnschrift Condensed" panose="020B0502040204020203" pitchFamily="34" charset="0"/>
              </a:rPr>
              <a:t>Очень важно рассказывать детям о жизни семьи – наверняка в ней были неординарные личности с красивыми или благородными поступками, интересными судьбами, приключениями и подвигами. Помогут в этом семейные фотоальбомы и реликвии. Придумывать не стоит, важно сделать акцент на достоинствах родственников.</a:t>
            </a:r>
          </a:p>
          <a:p>
            <a:pPr algn="just"/>
            <a:endParaRPr lang="ru-RU" dirty="0">
              <a:solidFill>
                <a:srgbClr val="1A1A1A"/>
              </a:solidFill>
              <a:latin typeface="Bahnschrift Condensed" panose="020B0502040204020203" pitchFamily="34" charset="0"/>
            </a:endParaRPr>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l="22208" r="22000" b="7541"/>
          <a:stretch/>
        </p:blipFill>
        <p:spPr>
          <a:xfrm>
            <a:off x="1638795" y="190005"/>
            <a:ext cx="3370674" cy="31420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6603" t="5007" r="4403" b="5629"/>
          <a:stretch/>
        </p:blipFill>
        <p:spPr>
          <a:xfrm>
            <a:off x="1219831" y="3443844"/>
            <a:ext cx="4208602" cy="3241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627981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2301" y="363186"/>
            <a:ext cx="6428509" cy="6124754"/>
          </a:xfrm>
          <a:prstGeom prst="rect">
            <a:avLst/>
          </a:prstGeom>
        </p:spPr>
        <p:txBody>
          <a:bodyPr wrap="square">
            <a:spAutoFit/>
          </a:bodyPr>
          <a:lstStyle/>
          <a:p>
            <a:r>
              <a:rPr lang="ru-RU" sz="2800" b="1" i="0" dirty="0" smtClean="0">
                <a:solidFill>
                  <a:srgbClr val="FF0000"/>
                </a:solidFill>
                <a:effectLst/>
                <a:latin typeface="Bahnschrift Condensed" panose="020B0502040204020203" pitchFamily="34" charset="0"/>
              </a:rPr>
              <a:t>Как научить ребенка любить свою страну</a:t>
            </a:r>
            <a:endParaRPr lang="ru-RU" sz="2800" b="0" i="0" dirty="0" smtClean="0">
              <a:solidFill>
                <a:srgbClr val="FF0000"/>
              </a:solidFill>
              <a:effectLst/>
              <a:latin typeface="Bahnschrift Condensed" panose="020B0502040204020203" pitchFamily="34" charset="0"/>
            </a:endParaRPr>
          </a:p>
          <a:p>
            <a:r>
              <a:rPr lang="ru-RU" sz="2800" b="0" i="0" dirty="0" smtClean="0">
                <a:solidFill>
                  <a:srgbClr val="1A1A1A"/>
                </a:solidFill>
                <a:effectLst/>
                <a:latin typeface="Bahnschrift Condensed" panose="020B0502040204020203" pitchFamily="34" charset="0"/>
              </a:rPr>
              <a:t>Картину мира для детей рисуют взрослые, поэтому в первую очередь необходимо следить за гигиеной речи и не позволять себе оскорбительного отношения к символам государственности, отечественной истории и национальным событиям. Например, если ко Дню Победы жители мегаполиса дружно вешают себе на одежду Георгиевскую ленточку, то ребенку наверняка будет любопытно узнать зачем, и, скорее всего, захочется повесить себе такую же. Не следует отмахиваться от его любопытства: расскажите малышу, что означает этот полосатый кусочек ткани для русского народа и почему его нельзя бросать или портить.</a:t>
            </a:r>
            <a:endParaRPr lang="ru-RU" sz="2800" b="0" i="0" dirty="0">
              <a:solidFill>
                <a:srgbClr val="1A1A1A"/>
              </a:solidFill>
              <a:effectLst/>
              <a:latin typeface="Bahnschrift Condensed" panose="020B0502040204020203" pitchFamily="34" charset="0"/>
            </a:endParaRPr>
          </a:p>
        </p:txBody>
      </p:sp>
      <p:pic>
        <p:nvPicPr>
          <p:cNvPr id="3" name="Рисунок 2"/>
          <p:cNvPicPr>
            <a:picLocks noChangeAspect="1"/>
          </p:cNvPicPr>
          <p:nvPr/>
        </p:nvPicPr>
        <p:blipFill rotWithShape="1">
          <a:blip r:embed="rId2">
            <a:extLst>
              <a:ext uri="{BEBA8EAE-BF5A-486C-A8C5-ECC9F3942E4B}">
                <a14:imgProps xmlns:a14="http://schemas.microsoft.com/office/drawing/2010/main">
                  <a14:imgLayer r:embed="rId3">
                    <a14:imgEffect>
                      <a14:saturation sat="262000"/>
                    </a14:imgEffect>
                  </a14:imgLayer>
                </a14:imgProps>
              </a:ext>
              <a:ext uri="{28A0092B-C50C-407E-A947-70E740481C1C}">
                <a14:useLocalDpi xmlns:a14="http://schemas.microsoft.com/office/drawing/2010/main" val="0"/>
              </a:ext>
            </a:extLst>
          </a:blip>
          <a:srcRect l="16321" t="4675" r="16276" b="13593"/>
          <a:stretch/>
        </p:blipFill>
        <p:spPr>
          <a:xfrm>
            <a:off x="6780810" y="1123756"/>
            <a:ext cx="5062024" cy="4603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970536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58691" y="466061"/>
            <a:ext cx="6096000" cy="6124754"/>
          </a:xfrm>
          <a:prstGeom prst="rect">
            <a:avLst/>
          </a:prstGeom>
        </p:spPr>
        <p:txBody>
          <a:bodyPr>
            <a:spAutoFit/>
          </a:bodyPr>
          <a:lstStyle/>
          <a:p>
            <a:pPr algn="just"/>
            <a:r>
              <a:rPr lang="ru-RU" sz="2800" b="0" i="0" dirty="0" smtClean="0">
                <a:solidFill>
                  <a:srgbClr val="FF0000"/>
                </a:solidFill>
                <a:effectLst/>
                <a:latin typeface="Bahnschrift Condensed" panose="020B0502040204020203" pitchFamily="34" charset="0"/>
              </a:rPr>
              <a:t>Объясняйте</a:t>
            </a:r>
            <a:r>
              <a:rPr lang="ru-RU" sz="2800" b="0" i="0" dirty="0" smtClean="0">
                <a:solidFill>
                  <a:srgbClr val="1A1A1A"/>
                </a:solidFill>
                <a:effectLst/>
                <a:latin typeface="Bahnschrift Condensed" panose="020B0502040204020203" pitchFamily="34" charset="0"/>
              </a:rPr>
              <a:t> ребенку, что происходит в стране доступным языком: </a:t>
            </a:r>
            <a:r>
              <a:rPr lang="ru-RU" sz="2800" i="0" dirty="0" smtClean="0">
                <a:solidFill>
                  <a:srgbClr val="FF0000"/>
                </a:solidFill>
                <a:effectLst/>
                <a:latin typeface="Bahnschrift Condensed" panose="020B0502040204020203" pitchFamily="34" charset="0"/>
              </a:rPr>
              <a:t>почему</a:t>
            </a:r>
            <a:r>
              <a:rPr lang="ru-RU" sz="2800" b="0" i="0" dirty="0" smtClean="0">
                <a:solidFill>
                  <a:srgbClr val="1A1A1A"/>
                </a:solidFill>
                <a:effectLst/>
                <a:latin typeface="Bahnschrift Condensed" panose="020B0502040204020203" pitchFamily="34" charset="0"/>
              </a:rPr>
              <a:t> объявлен траур по погибшим в катастрофах, </a:t>
            </a:r>
            <a:r>
              <a:rPr lang="ru-RU" sz="2800" b="0" i="0" dirty="0" smtClean="0">
                <a:solidFill>
                  <a:srgbClr val="FF0000"/>
                </a:solidFill>
                <a:effectLst/>
                <a:latin typeface="Bahnschrift Condensed" panose="020B0502040204020203" pitchFamily="34" charset="0"/>
              </a:rPr>
              <a:t>зачем</a:t>
            </a:r>
            <a:r>
              <a:rPr lang="ru-RU" sz="2800" b="0" i="0" dirty="0" smtClean="0">
                <a:solidFill>
                  <a:srgbClr val="1A1A1A"/>
                </a:solidFill>
                <a:effectLst/>
                <a:latin typeface="Bahnschrift Condensed" panose="020B0502040204020203" pitchFamily="34" charset="0"/>
              </a:rPr>
              <a:t> запускают салют на дни городских и государственных праздников, </a:t>
            </a:r>
            <a:r>
              <a:rPr lang="ru-RU" sz="2800" b="0" i="0" dirty="0" smtClean="0">
                <a:solidFill>
                  <a:srgbClr val="FF0000"/>
                </a:solidFill>
                <a:effectLst/>
                <a:latin typeface="Bahnschrift Condensed" panose="020B0502040204020203" pitchFamily="34" charset="0"/>
              </a:rPr>
              <a:t>почему</a:t>
            </a:r>
            <a:r>
              <a:rPr lang="ru-RU" sz="2800" b="0" i="0" dirty="0" smtClean="0">
                <a:solidFill>
                  <a:srgbClr val="1A1A1A"/>
                </a:solidFill>
                <a:effectLst/>
                <a:latin typeface="Bahnschrift Condensed" panose="020B0502040204020203" pitchFamily="34" charset="0"/>
              </a:rPr>
              <a:t> поздравляют ветеранов на 9 мая. Привлекайте детей к участию в городских субботниках – это поможет воспитать бережное отношение к природе; вместе дарите цветы участникам войн в дни памяти и торжеств, устраивайте детям учебно-развлекательные мероприятия, посвященные национальной культуре и творчеству – так вы будете культивировать в ребенке </a:t>
            </a:r>
            <a:r>
              <a:rPr lang="ru-RU" sz="2800" b="0" i="0" dirty="0" smtClean="0">
                <a:solidFill>
                  <a:srgbClr val="FF0000"/>
                </a:solidFill>
                <a:effectLst/>
                <a:latin typeface="Bahnschrift Condensed" panose="020B0502040204020203" pitchFamily="34" charset="0"/>
              </a:rPr>
              <a:t>уважение</a:t>
            </a:r>
            <a:r>
              <a:rPr lang="ru-RU" sz="2800" b="0" i="0" dirty="0" smtClean="0">
                <a:solidFill>
                  <a:srgbClr val="1A1A1A"/>
                </a:solidFill>
                <a:effectLst/>
                <a:latin typeface="Bahnschrift Condensed" panose="020B0502040204020203" pitchFamily="34" charset="0"/>
              </a:rPr>
              <a:t> к старшим, ветеранам и национальной самобытности.</a:t>
            </a:r>
            <a:endParaRPr lang="ru-RU" sz="2800" dirty="0">
              <a:latin typeface="Bahnschrift Condensed" panose="020B0502040204020203" pitchFamily="34" charset="0"/>
            </a:endParaRPr>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l="2143" r="36789"/>
          <a:stretch/>
        </p:blipFill>
        <p:spPr>
          <a:xfrm>
            <a:off x="261257" y="1472028"/>
            <a:ext cx="5023262" cy="41128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474408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ChangeAspect="1"/>
          </p:cNvPicPr>
          <p:nvPr/>
        </p:nvPicPr>
        <p:blipFill rotWithShape="1">
          <a:blip r:embed="rId2">
            <a:extLst>
              <a:ext uri="{28A0092B-C50C-407E-A947-70E740481C1C}">
                <a14:useLocalDpi xmlns:a14="http://schemas.microsoft.com/office/drawing/2010/main" val="0"/>
              </a:ext>
            </a:extLst>
          </a:blip>
          <a:srcRect t="35405"/>
          <a:stretch/>
        </p:blipFill>
        <p:spPr>
          <a:xfrm>
            <a:off x="2735072" y="4144485"/>
            <a:ext cx="7402706" cy="2689761"/>
          </a:xfrm>
          <a:prstGeom prst="rect">
            <a:avLst/>
          </a:prstGeom>
        </p:spPr>
      </p:pic>
      <p:sp>
        <p:nvSpPr>
          <p:cNvPr id="2" name="Прямоугольник 1"/>
          <p:cNvSpPr/>
          <p:nvPr/>
        </p:nvSpPr>
        <p:spPr>
          <a:xfrm>
            <a:off x="130628" y="597885"/>
            <a:ext cx="6305797" cy="4154984"/>
          </a:xfrm>
          <a:prstGeom prst="rect">
            <a:avLst/>
          </a:prstGeom>
        </p:spPr>
        <p:txBody>
          <a:bodyPr wrap="square">
            <a:spAutoFit/>
          </a:bodyPr>
          <a:lstStyle/>
          <a:p>
            <a:pPr algn="just"/>
            <a:r>
              <a:rPr lang="ru-RU" sz="2400" b="0" i="0" dirty="0" smtClean="0">
                <a:solidFill>
                  <a:srgbClr val="1A1A1A"/>
                </a:solidFill>
                <a:effectLst/>
                <a:latin typeface="Bahnschrift Condensed" panose="020B0502040204020203" pitchFamily="34" charset="0"/>
              </a:rPr>
              <a:t>Во всяком деле нужно знать меру. Это касается в том числе и патриотического воспитания детей. Существует очень тонкая грань между здравым национальным самосознанием и национализмом. Прививая ребенку любовь к Родине, никогда не следует сравнивать себя с другими народами, особенно в негативном ключе. Противопоставление «мы—они» рождает скрытую неприязнь. Если в течение жизни ребенку доведется столкнуться с конфликтной ситуацией с участием «нерусских», то неприязнь может перерасти в нетерпимость ко всей нации в целом.</a:t>
            </a:r>
            <a:endParaRPr lang="ru-RU" sz="2400" b="0" i="0" dirty="0">
              <a:solidFill>
                <a:srgbClr val="1A1A1A"/>
              </a:solidFill>
              <a:effectLst/>
              <a:latin typeface="Bahnschrift Condensed" panose="020B0502040204020203" pitchFamily="34" charset="0"/>
            </a:endParaRPr>
          </a:p>
        </p:txBody>
      </p:sp>
      <p:sp>
        <p:nvSpPr>
          <p:cNvPr id="3" name="Прямоугольник 2"/>
          <p:cNvSpPr/>
          <p:nvPr/>
        </p:nvSpPr>
        <p:spPr>
          <a:xfrm>
            <a:off x="6582889" y="597885"/>
            <a:ext cx="5458690" cy="4154984"/>
          </a:xfrm>
          <a:prstGeom prst="rect">
            <a:avLst/>
          </a:prstGeom>
        </p:spPr>
        <p:txBody>
          <a:bodyPr wrap="square">
            <a:spAutoFit/>
          </a:bodyPr>
          <a:lstStyle/>
          <a:p>
            <a:pPr algn="just"/>
            <a:r>
              <a:rPr lang="ru-RU" sz="2400" b="0" i="0" dirty="0" smtClean="0">
                <a:solidFill>
                  <a:srgbClr val="1A1A1A"/>
                </a:solidFill>
                <a:effectLst/>
                <a:latin typeface="Bahnschrift Condensed" panose="020B0502040204020203" pitchFamily="34" charset="0"/>
              </a:rPr>
              <a:t>Для того чтобы уравновешивать патриотические чувства ребенка, следует уделять внимание и другим культурам. Мягко, без давления, покажите ребенку, что мир велик и столь же велико разнообразие людей, в нем живущих. Отмечайте положительные черты у тех или иных национальных групп (особенно тех, которые представлены в нашей стране), рассказывайте им об истории разных народов, ни в коем случае не запрещайте детям дружить и играть с детьми других наций.</a:t>
            </a:r>
            <a:endParaRPr lang="ru-RU" sz="2400" dirty="0">
              <a:latin typeface="Bahnschrift Condensed" panose="020B0502040204020203" pitchFamily="34" charset="0"/>
            </a:endParaRPr>
          </a:p>
        </p:txBody>
      </p:sp>
      <p:sp>
        <p:nvSpPr>
          <p:cNvPr id="10" name="Прямоугольник 9"/>
          <p:cNvSpPr/>
          <p:nvPr/>
        </p:nvSpPr>
        <p:spPr>
          <a:xfrm>
            <a:off x="4204884" y="74665"/>
            <a:ext cx="4463081" cy="523220"/>
          </a:xfrm>
          <a:prstGeom prst="rect">
            <a:avLst/>
          </a:prstGeom>
        </p:spPr>
        <p:txBody>
          <a:bodyPr wrap="none">
            <a:spAutoFit/>
          </a:bodyPr>
          <a:lstStyle/>
          <a:p>
            <a:r>
              <a:rPr lang="ru-RU" sz="2800" b="1" dirty="0">
                <a:solidFill>
                  <a:srgbClr val="FF0000"/>
                </a:solidFill>
                <a:latin typeface="Bahnschrift Condensed" panose="020B0502040204020203" pitchFamily="34" charset="0"/>
              </a:rPr>
              <a:t>«Но» в патриотическом воспитании</a:t>
            </a:r>
            <a:endParaRPr lang="ru-RU" sz="2800" dirty="0">
              <a:solidFill>
                <a:srgbClr val="FF0000"/>
              </a:solidFill>
              <a:latin typeface="Bahnschrift Condensed" panose="020B0502040204020203" pitchFamily="34" charset="0"/>
            </a:endParaRPr>
          </a:p>
        </p:txBody>
      </p:sp>
    </p:spTree>
    <p:extLst>
      <p:ext uri="{BB962C8B-B14F-4D97-AF65-F5344CB8AC3E}">
        <p14:creationId xmlns:p14="http://schemas.microsoft.com/office/powerpoint/2010/main" val="22940952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1894" y="406133"/>
            <a:ext cx="10977685" cy="1077218"/>
          </a:xfrm>
          <a:prstGeom prst="rect">
            <a:avLst/>
          </a:prstGeom>
        </p:spPr>
        <p:txBody>
          <a:bodyPr wrap="none">
            <a:spAutoFit/>
          </a:bodyPr>
          <a:lstStyle/>
          <a:p>
            <a:r>
              <a:rPr lang="ru-RU" sz="3200" dirty="0">
                <a:solidFill>
                  <a:srgbClr val="FF0000"/>
                </a:solidFill>
                <a:latin typeface="Bahnschrift Condensed" panose="020B0502040204020203" pitchFamily="34" charset="0"/>
              </a:rPr>
              <a:t>Любовь к Родине, патриотическое воспитание – это часть развития личности </a:t>
            </a:r>
            <a:endParaRPr lang="ru-RU" sz="3200" dirty="0" smtClean="0">
              <a:solidFill>
                <a:srgbClr val="FF0000"/>
              </a:solidFill>
              <a:latin typeface="Bahnschrift Condensed" panose="020B0502040204020203" pitchFamily="34" charset="0"/>
            </a:endParaRPr>
          </a:p>
          <a:p>
            <a:pPr algn="ctr"/>
            <a:r>
              <a:rPr lang="ru-RU" sz="3200" dirty="0" smtClean="0">
                <a:solidFill>
                  <a:srgbClr val="FF0000"/>
                </a:solidFill>
                <a:latin typeface="Bahnschrift Condensed" panose="020B0502040204020203" pitchFamily="34" charset="0"/>
              </a:rPr>
              <a:t>маленького </a:t>
            </a:r>
            <a:r>
              <a:rPr lang="ru-RU" sz="3200" dirty="0">
                <a:solidFill>
                  <a:srgbClr val="FF0000"/>
                </a:solidFill>
                <a:latin typeface="Bahnschrift Condensed" panose="020B0502040204020203" pitchFamily="34" charset="0"/>
              </a:rPr>
              <a:t>человечка</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5868" y="1733797"/>
            <a:ext cx="6889735" cy="45886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7126280"/>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TM10001115[[fn=Посылка]]</Template>
  <TotalTime>181</TotalTime>
  <Words>715</Words>
  <Application>Microsoft Office PowerPoint</Application>
  <PresentationFormat>Широкоэкранный</PresentationFormat>
  <Paragraphs>23</Paragraphs>
  <Slides>11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11</vt:i4>
      </vt:variant>
    </vt:vector>
  </HeadingPairs>
  <TitlesOfParts>
    <vt:vector size="17" baseType="lpstr">
      <vt:lpstr>Arial</vt:lpstr>
      <vt:lpstr>Bahnschrift Condensed</vt:lpstr>
      <vt:lpstr>Bahnschrift SemiBold</vt:lpstr>
      <vt:lpstr>Corbel</vt:lpstr>
      <vt:lpstr>Gill Sans MT</vt:lpstr>
      <vt:lpstr>Parcel</vt:lpstr>
      <vt:lpstr>«ВОСПИТАНИЕ ПАТРИОТА И ГРАЖДАНИНА РОССИИ 21 ВЕКА»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«ВОСПИТАНИЕ ПАТРИОТА И ГРАЖДАНИНА РОССИИ 21 ВЕКА»</dc:title>
  <dc:creator>user</dc:creator>
  <cp:lastModifiedBy>user</cp:lastModifiedBy>
  <cp:revision>15</cp:revision>
  <dcterms:created xsi:type="dcterms:W3CDTF">2023-01-12T08:56:29Z</dcterms:created>
  <dcterms:modified xsi:type="dcterms:W3CDTF">2023-01-12T11:57:53Z</dcterms:modified>
</cp:coreProperties>
</file>