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30"/>
  </p:notesMasterIdLst>
  <p:sldIdLst>
    <p:sldId id="267" r:id="rId2"/>
    <p:sldId id="341" r:id="rId3"/>
    <p:sldId id="342" r:id="rId4"/>
    <p:sldId id="343" r:id="rId5"/>
    <p:sldId id="263" r:id="rId6"/>
    <p:sldId id="344" r:id="rId7"/>
    <p:sldId id="345" r:id="rId8"/>
    <p:sldId id="347" r:id="rId9"/>
    <p:sldId id="348" r:id="rId10"/>
    <p:sldId id="349" r:id="rId11"/>
    <p:sldId id="353" r:id="rId12"/>
    <p:sldId id="351" r:id="rId13"/>
    <p:sldId id="350" r:id="rId14"/>
    <p:sldId id="354" r:id="rId15"/>
    <p:sldId id="355" r:id="rId16"/>
    <p:sldId id="357" r:id="rId17"/>
    <p:sldId id="358" r:id="rId18"/>
    <p:sldId id="359" r:id="rId19"/>
    <p:sldId id="360" r:id="rId20"/>
    <p:sldId id="361" r:id="rId21"/>
    <p:sldId id="362" r:id="rId22"/>
    <p:sldId id="363" r:id="rId23"/>
    <p:sldId id="364" r:id="rId24"/>
    <p:sldId id="367" r:id="rId25"/>
    <p:sldId id="368" r:id="rId26"/>
    <p:sldId id="370" r:id="rId27"/>
    <p:sldId id="371" r:id="rId28"/>
    <p:sldId id="373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E5CA"/>
    <a:srgbClr val="38342C"/>
    <a:srgbClr val="FF454B"/>
    <a:srgbClr val="FFFFFF"/>
    <a:srgbClr val="343129"/>
    <a:srgbClr val="ECD5BA"/>
    <a:srgbClr val="A5B592"/>
    <a:srgbClr val="919191"/>
    <a:srgbClr val="1A4664"/>
    <a:srgbClr val="EBCF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90" autoAdjust="0"/>
    <p:restoredTop sz="94103" autoAdjust="0"/>
  </p:normalViewPr>
  <p:slideViewPr>
    <p:cSldViewPr snapToGrid="0">
      <p:cViewPr varScale="1">
        <p:scale>
          <a:sx n="81" d="100"/>
          <a:sy n="81" d="100"/>
        </p:scale>
        <p:origin x="3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3602F-F489-4187-9FE6-B7F2E7E2BABA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842D5C-E0E9-4755-A501-D55923A9F3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181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1FF3A9-9F09-422E-BCE1-79E19F926062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5629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668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636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2473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2342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750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705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1535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3891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0018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9616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1037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1231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846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419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28725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1723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5043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3004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1666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549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631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42D5C-E0E9-4755-A501-D55923A9F3A5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951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9426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559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6246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47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551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907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963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31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868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899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248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1EA0F83-260A-4648-AC05-73A85ED5AA7B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63B1E23-C0E7-4C71-A608-5410847701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617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3.wdp"/><Relationship Id="rId10" Type="http://schemas.openxmlformats.org/officeDocument/2006/relationships/slide" Target="slide6.xml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4.wdp"/><Relationship Id="rId18" Type="http://schemas.microsoft.com/office/2007/relationships/hdphoto" Target="../media/hdphoto8.wdp"/><Relationship Id="rId3" Type="http://schemas.openxmlformats.org/officeDocument/2006/relationships/image" Target="../media/image8.jpeg"/><Relationship Id="rId21" Type="http://schemas.openxmlformats.org/officeDocument/2006/relationships/image" Target="../media/image16.png"/><Relationship Id="rId7" Type="http://schemas.microsoft.com/office/2007/relationships/hdphoto" Target="../media/hdphoto3.wdp"/><Relationship Id="rId12" Type="http://schemas.openxmlformats.org/officeDocument/2006/relationships/image" Target="../media/image11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6" Type="http://schemas.microsoft.com/office/2007/relationships/hdphoto" Target="../media/hdphoto7.wdp"/><Relationship Id="rId20" Type="http://schemas.microsoft.com/office/2007/relationships/hdphoto" Target="../media/hdphoto9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microsoft.com/office/2007/relationships/hdphoto" Target="../media/hdphoto6.wdp"/><Relationship Id="rId5" Type="http://schemas.microsoft.com/office/2007/relationships/hdphoto" Target="../media/hdphoto2.wdp"/><Relationship Id="rId15" Type="http://schemas.openxmlformats.org/officeDocument/2006/relationships/image" Target="../media/image13.png"/><Relationship Id="rId23" Type="http://schemas.openxmlformats.org/officeDocument/2006/relationships/slide" Target="slide7.xml"/><Relationship Id="rId10" Type="http://schemas.openxmlformats.org/officeDocument/2006/relationships/image" Target="../media/image10.png"/><Relationship Id="rId19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microsoft.com/office/2007/relationships/hdphoto" Target="../media/hdphoto5.wdp"/><Relationship Id="rId14" Type="http://schemas.openxmlformats.org/officeDocument/2006/relationships/image" Target="../media/image12.png"/><Relationship Id="rId22" Type="http://schemas.microsoft.com/office/2007/relationships/hdphoto" Target="../media/hdphoto10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7.wdp"/><Relationship Id="rId18" Type="http://schemas.openxmlformats.org/officeDocument/2006/relationships/image" Target="../media/image18.png"/><Relationship Id="rId3" Type="http://schemas.openxmlformats.org/officeDocument/2006/relationships/image" Target="../media/image8.jpeg"/><Relationship Id="rId21" Type="http://schemas.openxmlformats.org/officeDocument/2006/relationships/image" Target="../media/image9.png"/><Relationship Id="rId7" Type="http://schemas.microsoft.com/office/2007/relationships/hdphoto" Target="../media/hdphoto3.wdp"/><Relationship Id="rId12" Type="http://schemas.openxmlformats.org/officeDocument/2006/relationships/image" Target="../media/image13.png"/><Relationship Id="rId17" Type="http://schemas.microsoft.com/office/2007/relationships/hdphoto" Target="../media/hdphoto9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microsoft.com/office/2007/relationships/hdphoto" Target="../media/hdphoto6.wdp"/><Relationship Id="rId5" Type="http://schemas.microsoft.com/office/2007/relationships/hdphoto" Target="../media/hdphoto2.wdp"/><Relationship Id="rId15" Type="http://schemas.microsoft.com/office/2007/relationships/hdphoto" Target="../media/hdphoto8.wdp"/><Relationship Id="rId23" Type="http://schemas.openxmlformats.org/officeDocument/2006/relationships/slide" Target="slide8.xml"/><Relationship Id="rId10" Type="http://schemas.openxmlformats.org/officeDocument/2006/relationships/image" Target="../media/image10.png"/><Relationship Id="rId19" Type="http://schemas.microsoft.com/office/2007/relationships/hdphoto" Target="../media/hdphoto4.wdp"/><Relationship Id="rId4" Type="http://schemas.openxmlformats.org/officeDocument/2006/relationships/image" Target="../media/image3.png"/><Relationship Id="rId9" Type="http://schemas.microsoft.com/office/2007/relationships/hdphoto" Target="../media/hdphoto10.wdp"/><Relationship Id="rId14" Type="http://schemas.openxmlformats.org/officeDocument/2006/relationships/image" Target="../media/image14.png"/><Relationship Id="rId22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slide" Target="slide9.xml"/><Relationship Id="rId5" Type="http://schemas.openxmlformats.org/officeDocument/2006/relationships/image" Target="../media/image4.png"/><Relationship Id="rId10" Type="http://schemas.openxmlformats.org/officeDocument/2006/relationships/image" Target="../media/image19.png"/><Relationship Id="rId4" Type="http://schemas.microsoft.com/office/2007/relationships/hdphoto" Target="../media/hdphoto2.wdp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4.wdp"/><Relationship Id="rId18" Type="http://schemas.openxmlformats.org/officeDocument/2006/relationships/image" Target="../media/image12.png"/><Relationship Id="rId3" Type="http://schemas.openxmlformats.org/officeDocument/2006/relationships/image" Target="../media/image8.jpeg"/><Relationship Id="rId7" Type="http://schemas.microsoft.com/office/2007/relationships/hdphoto" Target="../media/hdphoto3.wdp"/><Relationship Id="rId12" Type="http://schemas.openxmlformats.org/officeDocument/2006/relationships/image" Target="../media/image11.png"/><Relationship Id="rId17" Type="http://schemas.microsoft.com/office/2007/relationships/hdphoto" Target="../media/hdphoto9.wdp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microsoft.com/office/2007/relationships/hdphoto" Target="../media/hdphoto6.wdp"/><Relationship Id="rId5" Type="http://schemas.microsoft.com/office/2007/relationships/hdphoto" Target="../media/hdphoto2.wdp"/><Relationship Id="rId15" Type="http://schemas.microsoft.com/office/2007/relationships/hdphoto" Target="../media/hdphoto7.wdp"/><Relationship Id="rId10" Type="http://schemas.openxmlformats.org/officeDocument/2006/relationships/image" Target="../media/image10.png"/><Relationship Id="rId19" Type="http://schemas.openxmlformats.org/officeDocument/2006/relationships/slide" Target="slide11.xml"/><Relationship Id="rId4" Type="http://schemas.openxmlformats.org/officeDocument/2006/relationships/image" Target="../media/image3.png"/><Relationship Id="rId9" Type="http://schemas.microsoft.com/office/2007/relationships/hdphoto" Target="../media/hdphoto5.wdp"/><Relationship Id="rId1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9.wdp"/><Relationship Id="rId3" Type="http://schemas.openxmlformats.org/officeDocument/2006/relationships/image" Target="../media/image8.jpeg"/><Relationship Id="rId7" Type="http://schemas.microsoft.com/office/2007/relationships/hdphoto" Target="../media/hdphoto3.wdp"/><Relationship Id="rId12" Type="http://schemas.openxmlformats.org/officeDocument/2006/relationships/image" Target="../media/image15.png"/><Relationship Id="rId17" Type="http://schemas.openxmlformats.org/officeDocument/2006/relationships/slide" Target="slide13.xml"/><Relationship Id="rId2" Type="http://schemas.openxmlformats.org/officeDocument/2006/relationships/notesSlide" Target="../notesSlides/notesSlide8.xml"/><Relationship Id="rId16" Type="http://schemas.microsoft.com/office/2007/relationships/hdphoto" Target="../media/hdphoto4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microsoft.com/office/2007/relationships/hdphoto" Target="../media/hdphoto6.wdp"/><Relationship Id="rId5" Type="http://schemas.microsoft.com/office/2007/relationships/hdphoto" Target="../media/hdphoto2.wdp"/><Relationship Id="rId15" Type="http://schemas.openxmlformats.org/officeDocument/2006/relationships/image" Target="../media/image23.png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microsoft.com/office/2007/relationships/hdphoto" Target="../media/hdphoto5.wdp"/><Relationship Id="rId1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4.wdp"/><Relationship Id="rId3" Type="http://schemas.openxmlformats.org/officeDocument/2006/relationships/image" Target="../media/image8.jpeg"/><Relationship Id="rId7" Type="http://schemas.microsoft.com/office/2007/relationships/hdphoto" Target="../media/hdphoto3.wdp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6" Type="http://schemas.openxmlformats.org/officeDocument/2006/relationships/slide" Target="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microsoft.com/office/2007/relationships/hdphoto" Target="../media/hdphoto9.wdp"/><Relationship Id="rId5" Type="http://schemas.microsoft.com/office/2007/relationships/hdphoto" Target="../media/hdphoto2.wdp"/><Relationship Id="rId15" Type="http://schemas.openxmlformats.org/officeDocument/2006/relationships/image" Target="../media/image28.png"/><Relationship Id="rId10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microsoft.com/office/2007/relationships/hdphoto" Target="../media/hdphoto5.wdp"/><Relationship Id="rId1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image" Target="../media/image8.jpeg"/><Relationship Id="rId7" Type="http://schemas.microsoft.com/office/2007/relationships/hdphoto" Target="../media/hdphoto3.wdp"/><Relationship Id="rId12" Type="http://schemas.openxmlformats.org/officeDocument/2006/relationships/image" Target="../media/image12.png"/><Relationship Id="rId17" Type="http://schemas.openxmlformats.org/officeDocument/2006/relationships/slide" Target="slide16.xml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microsoft.com/office/2007/relationships/hdphoto" Target="../media/hdphoto9.wdp"/><Relationship Id="rId5" Type="http://schemas.microsoft.com/office/2007/relationships/hdphoto" Target="../media/hdphoto2.wdp"/><Relationship Id="rId15" Type="http://schemas.microsoft.com/office/2007/relationships/hdphoto" Target="../media/hdphoto4.wdp"/><Relationship Id="rId10" Type="http://schemas.openxmlformats.org/officeDocument/2006/relationships/image" Target="../media/image15.png"/><Relationship Id="rId19" Type="http://schemas.microsoft.com/office/2007/relationships/hdphoto" Target="../media/hdphoto11.wdp"/><Relationship Id="rId4" Type="http://schemas.openxmlformats.org/officeDocument/2006/relationships/image" Target="../media/image3.png"/><Relationship Id="rId9" Type="http://schemas.microsoft.com/office/2007/relationships/hdphoto" Target="../media/hdphoto5.wdp"/><Relationship Id="rId1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3.jpeg"/><Relationship Id="rId7" Type="http://schemas.openxmlformats.org/officeDocument/2006/relationships/image" Target="../media/image34.jpeg"/><Relationship Id="rId12" Type="http://schemas.microsoft.com/office/2007/relationships/hdphoto" Target="../media/hdphoto13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1.wdp"/><Relationship Id="rId11" Type="http://schemas.openxmlformats.org/officeDocument/2006/relationships/image" Target="../media/image37.png"/><Relationship Id="rId5" Type="http://schemas.openxmlformats.org/officeDocument/2006/relationships/image" Target="../media/image32.png"/><Relationship Id="rId10" Type="http://schemas.microsoft.com/office/2007/relationships/hdphoto" Target="../media/hdphoto12.wdp"/><Relationship Id="rId4" Type="http://schemas.openxmlformats.org/officeDocument/2006/relationships/slide" Target="slide17.xml"/><Relationship Id="rId9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hdphoto" Target="../media/hdphoto14.wdp"/><Relationship Id="rId18" Type="http://schemas.openxmlformats.org/officeDocument/2006/relationships/image" Target="../media/image43.png"/><Relationship Id="rId3" Type="http://schemas.openxmlformats.org/officeDocument/2006/relationships/image" Target="../media/image8.jpeg"/><Relationship Id="rId7" Type="http://schemas.microsoft.com/office/2007/relationships/hdphoto" Target="../media/hdphoto3.wdp"/><Relationship Id="rId12" Type="http://schemas.openxmlformats.org/officeDocument/2006/relationships/image" Target="../media/image40.png"/><Relationship Id="rId17" Type="http://schemas.microsoft.com/office/2007/relationships/hdphoto" Target="../media/hdphoto4.wdp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39.png"/><Relationship Id="rId5" Type="http://schemas.microsoft.com/office/2007/relationships/hdphoto" Target="../media/hdphoto2.wdp"/><Relationship Id="rId15" Type="http://schemas.microsoft.com/office/2007/relationships/hdphoto" Target="../media/hdphoto15.wdp"/><Relationship Id="rId10" Type="http://schemas.openxmlformats.org/officeDocument/2006/relationships/image" Target="../media/image38.png"/><Relationship Id="rId19" Type="http://schemas.openxmlformats.org/officeDocument/2006/relationships/slide" Target="slide18.xml"/><Relationship Id="rId4" Type="http://schemas.openxmlformats.org/officeDocument/2006/relationships/image" Target="../media/image3.png"/><Relationship Id="rId9" Type="http://schemas.microsoft.com/office/2007/relationships/hdphoto" Target="../media/hdphoto9.wdp"/><Relationship Id="rId1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slide" Target="slide20.xml"/><Relationship Id="rId3" Type="http://schemas.openxmlformats.org/officeDocument/2006/relationships/image" Target="../media/image8.jpeg"/><Relationship Id="rId7" Type="http://schemas.microsoft.com/office/2007/relationships/hdphoto" Target="../media/hdphoto9.wdp"/><Relationship Id="rId12" Type="http://schemas.microsoft.com/office/2007/relationships/hdphoto" Target="../media/hdphoto16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47.png"/><Relationship Id="rId5" Type="http://schemas.microsoft.com/office/2007/relationships/hdphoto" Target="../media/hdphoto3.wdp"/><Relationship Id="rId10" Type="http://schemas.openxmlformats.org/officeDocument/2006/relationships/image" Target="../media/image46.png"/><Relationship Id="rId4" Type="http://schemas.openxmlformats.org/officeDocument/2006/relationships/image" Target="../media/image4.png"/><Relationship Id="rId9" Type="http://schemas.microsoft.com/office/2007/relationships/hdphoto" Target="../media/hdphoto4.wd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8.jpeg"/><Relationship Id="rId7" Type="http://schemas.microsoft.com/office/2007/relationships/hdphoto" Target="../media/hdphoto9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slide" Target="slide21.xml"/><Relationship Id="rId5" Type="http://schemas.microsoft.com/office/2007/relationships/hdphoto" Target="../media/hdphoto3.wdp"/><Relationship Id="rId10" Type="http://schemas.openxmlformats.org/officeDocument/2006/relationships/image" Target="../media/image46.png"/><Relationship Id="rId4" Type="http://schemas.openxmlformats.org/officeDocument/2006/relationships/image" Target="../media/image4.png"/><Relationship Id="rId9" Type="http://schemas.microsoft.com/office/2007/relationships/hdphoto" Target="../media/hdphoto4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slide" Target="slide23.xml"/><Relationship Id="rId3" Type="http://schemas.openxmlformats.org/officeDocument/2006/relationships/image" Target="../media/image8.jpeg"/><Relationship Id="rId7" Type="http://schemas.microsoft.com/office/2007/relationships/hdphoto" Target="../media/hdphoto4.wdp"/><Relationship Id="rId12" Type="http://schemas.microsoft.com/office/2007/relationships/hdphoto" Target="../media/hdphoto17.wdp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54.png"/><Relationship Id="rId5" Type="http://schemas.microsoft.com/office/2007/relationships/hdphoto" Target="../media/hdphoto3.wdp"/><Relationship Id="rId10" Type="http://schemas.openxmlformats.org/officeDocument/2006/relationships/image" Target="../media/image53.png"/><Relationship Id="rId4" Type="http://schemas.openxmlformats.org/officeDocument/2006/relationships/image" Target="../media/image4.png"/><Relationship Id="rId9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58.png"/><Relationship Id="rId18" Type="http://schemas.openxmlformats.org/officeDocument/2006/relationships/slide" Target="slide24.xml"/><Relationship Id="rId3" Type="http://schemas.openxmlformats.org/officeDocument/2006/relationships/image" Target="../media/image8.jpeg"/><Relationship Id="rId7" Type="http://schemas.microsoft.com/office/2007/relationships/hdphoto" Target="../media/hdphoto17.wdp"/><Relationship Id="rId12" Type="http://schemas.openxmlformats.org/officeDocument/2006/relationships/image" Target="../media/image57.jpeg"/><Relationship Id="rId17" Type="http://schemas.openxmlformats.org/officeDocument/2006/relationships/image" Target="../media/image62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6.png"/><Relationship Id="rId5" Type="http://schemas.microsoft.com/office/2007/relationships/hdphoto" Target="../media/hdphoto3.wdp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4" Type="http://schemas.openxmlformats.org/officeDocument/2006/relationships/image" Target="../media/image4.png"/><Relationship Id="rId9" Type="http://schemas.microsoft.com/office/2007/relationships/hdphoto" Target="../media/hdphoto4.wdp"/><Relationship Id="rId1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png"/><Relationship Id="rId18" Type="http://schemas.openxmlformats.org/officeDocument/2006/relationships/image" Target="../media/image66.png"/><Relationship Id="rId3" Type="http://schemas.openxmlformats.org/officeDocument/2006/relationships/image" Target="../media/image8.jpeg"/><Relationship Id="rId21" Type="http://schemas.microsoft.com/office/2007/relationships/hdphoto" Target="../media/hdphoto18.wdp"/><Relationship Id="rId7" Type="http://schemas.microsoft.com/office/2007/relationships/hdphoto" Target="../media/hdphoto17.wdp"/><Relationship Id="rId12" Type="http://schemas.openxmlformats.org/officeDocument/2006/relationships/image" Target="../media/image61.jpeg"/><Relationship Id="rId17" Type="http://schemas.openxmlformats.org/officeDocument/2006/relationships/image" Target="../media/image65.jpeg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64.png"/><Relationship Id="rId20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60.png"/><Relationship Id="rId24" Type="http://schemas.openxmlformats.org/officeDocument/2006/relationships/image" Target="../media/image68.png"/><Relationship Id="rId5" Type="http://schemas.microsoft.com/office/2007/relationships/hdphoto" Target="../media/hdphoto3.wdp"/><Relationship Id="rId15" Type="http://schemas.openxmlformats.org/officeDocument/2006/relationships/image" Target="../media/image63.jpeg"/><Relationship Id="rId23" Type="http://schemas.microsoft.com/office/2007/relationships/hdphoto" Target="../media/hdphoto4.wdp"/><Relationship Id="rId10" Type="http://schemas.openxmlformats.org/officeDocument/2006/relationships/image" Target="../media/image59.jpeg"/><Relationship Id="rId19" Type="http://schemas.openxmlformats.org/officeDocument/2006/relationships/image" Target="../media/image56.png"/><Relationship Id="rId4" Type="http://schemas.openxmlformats.org/officeDocument/2006/relationships/image" Target="../media/image4.png"/><Relationship Id="rId9" Type="http://schemas.openxmlformats.org/officeDocument/2006/relationships/image" Target="../media/image58.png"/><Relationship Id="rId14" Type="http://schemas.openxmlformats.org/officeDocument/2006/relationships/slide" Target="slide25.xml"/><Relationship Id="rId22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png"/><Relationship Id="rId18" Type="http://schemas.openxmlformats.org/officeDocument/2006/relationships/image" Target="../media/image66.png"/><Relationship Id="rId3" Type="http://schemas.openxmlformats.org/officeDocument/2006/relationships/image" Target="../media/image8.jpeg"/><Relationship Id="rId21" Type="http://schemas.openxmlformats.org/officeDocument/2006/relationships/image" Target="../media/image67.png"/><Relationship Id="rId7" Type="http://schemas.microsoft.com/office/2007/relationships/hdphoto" Target="../media/hdphoto17.wdp"/><Relationship Id="rId12" Type="http://schemas.openxmlformats.org/officeDocument/2006/relationships/image" Target="../media/image61.jpeg"/><Relationship Id="rId17" Type="http://schemas.openxmlformats.org/officeDocument/2006/relationships/image" Target="../media/image65.jpeg"/><Relationship Id="rId25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64.png"/><Relationship Id="rId20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60.png"/><Relationship Id="rId24" Type="http://schemas.microsoft.com/office/2007/relationships/hdphoto" Target="../media/hdphoto4.wdp"/><Relationship Id="rId5" Type="http://schemas.microsoft.com/office/2007/relationships/hdphoto" Target="../media/hdphoto3.wdp"/><Relationship Id="rId15" Type="http://schemas.openxmlformats.org/officeDocument/2006/relationships/image" Target="../media/image63.jpeg"/><Relationship Id="rId23" Type="http://schemas.openxmlformats.org/officeDocument/2006/relationships/image" Target="../media/image69.png"/><Relationship Id="rId10" Type="http://schemas.openxmlformats.org/officeDocument/2006/relationships/image" Target="../media/image59.jpeg"/><Relationship Id="rId19" Type="http://schemas.openxmlformats.org/officeDocument/2006/relationships/image" Target="../media/image53.png"/><Relationship Id="rId4" Type="http://schemas.openxmlformats.org/officeDocument/2006/relationships/image" Target="../media/image4.png"/><Relationship Id="rId9" Type="http://schemas.openxmlformats.org/officeDocument/2006/relationships/image" Target="../media/image58.png"/><Relationship Id="rId14" Type="http://schemas.openxmlformats.org/officeDocument/2006/relationships/slide" Target="slide26.xml"/><Relationship Id="rId22" Type="http://schemas.microsoft.com/office/2007/relationships/hdphoto" Target="../media/hdphoto18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3.jpeg"/><Relationship Id="rId18" Type="http://schemas.openxmlformats.org/officeDocument/2006/relationships/image" Target="../media/image67.png"/><Relationship Id="rId26" Type="http://schemas.openxmlformats.org/officeDocument/2006/relationships/image" Target="../media/image73.png"/><Relationship Id="rId3" Type="http://schemas.openxmlformats.org/officeDocument/2006/relationships/image" Target="../media/image8.jpeg"/><Relationship Id="rId21" Type="http://schemas.microsoft.com/office/2007/relationships/hdphoto" Target="../media/hdphoto19.wdp"/><Relationship Id="rId7" Type="http://schemas.openxmlformats.org/officeDocument/2006/relationships/image" Target="../media/image58.png"/><Relationship Id="rId12" Type="http://schemas.openxmlformats.org/officeDocument/2006/relationships/slide" Target="slide27.xml"/><Relationship Id="rId17" Type="http://schemas.openxmlformats.org/officeDocument/2006/relationships/image" Target="../media/image56.png"/><Relationship Id="rId25" Type="http://schemas.microsoft.com/office/2007/relationships/hdphoto" Target="../media/hdphoto21.wdp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66.png"/><Relationship Id="rId20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11" Type="http://schemas.openxmlformats.org/officeDocument/2006/relationships/image" Target="../media/image62.png"/><Relationship Id="rId24" Type="http://schemas.openxmlformats.org/officeDocument/2006/relationships/image" Target="../media/image72.png"/><Relationship Id="rId5" Type="http://schemas.microsoft.com/office/2007/relationships/hdphoto" Target="../media/hdphoto17.wdp"/><Relationship Id="rId15" Type="http://schemas.openxmlformats.org/officeDocument/2006/relationships/image" Target="../media/image65.jpeg"/><Relationship Id="rId23" Type="http://schemas.microsoft.com/office/2007/relationships/hdphoto" Target="../media/hdphoto20.wdp"/><Relationship Id="rId10" Type="http://schemas.openxmlformats.org/officeDocument/2006/relationships/image" Target="../media/image61.jpeg"/><Relationship Id="rId19" Type="http://schemas.microsoft.com/office/2007/relationships/hdphoto" Target="../media/hdphoto18.wdp"/><Relationship Id="rId4" Type="http://schemas.openxmlformats.org/officeDocument/2006/relationships/image" Target="../media/image54.png"/><Relationship Id="rId9" Type="http://schemas.openxmlformats.org/officeDocument/2006/relationships/image" Target="../media/image60.png"/><Relationship Id="rId14" Type="http://schemas.openxmlformats.org/officeDocument/2006/relationships/image" Target="../media/image64.png"/><Relationship Id="rId22" Type="http://schemas.openxmlformats.org/officeDocument/2006/relationships/image" Target="../media/image71.png"/><Relationship Id="rId27" Type="http://schemas.microsoft.com/office/2007/relationships/hdphoto" Target="../media/hdphoto22.wdp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4.png"/><Relationship Id="rId7" Type="http://schemas.microsoft.com/office/2007/relationships/hdphoto" Target="../media/hdphoto4.wdp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microsoft.com/office/2007/relationships/hdphoto" Target="../media/hdphoto3.wdp"/><Relationship Id="rId4" Type="http://schemas.openxmlformats.org/officeDocument/2006/relationships/image" Target="../media/image4.png"/><Relationship Id="rId9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4098277" y="5922798"/>
            <a:ext cx="4072750" cy="46061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 Narrow" panose="020B0606020202030204" pitchFamily="34" charset="0"/>
              </a:rPr>
              <a:t>Каменск-Уральский, 2026 год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628640" y="4315168"/>
            <a:ext cx="6033055" cy="136427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73799" y="2371984"/>
            <a:ext cx="8321705" cy="148512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40407" y="493496"/>
            <a:ext cx="10188495" cy="150103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1973799" y="3027395"/>
            <a:ext cx="8439074" cy="1241706"/>
          </a:xfrm>
        </p:spPr>
        <p:txBody>
          <a:bodyPr>
            <a:normAutofit fontScale="90000"/>
          </a:bodyPr>
          <a:lstStyle/>
          <a:p>
            <a:r>
              <a:rPr lang="ru-RU" altLang="ru-RU" sz="36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Интерактивная игра на тему:</a:t>
            </a:r>
            <a:br>
              <a:rPr lang="ru-RU" altLang="ru-RU" sz="36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altLang="ru-RU" sz="36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«Мастерская художника: создаём галерею»</a:t>
            </a:r>
            <a:br>
              <a:rPr lang="ru-RU" altLang="ru-RU" sz="3600" dirty="0">
                <a:solidFill>
                  <a:srgbClr val="FF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endParaRPr lang="ru-RU" altLang="ru-RU" sz="3600" b="0" dirty="0">
              <a:solidFill>
                <a:srgbClr val="FF000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5"/>
          <p:cNvSpPr>
            <a:spLocks noChangeArrowheads="1"/>
          </p:cNvSpPr>
          <p:nvPr/>
        </p:nvSpPr>
        <p:spPr bwMode="auto">
          <a:xfrm>
            <a:off x="4968240" y="4361942"/>
            <a:ext cx="644144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r>
              <a:rPr lang="ru-RU" alt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Составители: </a:t>
            </a:r>
            <a:r>
              <a:rPr lang="ru-RU" altLang="ru-RU" sz="2400" dirty="0">
                <a:latin typeface="Arial Narrow" panose="020B0606020202030204" pitchFamily="34" charset="0"/>
                <a:cs typeface="Times New Roman" panose="02020603050405020304" pitchFamily="18" charset="0"/>
              </a:rPr>
              <a:t>Гусева Алёна Дмитриевна и  </a:t>
            </a:r>
          </a:p>
          <a:p>
            <a:pPr algn="r"/>
            <a:r>
              <a:rPr lang="ru-RU" altLang="ru-RU" sz="2400" dirty="0">
                <a:latin typeface="Arial Narrow" panose="020B0606020202030204" pitchFamily="34" charset="0"/>
                <a:cs typeface="Times New Roman" panose="02020603050405020304" pitchFamily="18" charset="0"/>
              </a:rPr>
              <a:t>Романова Юлия Денисовна, </a:t>
            </a:r>
          </a:p>
          <a:p>
            <a:pPr algn="r"/>
            <a:r>
              <a:rPr lang="ru-RU" altLang="ru-RU" sz="2400" dirty="0">
                <a:latin typeface="Arial Narrow" panose="020B0606020202030204" pitchFamily="34" charset="0"/>
                <a:cs typeface="Times New Roman" panose="02020603050405020304" pitchFamily="18" charset="0"/>
              </a:rPr>
              <a:t>учителя начальных классов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95294" y="556895"/>
            <a:ext cx="10314386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sz="24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Муниципальное автономное общеобразовательное учреждение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sz="24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«Средняя общеобразовательная школа №37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sz="24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с углублённым изучением отдельных предметов»</a:t>
            </a:r>
          </a:p>
        </p:txBody>
      </p:sp>
      <p:pic>
        <p:nvPicPr>
          <p:cNvPr id="11270" name="Picture 6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7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729" y="2682240"/>
            <a:ext cx="4151687" cy="405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es_flight-of-the-pixies">
            <a:hlinkClick r:id="" action="ppaction://media"/>
            <a:extLst>
              <a:ext uri="{FF2B5EF4-FFF2-40B4-BE49-F238E27FC236}">
                <a16:creationId xmlns:a16="http://schemas.microsoft.com/office/drawing/2014/main" id="{0F8493A9-D1E8-CEB0-A4B9-7245CB8A53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8902" y="5996305"/>
            <a:ext cx="609600" cy="609600"/>
          </a:xfrm>
          <a:prstGeom prst="rect">
            <a:avLst/>
          </a:prstGeom>
        </p:spPr>
      </p:pic>
      <p:sp>
        <p:nvSpPr>
          <p:cNvPr id="11" name="Овал 10">
            <a:hlinkClick r:id="rId8" action="ppaction://hlinksldjump"/>
          </p:cNvPr>
          <p:cNvSpPr/>
          <p:nvPr/>
        </p:nvSpPr>
        <p:spPr>
          <a:xfrm>
            <a:off x="8611683" y="5793690"/>
            <a:ext cx="2311899" cy="718830"/>
          </a:xfrm>
          <a:prstGeom prst="ellipse">
            <a:avLst/>
          </a:prstGeom>
          <a:solidFill>
            <a:srgbClr val="ECD5BA"/>
          </a:solidFill>
          <a:ln w="5715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Arial Narrow" panose="020B0606020202030204" pitchFamily="34" charset="0"/>
              </a:rPr>
              <a:t>НАЧАТЬ</a:t>
            </a:r>
          </a:p>
        </p:txBody>
      </p:sp>
    </p:spTree>
    <p:extLst>
      <p:ext uri="{BB962C8B-B14F-4D97-AF65-F5344CB8AC3E}">
        <p14:creationId xmlns:p14="http://schemas.microsoft.com/office/powerpoint/2010/main" val="411062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72923" y="1278195"/>
            <a:ext cx="1149531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dirty="0">
                <a:latin typeface="Arial Narrow" panose="020B0606020202030204" pitchFamily="34" charset="0"/>
              </a:rPr>
              <a:t>	</a:t>
            </a:r>
            <a:r>
              <a:rPr lang="ru-RU" sz="3200" dirty="0">
                <a:latin typeface="Arial Narrow" panose="020B0606020202030204" pitchFamily="34" charset="0"/>
              </a:rPr>
              <a:t>Игра </a:t>
            </a:r>
            <a:r>
              <a:rPr lang="ru-RU" altLang="ru-RU" sz="32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«Мастерская художника: создаём галерею» </a:t>
            </a:r>
            <a:r>
              <a:rPr lang="ru-RU" sz="3200" dirty="0">
                <a:latin typeface="Arial Narrow" panose="020B0606020202030204" pitchFamily="34" charset="0"/>
              </a:rPr>
              <a:t>предназначена для  обучающихся 3-4 классов.</a:t>
            </a:r>
          </a:p>
          <a:p>
            <a:pPr algn="just"/>
            <a:r>
              <a:rPr lang="ru-RU" sz="3200" dirty="0">
                <a:latin typeface="Arial Narrow" panose="020B0606020202030204" pitchFamily="34" charset="0"/>
              </a:rPr>
              <a:t>	Цель игры: развитие воображения, экологического мышления и навыков креативного подхода, знакомство с профессией художника.</a:t>
            </a:r>
          </a:p>
          <a:p>
            <a:pPr algn="just"/>
            <a:r>
              <a:rPr lang="ru-RU" sz="3200" dirty="0">
                <a:latin typeface="Arial Narrow" panose="020B0606020202030204" pitchFamily="34" charset="0"/>
              </a:rPr>
              <a:t>	Описание сюжетной игры: в главной роли девушка Тая, которая мечтает стать художником. Тая старается осуществить свою мечту и покупает студию. К сожалению помещение ужасно старое и захламлённое. Она решает навести порядок, но ей требуется помощь юных творцов и художников!</a:t>
            </a:r>
          </a:p>
        </p:txBody>
      </p:sp>
      <p:sp>
        <p:nvSpPr>
          <p:cNvPr id="13" name="Прямоугольник 12"/>
          <p:cNvSpPr/>
          <p:nvPr/>
        </p:nvSpPr>
        <p:spPr>
          <a:xfrm rot="16200000">
            <a:off x="-3198230" y="3447485"/>
            <a:ext cx="6634141" cy="186890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89717" y="435217"/>
            <a:ext cx="10461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Суть сюжетной игры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70271" y="1179871"/>
            <a:ext cx="1110061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10482590" y="5781368"/>
            <a:ext cx="1385647" cy="766915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 Narrow" panose="020B0606020202030204" pitchFamily="34" charset="0"/>
              </a:rPr>
              <a:t>ДАЛЕЕ</a:t>
            </a:r>
          </a:p>
        </p:txBody>
      </p:sp>
    </p:spTree>
    <p:extLst>
      <p:ext uri="{BB962C8B-B14F-4D97-AF65-F5344CB8AC3E}">
        <p14:creationId xmlns:p14="http://schemas.microsoft.com/office/powerpoint/2010/main" val="714459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72923" y="1348974"/>
            <a:ext cx="1149531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latin typeface="Arial Narrow" panose="020B0606020202030204" pitchFamily="34" charset="0"/>
              </a:rPr>
              <a:t>	Задания сюжетной игры направлены на развитие умений: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Arial Narrow" panose="020B0606020202030204" pitchFamily="34" charset="0"/>
              </a:rPr>
              <a:t>Выходить за рамки привычного, искать нестандартные решения;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Arial Narrow" panose="020B0606020202030204" pitchFamily="34" charset="0"/>
              </a:rPr>
              <a:t>связывать обычные предметы с разными ситуациями и задачами;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Arial Narrow" panose="020B0606020202030204" pitchFamily="34" charset="0"/>
              </a:rPr>
              <a:t>гармонично дополнять композиции;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Arial Narrow" panose="020B0606020202030204" pitchFamily="34" charset="0"/>
              </a:rPr>
              <a:t>быстро предлагать множество вариантов;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Arial Narrow" panose="020B0606020202030204" pitchFamily="34" charset="0"/>
              </a:rPr>
              <a:t>видеть в «отходах» потенциал для творчества и пользы;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Arial Narrow" panose="020B0606020202030204" pitchFamily="34" charset="0"/>
              </a:rPr>
              <a:t>комбинировать материалы, придумывать оригинальность идеи;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Arial Narrow" panose="020B0606020202030204" pitchFamily="34" charset="0"/>
              </a:rPr>
              <a:t>договариваться и работать в команде;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atin typeface="Arial Narrow" panose="020B0606020202030204" pitchFamily="34" charset="0"/>
              </a:rPr>
              <a:t>работать с разными текстурами.</a:t>
            </a:r>
          </a:p>
          <a:p>
            <a:br>
              <a:rPr lang="ru-RU" sz="3200" dirty="0">
                <a:latin typeface="Arial Narrow" panose="020B0606020202030204" pitchFamily="34" charset="0"/>
              </a:rPr>
            </a:br>
            <a:endParaRPr lang="ru-RU" sz="3200" dirty="0"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16200000">
            <a:off x="-3198230" y="3447485"/>
            <a:ext cx="6634141" cy="186890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89717" y="364438"/>
            <a:ext cx="10461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Описание сюжетной игры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70271" y="1179871"/>
            <a:ext cx="1110061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10482590" y="5781368"/>
            <a:ext cx="1385647" cy="766915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 Narrow" panose="020B0606020202030204" pitchFamily="34" charset="0"/>
              </a:rPr>
              <a:t>ДАЛЕЕ</a:t>
            </a:r>
          </a:p>
        </p:txBody>
      </p:sp>
    </p:spTree>
    <p:extLst>
      <p:ext uri="{BB962C8B-B14F-4D97-AF65-F5344CB8AC3E}">
        <p14:creationId xmlns:p14="http://schemas.microsoft.com/office/powerpoint/2010/main" val="2145238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03761" y="1646256"/>
            <a:ext cx="1149531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latin typeface="Arial Narrow" panose="020B0606020202030204" pitchFamily="34" charset="0"/>
              </a:rPr>
              <a:t>	Сюжетная игра подойдёт как для фронтальной работы с классом, так и индивидуальной с одним обучающимся. </a:t>
            </a:r>
          </a:p>
          <a:p>
            <a:pPr algn="just"/>
            <a:r>
              <a:rPr lang="ru-RU" sz="3200" dirty="0">
                <a:latin typeface="Arial Narrow" panose="020B0606020202030204" pitchFamily="34" charset="0"/>
              </a:rPr>
              <a:t>	В игру можно играть с родителями, учителем, друзьями. </a:t>
            </a:r>
          </a:p>
          <a:p>
            <a:pPr algn="just"/>
            <a:r>
              <a:rPr lang="ru-RU" sz="3200" b="1" dirty="0">
                <a:latin typeface="Arial Narrow" panose="020B0606020202030204" pitchFamily="34" charset="0"/>
              </a:rPr>
              <a:t>Примечание: </a:t>
            </a:r>
            <a:r>
              <a:rPr lang="ru-RU" sz="3200" dirty="0">
                <a:latin typeface="Arial Narrow" panose="020B0606020202030204" pitchFamily="34" charset="0"/>
              </a:rPr>
              <a:t>игра может быть  разделена на несколько занятий, в зависимость от возраста и способностей детей. </a:t>
            </a:r>
            <a:r>
              <a:rPr lang="ru-RU" sz="3200" i="1" dirty="0">
                <a:latin typeface="Arial Narrow" panose="020B0606020202030204" pitchFamily="34" charset="0"/>
              </a:rPr>
              <a:t>(В идеале примерно по 1-2 заданию за занятие). </a:t>
            </a:r>
            <a:r>
              <a:rPr lang="ru-RU" sz="3200" dirty="0">
                <a:latin typeface="Arial Narrow" panose="020B0606020202030204" pitchFamily="34" charset="0"/>
              </a:rPr>
              <a:t>Некоторые задания требуют подготовки, поэтому советуем заранее ознакомиться с материалами игры.</a:t>
            </a:r>
          </a:p>
          <a:p>
            <a:pPr algn="just"/>
            <a:endParaRPr lang="ru-RU" sz="3200" dirty="0">
              <a:latin typeface="Arial Narrow" panose="020B0606020202030204" pitchFamily="34" charset="0"/>
            </a:endParaRPr>
          </a:p>
          <a:p>
            <a:pPr algn="ctr"/>
            <a:r>
              <a:rPr lang="ru-RU" sz="3200" b="1" dirty="0">
                <a:latin typeface="Arial Narrow" panose="020B0606020202030204" pitchFamily="34" charset="0"/>
              </a:rPr>
              <a:t>Желаю успехов в игре!</a:t>
            </a:r>
          </a:p>
        </p:txBody>
      </p:sp>
      <p:sp>
        <p:nvSpPr>
          <p:cNvPr id="13" name="Прямоугольник 12"/>
          <p:cNvSpPr/>
          <p:nvPr/>
        </p:nvSpPr>
        <p:spPr>
          <a:xfrm rot="16200000">
            <a:off x="-3198230" y="3447485"/>
            <a:ext cx="6634141" cy="186890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920555" y="435217"/>
            <a:ext cx="10461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Описание сюжетной игры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70271" y="1179871"/>
            <a:ext cx="1110061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вал 2">
            <a:hlinkClick r:id="rId2" action="ppaction://hlinksldjump"/>
          </p:cNvPr>
          <p:cNvSpPr/>
          <p:nvPr/>
        </p:nvSpPr>
        <p:spPr>
          <a:xfrm>
            <a:off x="10027637" y="5862661"/>
            <a:ext cx="1679510" cy="615820"/>
          </a:xfrm>
          <a:prstGeom prst="ellipse">
            <a:avLst/>
          </a:prstGeom>
          <a:solidFill>
            <a:srgbClr val="DFE5C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 Narrow" panose="020B0606020202030204" pitchFamily="34" charset="0"/>
              </a:rPr>
              <a:t>НАЧАТЬ</a:t>
            </a:r>
          </a:p>
        </p:txBody>
      </p:sp>
    </p:spTree>
    <p:extLst>
      <p:ext uri="{BB962C8B-B14F-4D97-AF65-F5344CB8AC3E}">
        <p14:creationId xmlns:p14="http://schemas.microsoft.com/office/powerpoint/2010/main" val="2161656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6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612" b="41659"/>
          <a:stretch/>
        </p:blipFill>
        <p:spPr bwMode="auto">
          <a:xfrm>
            <a:off x="189820" y="162381"/>
            <a:ext cx="11804384" cy="654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8036975" y="4507145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7934558" y="1533975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-321690" y="-324732"/>
            <a:ext cx="6386306" cy="77821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793" b="49219" l="59896" r="77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973" t="13433" r="22525" b="51605"/>
          <a:stretch/>
        </p:blipFill>
        <p:spPr>
          <a:xfrm>
            <a:off x="644824" y="288860"/>
            <a:ext cx="4453279" cy="6290007"/>
          </a:xfrm>
          <a:prstGeom prst="rect">
            <a:avLst/>
          </a:prstGeom>
        </p:spPr>
      </p:pic>
      <p:pic>
        <p:nvPicPr>
          <p:cNvPr id="1038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177" y="144226"/>
            <a:ext cx="7507111" cy="423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609613" y="713646"/>
            <a:ext cx="58095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Привет! Меня зовут Тая. С детства я мечтала стать известным художником, организовать собственную выставку ярких картин. </a:t>
            </a:r>
          </a:p>
        </p:txBody>
      </p:sp>
      <p:pic>
        <p:nvPicPr>
          <p:cNvPr id="14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188177" y="3853477"/>
            <a:ext cx="7405513" cy="198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322903" y="4322162"/>
            <a:ext cx="4637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Недавно я приблизилась к задуманной цели и… </a:t>
            </a:r>
          </a:p>
        </p:txBody>
      </p:sp>
      <p:sp>
        <p:nvSpPr>
          <p:cNvPr id="8" name="Стрелка вправо 7">
            <a:hlinkClick r:id="rId10" action="ppaction://hlinksldjump"/>
          </p:cNvPr>
          <p:cNvSpPr/>
          <p:nvPr/>
        </p:nvSpPr>
        <p:spPr>
          <a:xfrm>
            <a:off x="10434651" y="5858576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22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00"/>
    </mc:Choice>
    <mc:Fallback xmlns="">
      <p:transition spd="slow" advTm="9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38236" y="230915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089" y="1264355"/>
            <a:ext cx="8895643" cy="441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4875298" y="1525605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01" y="206942"/>
            <a:ext cx="3577672" cy="347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icture background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318" y="1678137"/>
            <a:ext cx="3329046" cy="332904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7082603" y="512958"/>
            <a:ext cx="3017451" cy="67031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637" b="100000" l="0" r="198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3" t="4837" r="80854" b="4843"/>
          <a:stretch/>
        </p:blipFill>
        <p:spPr>
          <a:xfrm>
            <a:off x="7804141" y="1467206"/>
            <a:ext cx="1557601" cy="5049680"/>
          </a:xfrm>
          <a:prstGeom prst="rect">
            <a:avLst/>
          </a:prstGeom>
        </p:spPr>
      </p:pic>
      <p:pic>
        <p:nvPicPr>
          <p:cNvPr id="14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8046" y="914353"/>
            <a:ext cx="7797585" cy="200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860200" y="1201092"/>
            <a:ext cx="6169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Купила студию, в которой проведу свою первую выставку!</a:t>
            </a:r>
          </a:p>
        </p:txBody>
      </p:sp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100000">
                        <a14:foregroundMark x1="18627" y1="61765" x2="22386" y2="53186"/>
                        <a14:foregroundMark x1="23203" y1="51225" x2="23203" y2="512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222" y="4109156"/>
            <a:ext cx="2925939" cy="240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Picture background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90000" l="0" r="90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7941">
            <a:off x="1587286" y="3189655"/>
            <a:ext cx="3537038" cy="353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6" name="Picture 22" descr="Picture background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80" b="94955" l="50946" r="80000">
                        <a14:foregroundMark x1="77432" y1="78559" x2="69865" y2="57477"/>
                        <a14:foregroundMark x1="69595" y1="55856" x2="69189" y2="540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46" t="229" r="19799" b="7623"/>
          <a:stretch/>
        </p:blipFill>
        <p:spPr bwMode="auto">
          <a:xfrm>
            <a:off x="7586071" y="775947"/>
            <a:ext cx="348056" cy="82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Picture background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3008" b="93233" l="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468" y="5405720"/>
            <a:ext cx="1925673" cy="128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Стрелка вправо 28">
            <a:hlinkClick r:id="rId23" action="ppaction://hlinksldjump"/>
          </p:cNvPr>
          <p:cNvSpPr/>
          <p:nvPr/>
        </p:nvSpPr>
        <p:spPr>
          <a:xfrm>
            <a:off x="10558156" y="322814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49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38236" y="230915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089" y="1264355"/>
            <a:ext cx="8895643" cy="441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8349196" y="2699402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4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08" b="93233" l="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468" y="5405720"/>
            <a:ext cx="1925673" cy="128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icture background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318" y="1678137"/>
            <a:ext cx="3329046" cy="332904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18627" y1="61765" x2="22386" y2="53186"/>
                        <a14:foregroundMark x1="23203" y1="51225" x2="23203" y2="512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222" y="4109156"/>
            <a:ext cx="2925939" cy="240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Picture background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90000" l="0" r="90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7941">
            <a:off x="1587286" y="3189655"/>
            <a:ext cx="3537038" cy="353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6" name="Picture 22" descr="Picture background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80" b="94955" l="50946" r="80000">
                        <a14:foregroundMark x1="77432" y1="78559" x2="69865" y2="57477"/>
                        <a14:foregroundMark x1="69595" y1="55856" x2="69189" y2="540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46" t="229" r="19799" b="7623"/>
          <a:stretch/>
        </p:blipFill>
        <p:spPr bwMode="auto">
          <a:xfrm>
            <a:off x="7586071" y="775947"/>
            <a:ext cx="348056" cy="82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3335007" y="609379"/>
            <a:ext cx="4069216" cy="738866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2344" b="60156" l="768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710" t="3922" b="42461"/>
          <a:stretch/>
        </p:blipFill>
        <p:spPr>
          <a:xfrm>
            <a:off x="3971982" y="1424996"/>
            <a:ext cx="2972724" cy="52370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143" y="1894160"/>
            <a:ext cx="5629713" cy="232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057180" y="2094046"/>
            <a:ext cx="43247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Только… Здесь не помешает уборка и небольшой ремонт.</a:t>
            </a: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33" y="255736"/>
            <a:ext cx="3577672" cy="347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Стрелка вправо 23">
            <a:hlinkClick r:id="rId23" action="ppaction://hlinksldjump"/>
          </p:cNvPr>
          <p:cNvSpPr/>
          <p:nvPr/>
        </p:nvSpPr>
        <p:spPr>
          <a:xfrm>
            <a:off x="10558156" y="322814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9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612" b="41659"/>
          <a:stretch/>
        </p:blipFill>
        <p:spPr bwMode="auto">
          <a:xfrm>
            <a:off x="225157" y="144226"/>
            <a:ext cx="11749591" cy="654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3598122" y="713359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3598121" y="3125266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/>
          <p:cNvSpPr/>
          <p:nvPr/>
        </p:nvSpPr>
        <p:spPr>
          <a:xfrm>
            <a:off x="6529510" y="144226"/>
            <a:ext cx="5716951" cy="713797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Группа 5"/>
          <p:cNvGrpSpPr/>
          <p:nvPr/>
        </p:nvGrpSpPr>
        <p:grpSpPr>
          <a:xfrm>
            <a:off x="6697268" y="315321"/>
            <a:ext cx="5418309" cy="6060330"/>
            <a:chOff x="1677545" y="-263441"/>
            <a:chExt cx="8151781" cy="9358803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9609" b="92676" l="57552" r="8307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305" t="49767" r="17244" b="8125"/>
            <a:stretch/>
          </p:blipFill>
          <p:spPr>
            <a:xfrm>
              <a:off x="1677545" y="-263441"/>
              <a:ext cx="8151781" cy="9358803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58203" b="61523" l="48958" r="53711">
                          <a14:foregroundMark x1="52214" y1="59961" x2="52930" y2="60449"/>
                          <a14:foregroundMark x1="52930" y1="60449" x2="52930" y2="60449"/>
                          <a14:foregroundMark x1="51823" y1="59961" x2="52604" y2="58203"/>
                          <a14:foregroundMark x1="52995" y1="59082" x2="53320" y2="59668"/>
                          <a14:foregroundMark x1="50781" y1="59473" x2="49609" y2="60254"/>
                          <a14:foregroundMark x1="49609" y1="60254" x2="49609" y2="60254"/>
                          <a14:foregroundMark x1="50846" y1="59961" x2="50716" y2="61035"/>
                          <a14:foregroundMark x1="50260" y1="60938" x2="49219" y2="60938"/>
                          <a14:foregroundMark x1="49349" y1="60645" x2="49349" y2="60645"/>
                          <a14:foregroundMark x1="50260" y1="59375" x2="49935" y2="59570"/>
                          <a14:foregroundMark x1="49935" y1="59570" x2="49935" y2="59570"/>
                          <a14:foregroundMark x1="49870" y1="59570" x2="49870" y2="59570"/>
                          <a14:foregroundMark x1="52930" y1="58887" x2="52474" y2="58398"/>
                          <a14:foregroundMark x1="52409" y1="58398" x2="52409" y2="58398"/>
                          <a14:foregroundMark x1="52409" y1="58398" x2="52669" y2="58789"/>
                          <a14:foregroundMark x1="52669" y1="58789" x2="52669" y2="58789"/>
                          <a14:foregroundMark x1="52669" y1="58789" x2="52669" y2="58789"/>
                          <a14:foregroundMark x1="52669" y1="58789" x2="52669" y2="58789"/>
                          <a14:foregroundMark x1="52669" y1="58789" x2="52669" y2="58789"/>
                          <a14:foregroundMark x1="52669" y1="58789" x2="52669" y2="58789"/>
                          <a14:foregroundMark x1="52669" y1="58789" x2="52669" y2="58789"/>
                          <a14:foregroundMark x1="52669" y1="58789" x2="52669" y2="58789"/>
                          <a14:backgroundMark x1="53255" y1="60547" x2="53516" y2="59277"/>
                          <a14:backgroundMark x1="51563" y1="59863" x2="51432" y2="58398"/>
                          <a14:backgroundMark x1="51432" y1="58301" x2="51432" y2="58301"/>
                          <a14:backgroundMark x1="52083" y1="58594" x2="52995" y2="58594"/>
                          <a14:backgroundMark x1="52995" y1="58594" x2="52995" y2="58594"/>
                          <a14:backgroundMark x1="53125" y1="58496" x2="53125" y2="58496"/>
                          <a14:backgroundMark x1="53125" y1="58496" x2="53125" y2="58496"/>
                          <a14:backgroundMark x1="53125" y1="58496" x2="53125" y2="58496"/>
                          <a14:backgroundMark x1="53125" y1="58398" x2="53125" y2="58398"/>
                          <a14:backgroundMark x1="51953" y1="58594" x2="52604" y2="581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17" t="58797" r="46581" b="39016"/>
            <a:stretch/>
          </p:blipFill>
          <p:spPr>
            <a:xfrm rot="446508" flipH="1">
              <a:off x="4598115" y="2257663"/>
              <a:ext cx="1737108" cy="506616"/>
            </a:xfrm>
            <a:prstGeom prst="rect">
              <a:avLst/>
            </a:prstGeom>
          </p:spPr>
        </p:pic>
      </p:grpSp>
      <p:pic>
        <p:nvPicPr>
          <p:cNvPr id="7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1687" y="205978"/>
            <a:ext cx="8300869" cy="194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70257" y="461601"/>
            <a:ext cx="68184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Всем известно, что в творчестве важны воображение и фантазия.</a:t>
            </a:r>
          </a:p>
        </p:txBody>
      </p:sp>
      <p:pic>
        <p:nvPicPr>
          <p:cNvPr id="9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51685" y="1661930"/>
            <a:ext cx="8300869" cy="354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28038" y="2365614"/>
            <a:ext cx="63029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Для их развития я придумала интересное задание. Предлагаю вам поучаствовать в нём, а я тем временем соберу мусор в студии. </a:t>
            </a:r>
          </a:p>
        </p:txBody>
      </p:sp>
      <p:sp>
        <p:nvSpPr>
          <p:cNvPr id="11" name="Овал 10">
            <a:hlinkClick r:id="rId11" action="ppaction://hlinksldjump"/>
          </p:cNvPr>
          <p:cNvSpPr/>
          <p:nvPr/>
        </p:nvSpPr>
        <p:spPr>
          <a:xfrm>
            <a:off x="1688049" y="5351907"/>
            <a:ext cx="4819755" cy="914400"/>
          </a:xfrm>
          <a:prstGeom prst="ellipse">
            <a:avLst/>
          </a:prstGeom>
          <a:solidFill>
            <a:srgbClr val="ECD5BA"/>
          </a:solidFill>
          <a:ln w="5715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 Narrow" panose="020B0606020202030204" pitchFamily="34" charset="0"/>
              </a:rPr>
              <a:t>Перейти к заданию</a:t>
            </a: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5414775" y="5341821"/>
            <a:ext cx="1384285" cy="138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31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423459" y="1118249"/>
            <a:ext cx="11361906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043416" y="359058"/>
            <a:ext cx="8121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Задание 1 «Сколько дел у скрепки?»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3188" y="1877441"/>
            <a:ext cx="79961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>
                <a:latin typeface="Arial Narrow" panose="020B0606020202030204" pitchFamily="34" charset="0"/>
              </a:rPr>
              <a:t>	Каждой группе выдаётся канцелярская скрепка. Задача художников – как можно больше придумать альтернатив её применения в повседневной жизни. </a:t>
            </a:r>
          </a:p>
          <a:p>
            <a:pPr algn="just"/>
            <a:r>
              <a:rPr lang="ru-RU" sz="3600" dirty="0">
                <a:latin typeface="Arial Narrow" panose="020B0606020202030204" pitchFamily="34" charset="0"/>
              </a:rPr>
              <a:t>	Выигрывает та команда, которая назвала большее количество вариантов.   </a:t>
            </a:r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77419">
            <a:off x="7631553" y="2584476"/>
            <a:ext cx="5005626" cy="200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Стрелка вправо 18">
            <a:hlinkClick r:id="rId4" action="ppaction://hlinksldjump"/>
          </p:cNvPr>
          <p:cNvSpPr/>
          <p:nvPr/>
        </p:nvSpPr>
        <p:spPr>
          <a:xfrm>
            <a:off x="10524728" y="5730324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72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38236" y="230915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089" y="1319452"/>
            <a:ext cx="8895643" cy="441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6742763" y="1288083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6759089" y="2934585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85" y="240363"/>
            <a:ext cx="3577672" cy="347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icture background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318" y="1678137"/>
            <a:ext cx="3329046" cy="332904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-292206" y="573932"/>
            <a:ext cx="4268988" cy="731136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637" b="100000" l="0" r="198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3" t="4837" r="80854" b="47573"/>
          <a:stretch/>
        </p:blipFill>
        <p:spPr>
          <a:xfrm flipH="1">
            <a:off x="438654" y="1270666"/>
            <a:ext cx="3156589" cy="5392021"/>
          </a:xfrm>
          <a:prstGeom prst="rect">
            <a:avLst/>
          </a:prstGeom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>
                        <a14:foregroundMark x1="18627" y1="61765" x2="22386" y2="53186"/>
                        <a14:foregroundMark x1="23203" y1="51225" x2="23203" y2="512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1137" y="4003888"/>
            <a:ext cx="2925939" cy="240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6" name="Picture 22" descr="Picture background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80" b="94955" l="50946" r="80000">
                        <a14:foregroundMark x1="77432" y1="78559" x2="69865" y2="57477"/>
                        <a14:foregroundMark x1="69595" y1="55856" x2="69189" y2="540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46" t="229" r="19799" b="7623"/>
          <a:stretch/>
        </p:blipFill>
        <p:spPr bwMode="auto">
          <a:xfrm>
            <a:off x="7586071" y="775947"/>
            <a:ext cx="348056" cy="82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354" y="699761"/>
            <a:ext cx="7963880" cy="176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830569" y="923082"/>
            <a:ext cx="6169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Отличная работа! Мусор убрала, пришла очередь коробок.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493354" y="1995503"/>
            <a:ext cx="7963880" cy="310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334101" y="2458091"/>
            <a:ext cx="57658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Некоторые вещи из них я могу продать и на заработанные деньги купить краску для стен. Поможете мне?</a:t>
            </a:r>
          </a:p>
        </p:txBody>
      </p:sp>
      <p:sp>
        <p:nvSpPr>
          <p:cNvPr id="19" name="Овал 18">
            <a:hlinkClick r:id="rId19" action="ppaction://hlinksldjump"/>
          </p:cNvPr>
          <p:cNvSpPr/>
          <p:nvPr/>
        </p:nvSpPr>
        <p:spPr>
          <a:xfrm>
            <a:off x="4674891" y="5344203"/>
            <a:ext cx="4819755" cy="914400"/>
          </a:xfrm>
          <a:prstGeom prst="ellipse">
            <a:avLst/>
          </a:prstGeom>
          <a:solidFill>
            <a:srgbClr val="ECD5BA"/>
          </a:solidFill>
          <a:ln w="5715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 Narrow" panose="020B0606020202030204" pitchFamily="34" charset="0"/>
              </a:rPr>
              <a:t>Перейти к заданию</a:t>
            </a:r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8405970" y="5255996"/>
            <a:ext cx="1384285" cy="138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6336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423459" y="1118249"/>
            <a:ext cx="11361906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93609" y="356256"/>
            <a:ext cx="6818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Задание 2 «Секреты коробки»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10524728" y="5750848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" name="Picture 8" descr="Picture background">
            <a:extLst>
              <a:ext uri="{FF2B5EF4-FFF2-40B4-BE49-F238E27FC236}">
                <a16:creationId xmlns:a16="http://schemas.microsoft.com/office/drawing/2014/main" id="{947AEB6F-55CF-A195-26DD-CC8500646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8627" y1="61765" x2="22386" y2="53186"/>
                        <a14:foregroundMark x1="23203" y1="51225" x2="23203" y2="512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987" y="1545364"/>
            <a:ext cx="4591577" cy="377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5B9502-FAC5-715F-1890-8946AA970F88}"/>
              </a:ext>
            </a:extLst>
          </p:cNvPr>
          <p:cNvSpPr txBox="1"/>
          <p:nvPr/>
        </p:nvSpPr>
        <p:spPr>
          <a:xfrm>
            <a:off x="423459" y="1761259"/>
            <a:ext cx="77691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/>
              <a:t>	</a:t>
            </a:r>
            <a:r>
              <a:rPr lang="ru-RU" sz="2800" dirty="0">
                <a:latin typeface="Arial Narrow" panose="020B0606020202030204" pitchFamily="34" charset="0"/>
              </a:rPr>
              <a:t>В коробку помещаем различные предметы вторсырья. Например: пластиковые бутылки, крышки, картонные коробки, старые газеты и т.п.</a:t>
            </a:r>
            <a:br>
              <a:rPr lang="ru-RU" sz="2800" dirty="0">
                <a:latin typeface="Arial Narrow" panose="020B0606020202030204" pitchFamily="34" charset="0"/>
              </a:rPr>
            </a:br>
            <a:r>
              <a:rPr lang="ru-RU" sz="2800" dirty="0">
                <a:latin typeface="Arial Narrow" panose="020B0606020202030204" pitchFamily="34" charset="0"/>
              </a:rPr>
              <a:t>	Каждой группе предлагается вытянуть предметы (не глядя). Задача детей дать этим предметам новую жизнь, создать из них что-то новое.</a:t>
            </a:r>
            <a:br>
              <a:rPr lang="ru-RU" sz="2800" dirty="0">
                <a:latin typeface="Arial Narrow" panose="020B0606020202030204" pitchFamily="34" charset="0"/>
              </a:rPr>
            </a:br>
            <a:r>
              <a:rPr lang="ru-RU" sz="2800" dirty="0">
                <a:latin typeface="Arial Narrow" panose="020B0606020202030204" pitchFamily="34" charset="0"/>
              </a:rPr>
              <a:t>	Выигрывает та команда, которая смогла всем предметам найти применение.</a:t>
            </a:r>
          </a:p>
        </p:txBody>
      </p:sp>
    </p:spTree>
    <p:extLst>
      <p:ext uri="{BB962C8B-B14F-4D97-AF65-F5344CB8AC3E}">
        <p14:creationId xmlns:p14="http://schemas.microsoft.com/office/powerpoint/2010/main" val="31042834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38236" y="230915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440" y="1257849"/>
            <a:ext cx="8859520" cy="445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3673399" y="5264071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4607352" y="1450303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4768862" y="3315750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55" y="241751"/>
            <a:ext cx="3577672" cy="347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icture background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318" y="1678137"/>
            <a:ext cx="3329046" cy="332904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7200284" y="701302"/>
            <a:ext cx="4453361" cy="762986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6" name="Picture 22" descr="Picture background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80" b="94955" l="50946" r="80000">
                        <a14:foregroundMark x1="77432" y1="78559" x2="69865" y2="57477"/>
                        <a14:foregroundMark x1="69595" y1="55856" x2="69189" y2="540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46" t="229" r="19799" b="7623"/>
          <a:stretch/>
        </p:blipFill>
        <p:spPr bwMode="auto">
          <a:xfrm>
            <a:off x="7586071" y="775947"/>
            <a:ext cx="348056" cy="82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401" y="1090751"/>
            <a:ext cx="8821610" cy="161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87011" y="1189907"/>
            <a:ext cx="66278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Без коробок стало больше пространства! Спасибо за помощь!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7422" b="47070" l="43815" r="60156">
                        <a14:foregroundMark x1="55469" y1="44043" x2="48633" y2="456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74" t="7407" r="39926" b="53037"/>
          <a:stretch/>
        </p:blipFill>
        <p:spPr>
          <a:xfrm flipH="1">
            <a:off x="7727027" y="1338237"/>
            <a:ext cx="3215504" cy="5299627"/>
          </a:xfrm>
          <a:prstGeom prst="rect">
            <a:avLst/>
          </a:prstGeom>
        </p:spPr>
      </p:pic>
      <p:pic>
        <p:nvPicPr>
          <p:cNvPr id="21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-9401" y="2324365"/>
            <a:ext cx="8772983" cy="295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753047" y="2708603"/>
            <a:ext cx="594534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В одной из них я нашла свои рисунки из начальной школы. Будет несправедливо, если я скрою их от вас.</a:t>
            </a:r>
          </a:p>
        </p:txBody>
      </p:sp>
      <p:sp>
        <p:nvSpPr>
          <p:cNvPr id="23" name="Овал 22">
            <a:hlinkClick r:id="rId17" action="ppaction://hlinksldjump"/>
          </p:cNvPr>
          <p:cNvSpPr/>
          <p:nvPr/>
        </p:nvSpPr>
        <p:spPr>
          <a:xfrm>
            <a:off x="1623588" y="5306677"/>
            <a:ext cx="4819755" cy="914400"/>
          </a:xfrm>
          <a:prstGeom prst="ellipse">
            <a:avLst/>
          </a:prstGeom>
          <a:solidFill>
            <a:srgbClr val="ECD5BA"/>
          </a:solidFill>
          <a:ln w="5715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 Narrow" panose="020B0606020202030204" pitchFamily="34" charset="0"/>
              </a:rPr>
              <a:t>Перейти к заданию</a:t>
            </a:r>
          </a:p>
        </p:txBody>
      </p:sp>
      <p:pic>
        <p:nvPicPr>
          <p:cNvPr id="24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5350314" y="5296591"/>
            <a:ext cx="1384285" cy="138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542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423459" y="1118249"/>
            <a:ext cx="11361906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93609" y="356256"/>
            <a:ext cx="6818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Задание 3 «Детские рисунки»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3260" y="1160077"/>
            <a:ext cx="11502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>
                <a:latin typeface="Arial Narrow" panose="020B0606020202030204" pitchFamily="34" charset="0"/>
              </a:rPr>
              <a:t>	Каждому участнику группы выдаётся рисунок с отсутствующими фрагментами. Художникам необходимо завершить изображение, пользуясь своей фантазией и творческими способностями. + Презентация (выставка) работ. </a:t>
            </a: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89" y="3644088"/>
            <a:ext cx="3889230" cy="275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012" y="3476869"/>
            <a:ext cx="4220427" cy="306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596" y="3644088"/>
            <a:ext cx="3824966" cy="277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7173" y="3629118"/>
            <a:ext cx="3846722" cy="2765703"/>
          </a:xfrm>
          <a:prstGeom prst="rect">
            <a:avLst/>
          </a:prstGeom>
          <a:noFill/>
          <a:ln w="28575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160137" y="3629118"/>
            <a:ext cx="3846722" cy="2765703"/>
          </a:xfrm>
          <a:prstGeom prst="rect">
            <a:avLst/>
          </a:prstGeom>
          <a:noFill/>
          <a:ln w="28575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8079041" y="3627151"/>
            <a:ext cx="3846722" cy="2765703"/>
          </a:xfrm>
          <a:prstGeom prst="rect">
            <a:avLst/>
          </a:prstGeom>
          <a:noFill/>
          <a:ln w="28575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>
            <a:hlinkClick r:id="rId6" action="ppaction://hlinksldjump"/>
          </p:cNvPr>
          <p:cNvSpPr/>
          <p:nvPr/>
        </p:nvSpPr>
        <p:spPr>
          <a:xfrm>
            <a:off x="10524728" y="290807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9381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38236" y="230915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440" y="1257849"/>
            <a:ext cx="8859520" cy="445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9060430" y="1394899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9060431" y="4022900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36" y="205675"/>
            <a:ext cx="3577672" cy="347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6" name="Picture 22" descr="Picture background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80" b="94955" l="50946" r="80000">
                        <a14:foregroundMark x1="77432" y1="78559" x2="69865" y2="57477"/>
                        <a14:foregroundMark x1="69595" y1="55856" x2="69189" y2="540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46" t="229" r="19799" b="7623"/>
          <a:stretch/>
        </p:blipFill>
        <p:spPr bwMode="auto">
          <a:xfrm>
            <a:off x="7586071" y="775947"/>
            <a:ext cx="348056" cy="82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Овал 17"/>
          <p:cNvSpPr/>
          <p:nvPr/>
        </p:nvSpPr>
        <p:spPr>
          <a:xfrm>
            <a:off x="676826" y="1678138"/>
            <a:ext cx="5713813" cy="641794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520" b="45996" l="19661" r="423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311" t="7543" r="57614" b="54740"/>
          <a:stretch/>
        </p:blipFill>
        <p:spPr>
          <a:xfrm flipH="1">
            <a:off x="1751749" y="2098304"/>
            <a:ext cx="4188860" cy="456438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450" y="230914"/>
            <a:ext cx="8272201" cy="256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977574" y="509940"/>
            <a:ext cx="66278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Ваши рисунки шикарны! Они вдохновили меня на творчество в перерыве от работы.</a:t>
            </a:r>
          </a:p>
        </p:txBody>
      </p:sp>
      <p:pic>
        <p:nvPicPr>
          <p:cNvPr id="25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402019" y="2659869"/>
            <a:ext cx="6257941" cy="250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6247254" y="3132782"/>
            <a:ext cx="54358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Вы заметили, что без паутины на окне в студии стало намного светлее?</a:t>
            </a:r>
          </a:p>
        </p:txBody>
      </p:sp>
      <p:sp>
        <p:nvSpPr>
          <p:cNvPr id="28" name="Стрелка вправо 27">
            <a:hlinkClick r:id="rId16" action="ppaction://hlinksldjump"/>
          </p:cNvPr>
          <p:cNvSpPr/>
          <p:nvPr/>
        </p:nvSpPr>
        <p:spPr>
          <a:xfrm>
            <a:off x="10395819" y="5782309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74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38236" y="230915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440" y="1257849"/>
            <a:ext cx="8859520" cy="445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8313994" y="5210117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9894472" y="1811500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9892021" y="3193011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36" y="230915"/>
            <a:ext cx="3577672" cy="347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6" name="Picture 22" descr="Picture background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80" b="94955" l="50946" r="80000">
                        <a14:foregroundMark x1="77432" y1="78559" x2="69865" y2="57477"/>
                        <a14:foregroundMark x1="69595" y1="55856" x2="69189" y2="540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46" t="229" r="19799" b="7623"/>
          <a:stretch/>
        </p:blipFill>
        <p:spPr bwMode="auto">
          <a:xfrm>
            <a:off x="7586071" y="775947"/>
            <a:ext cx="348056" cy="82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Овал 17"/>
          <p:cNvSpPr/>
          <p:nvPr/>
        </p:nvSpPr>
        <p:spPr>
          <a:xfrm>
            <a:off x="676826" y="1678138"/>
            <a:ext cx="5713813" cy="641794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733" y="127305"/>
            <a:ext cx="8517507" cy="309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207544" y="389287"/>
            <a:ext cx="58975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Ой! Кажется, я оставила в другой комнате свои предметы для творчества. Не могли бы вы их принести?</a:t>
            </a:r>
          </a:p>
        </p:txBody>
      </p:sp>
      <p:pic>
        <p:nvPicPr>
          <p:cNvPr id="25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207544" y="2738496"/>
            <a:ext cx="6501162" cy="250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6516904" y="3188498"/>
            <a:ext cx="49559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Будьте осторожны, там нет света, воспользуйтесь фонариком.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1236681" y="2143070"/>
            <a:ext cx="4587955" cy="4494794"/>
            <a:chOff x="1182387" y="2141859"/>
            <a:chExt cx="4587955" cy="4494794"/>
          </a:xfrm>
        </p:grpSpPr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2637" b="100000" l="0" r="19857">
                          <a14:foregroundMark x1="14844" y1="9570" x2="8724" y2="18164"/>
                          <a14:foregroundMark x1="8724" y1="18164" x2="8724" y2="18164"/>
                          <a14:foregroundMark x1="8724" y1="18164" x2="8724" y2="18164"/>
                          <a14:backgroundMark x1="7617" y1="51660" x2="13216" y2="22559"/>
                          <a14:backgroundMark x1="13216" y1="22559" x2="13216" y2="22559"/>
                          <a14:backgroundMark x1="12630" y1="46191" x2="15820" y2="36914"/>
                          <a14:backgroundMark x1="15820" y1="36914" x2="15820" y2="36914"/>
                          <a14:backgroundMark x1="15299" y1="51074" x2="4818" y2="45996"/>
                          <a14:backgroundMark x1="4818" y1="45996" x2="5013" y2="46289"/>
                          <a14:backgroundMark x1="10677" y1="28125" x2="8398" y2="25000"/>
                          <a14:backgroundMark x1="8268" y1="25000" x2="8073" y2="24902"/>
                          <a14:backgroundMark x1="8073" y1="24902" x2="8073" y2="24902"/>
                          <a14:backgroundMark x1="7096" y1="32129" x2="6185" y2="28809"/>
                          <a14:backgroundMark x1="6120" y1="28320" x2="5729" y2="27441"/>
                          <a14:backgroundMark x1="5534" y1="26465" x2="5534" y2="26465"/>
                          <a14:backgroundMark x1="6576" y1="25879" x2="12174" y2="23438"/>
                          <a14:backgroundMark x1="12174" y1="23438" x2="12174" y2="23438"/>
                          <a14:backgroundMark x1="7357" y1="18066" x2="7357" y2="1806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3" t="4837" r="80854" b="74944"/>
            <a:stretch/>
          </p:blipFill>
          <p:spPr>
            <a:xfrm rot="228559" flipH="1">
              <a:off x="1182387" y="2141859"/>
              <a:ext cx="3156589" cy="2290815"/>
            </a:xfrm>
            <a:prstGeom prst="rect">
              <a:avLst/>
            </a:prstGeom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7520" b="45996" l="19661" r="42383">
                          <a14:backgroundMark x1="33789" y1="23926" x2="37174" y2="10645"/>
                          <a14:backgroundMark x1="37174" y1="10645" x2="37174" y2="1064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311" t="11996" r="57614" b="54740"/>
            <a:stretch/>
          </p:blipFill>
          <p:spPr>
            <a:xfrm flipH="1">
              <a:off x="1581482" y="2611120"/>
              <a:ext cx="4188860" cy="4025533"/>
            </a:xfrm>
            <a:prstGeom prst="rect">
              <a:avLst/>
            </a:prstGeom>
          </p:spPr>
        </p:pic>
      </p:grpSp>
      <p:sp>
        <p:nvSpPr>
          <p:cNvPr id="17" name="Овал 16"/>
          <p:cNvSpPr/>
          <p:nvPr/>
        </p:nvSpPr>
        <p:spPr>
          <a:xfrm>
            <a:off x="6465800" y="5293605"/>
            <a:ext cx="4819755" cy="914400"/>
          </a:xfrm>
          <a:prstGeom prst="ellipse">
            <a:avLst/>
          </a:prstGeom>
          <a:solidFill>
            <a:srgbClr val="ECD5BA"/>
          </a:solidFill>
          <a:ln w="5715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 Narrow" panose="020B0606020202030204" pitchFamily="34" charset="0"/>
              </a:rPr>
              <a:t>Перейти к </a:t>
            </a:r>
            <a:r>
              <a:rPr lang="ru-RU" sz="3200" b="1" dirty="0">
                <a:solidFill>
                  <a:schemeClr val="tx1"/>
                </a:solidFill>
                <a:latin typeface="Arial Narrow" panose="020B0606020202030204" pitchFamily="34" charset="0"/>
                <a:hlinkClick r:id="rId17" action="ppaction://hlinksldjump"/>
              </a:rPr>
              <a:t>заданию</a:t>
            </a:r>
            <a:endParaRPr lang="ru-RU" sz="32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1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10192526" y="5283519"/>
            <a:ext cx="1384285" cy="138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64363">
            <a:off x="9972843" y="4084345"/>
            <a:ext cx="1234045" cy="1234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06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7" b="61653"/>
          <a:stretch/>
        </p:blipFill>
        <p:spPr bwMode="auto">
          <a:xfrm>
            <a:off x="8314770" y="1197625"/>
            <a:ext cx="3595190" cy="218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423459" y="1118249"/>
            <a:ext cx="11361906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93609" y="356256"/>
            <a:ext cx="6818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Задание 4 «Поиски в темноте»</a:t>
            </a:r>
          </a:p>
        </p:txBody>
      </p:sp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>
            <a:off x="10524728" y="290807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" name="Picture 2" descr="Picture background">
            <a:extLst>
              <a:ext uri="{FF2B5EF4-FFF2-40B4-BE49-F238E27FC236}">
                <a16:creationId xmlns:a16="http://schemas.microsoft.com/office/drawing/2014/main" id="{E84D1C64-BE96-4B1D-CAA8-C36DA00E6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484246" y="906827"/>
            <a:ext cx="2965762" cy="296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9A92196-85E2-C6B5-DE5B-0CEB842CA150}"/>
              </a:ext>
            </a:extLst>
          </p:cNvPr>
          <p:cNvSpPr txBox="1"/>
          <p:nvPr/>
        </p:nvSpPr>
        <p:spPr>
          <a:xfrm>
            <a:off x="510138" y="2012624"/>
            <a:ext cx="7026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	</a:t>
            </a:r>
            <a:endParaRPr lang="ru-RU" dirty="0">
              <a:latin typeface="Arial Narrow" panose="020B0606020202030204" pitchFamily="34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31" y="3911568"/>
            <a:ext cx="4174601" cy="2600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908205" y="3754971"/>
            <a:ext cx="3030778" cy="18706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 Narrow" panose="020B0606020202030204" pitchFamily="34" charset="0"/>
              </a:rPr>
              <a:t>* На изображения кладём лист белой бумаги, дети светят фонариком снизу, записывая найденные предметы. </a:t>
            </a:r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7570" flipV="1">
            <a:off x="2035797" y="3427772"/>
            <a:ext cx="1744816" cy="8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6939464" y="3583509"/>
            <a:ext cx="4798290" cy="29133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5986938" y="4675596"/>
            <a:ext cx="904570" cy="299936"/>
          </a:xfrm>
          <a:prstGeom prst="rightArrow">
            <a:avLst/>
          </a:prstGeom>
          <a:solidFill>
            <a:srgbClr val="FF454B"/>
          </a:solidFill>
          <a:ln>
            <a:solidFill>
              <a:srgbClr val="FF45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225" t="-367" r="32152" b="55673"/>
          <a:stretch/>
        </p:blipFill>
        <p:spPr bwMode="auto">
          <a:xfrm>
            <a:off x="8481490" y="3583509"/>
            <a:ext cx="1530877" cy="13920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Picture background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406" t="53978" r="5971" b="1328"/>
          <a:stretch/>
        </p:blipFill>
        <p:spPr bwMode="auto">
          <a:xfrm>
            <a:off x="10181483" y="5070764"/>
            <a:ext cx="1436865" cy="13065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62CCD2-927C-80C4-9CCE-C3A33F844261}"/>
              </a:ext>
            </a:extLst>
          </p:cNvPr>
          <p:cNvSpPr txBox="1"/>
          <p:nvPr/>
        </p:nvSpPr>
        <p:spPr>
          <a:xfrm>
            <a:off x="510138" y="1189742"/>
            <a:ext cx="73152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	</a:t>
            </a:r>
            <a:r>
              <a:rPr lang="ru-RU" sz="2800" dirty="0">
                <a:latin typeface="Arial Narrow" panose="020B0606020202030204" pitchFamily="34" charset="0"/>
              </a:rPr>
              <a:t>Задача детей найти как можно больше предметов для творчества при помощи листа бумаги и фонарика.</a:t>
            </a:r>
            <a:br>
              <a:rPr lang="ru-RU" sz="2800" dirty="0">
                <a:latin typeface="Arial Narrow" panose="020B0606020202030204" pitchFamily="34" charset="0"/>
              </a:rPr>
            </a:br>
            <a:r>
              <a:rPr lang="ru-RU" sz="2800" dirty="0">
                <a:latin typeface="Arial Narrow" panose="020B0606020202030204" pitchFamily="34" charset="0"/>
              </a:rPr>
              <a:t>	Побеждает та команда, которая быстрее остальных нашла и правильно подписала предметы.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62CCD2-927C-80C4-9CCE-C3A33F844261}"/>
              </a:ext>
            </a:extLst>
          </p:cNvPr>
          <p:cNvSpPr txBox="1"/>
          <p:nvPr/>
        </p:nvSpPr>
        <p:spPr>
          <a:xfrm>
            <a:off x="8842919" y="1399440"/>
            <a:ext cx="3067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>
                <a:solidFill>
                  <a:srgbClr val="002060"/>
                </a:solidFill>
                <a:latin typeface="Arial Narrow" panose="020B0606020202030204" pitchFamily="34" charset="0"/>
              </a:rPr>
              <a:t>Краски,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262CCD2-927C-80C4-9CCE-C3A33F844261}"/>
              </a:ext>
            </a:extLst>
          </p:cNvPr>
          <p:cNvSpPr txBox="1"/>
          <p:nvPr/>
        </p:nvSpPr>
        <p:spPr>
          <a:xfrm>
            <a:off x="8842917" y="1629252"/>
            <a:ext cx="3067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>
                <a:solidFill>
                  <a:srgbClr val="002060"/>
                </a:solidFill>
                <a:latin typeface="Arial Narrow" panose="020B0606020202030204" pitchFamily="34" charset="0"/>
              </a:rPr>
              <a:t>палитра,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262CCD2-927C-80C4-9CCE-C3A33F844261}"/>
              </a:ext>
            </a:extLst>
          </p:cNvPr>
          <p:cNvSpPr txBox="1"/>
          <p:nvPr/>
        </p:nvSpPr>
        <p:spPr>
          <a:xfrm>
            <a:off x="8842917" y="1888910"/>
            <a:ext cx="3067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>
                <a:solidFill>
                  <a:srgbClr val="002060"/>
                </a:solidFill>
                <a:latin typeface="Arial Narrow" panose="020B0606020202030204" pitchFamily="34" charset="0"/>
              </a:rPr>
              <a:t>кисти,</a:t>
            </a:r>
          </a:p>
        </p:txBody>
      </p:sp>
      <p:pic>
        <p:nvPicPr>
          <p:cNvPr id="1034" name="Picture 10" descr="Picture background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47391" y1="15863" x2="68261" y2="16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9317" y="1356477"/>
            <a:ext cx="1821333" cy="156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65943" flipV="1">
            <a:off x="10100965" y="3173880"/>
            <a:ext cx="1394323" cy="70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Picture background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13" t="31229" r="56364" b="24077"/>
          <a:stretch/>
        </p:blipFill>
        <p:spPr bwMode="auto">
          <a:xfrm>
            <a:off x="7481009" y="4675596"/>
            <a:ext cx="1436865" cy="13065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839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38236" y="230915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514" y="1280689"/>
            <a:ext cx="8859520" cy="445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4866739" y="1388532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4904746" y="2757252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6" name="Picture 22" descr="Picture backgroun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80" b="94955" l="50946" r="80000">
                        <a14:foregroundMark x1="77432" y1="78559" x2="69865" y2="57477"/>
                        <a14:foregroundMark x1="69595" y1="55856" x2="69189" y2="540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46" t="229" r="19799" b="7623"/>
          <a:stretch/>
        </p:blipFill>
        <p:spPr bwMode="auto">
          <a:xfrm>
            <a:off x="7586071" y="775947"/>
            <a:ext cx="348056" cy="82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Овал 17"/>
          <p:cNvSpPr/>
          <p:nvPr/>
        </p:nvSpPr>
        <p:spPr>
          <a:xfrm>
            <a:off x="5880069" y="1373546"/>
            <a:ext cx="2961506" cy="576846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14604" y="1105189"/>
            <a:ext cx="4940200" cy="142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849278" y="1111840"/>
            <a:ext cx="49539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Студия заметно преображается!</a:t>
            </a:r>
          </a:p>
        </p:txBody>
      </p:sp>
      <p:pic>
        <p:nvPicPr>
          <p:cNvPr id="30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159266" y="2458177"/>
            <a:ext cx="4940200" cy="159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055460" y="2656128"/>
            <a:ext cx="4425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Пришло время покрасить стены!</a:t>
            </a:r>
          </a:p>
        </p:txBody>
      </p:sp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000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3944" y="5355771"/>
            <a:ext cx="1199030" cy="114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Picture background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239" y="3677593"/>
            <a:ext cx="1669804" cy="116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Группа 6"/>
          <p:cNvGrpSpPr/>
          <p:nvPr/>
        </p:nvGrpSpPr>
        <p:grpSpPr>
          <a:xfrm>
            <a:off x="6663762" y="1820141"/>
            <a:ext cx="1395016" cy="4817723"/>
            <a:chOff x="7043558" y="1522469"/>
            <a:chExt cx="1433081" cy="5085390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2344" b="98633" l="79557" r="99414">
                          <a14:foregroundMark x1="82031" y1="51758" x2="82096" y2="53320"/>
                          <a14:backgroundMark x1="81641" y1="54980" x2="81185" y2="54688"/>
                          <a14:backgroundMark x1="81120" y1="54492" x2="81120" y2="54492"/>
                          <a14:backgroundMark x1="81120" y1="54492" x2="81120" y2="54492"/>
                          <a14:backgroundMark x1="81120" y1="53027" x2="81185" y2="51953"/>
                          <a14:backgroundMark x1="81185" y1="51953" x2="81185" y2="51953"/>
                          <a14:backgroundMark x1="81380" y1="53320" x2="81380" y2="53320"/>
                          <a14:backgroundMark x1="81380" y1="53320" x2="81380" y2="53320"/>
                          <a14:backgroundMark x1="82096" y1="54492" x2="81641" y2="54785"/>
                          <a14:backgroundMark x1="81641" y1="54785" x2="81641" y2="547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928" t="3802" r="1788" b="4198"/>
            <a:stretch/>
          </p:blipFill>
          <p:spPr>
            <a:xfrm flipH="1">
              <a:off x="7043558" y="1522469"/>
              <a:ext cx="1433081" cy="5085390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6699" b="20508" l="50130" r="53125">
                          <a14:foregroundMark x1="50195" y1="16699" x2="50195" y2="16699"/>
                          <a14:foregroundMark x1="50195" y1="16699" x2="50260" y2="16699"/>
                          <a14:foregroundMark x1="50260" y1="16699" x2="50326" y2="16699"/>
                          <a14:foregroundMark x1="50326" y1="16699" x2="50326" y2="16699"/>
                          <a14:foregroundMark x1="50326" y1="16699" x2="50326" y2="16699"/>
                          <a14:foregroundMark x1="50326" y1="16699" x2="50326" y2="16699"/>
                          <a14:foregroundMark x1="50716" y1="17969" x2="52279" y2="16895"/>
                          <a14:foregroundMark x1="52930" y1="17676" x2="52539" y2="18750"/>
                          <a14:foregroundMark x1="52539" y1="18750" x2="52539" y2="18750"/>
                          <a14:foregroundMark x1="52279" y1="18848" x2="51758" y2="19043"/>
                          <a14:foregroundMark x1="51758" y1="19043" x2="51758" y2="19043"/>
                          <a14:foregroundMark x1="51693" y1="18945" x2="50846" y2="18262"/>
                          <a14:foregroundMark x1="50846" y1="18262" x2="50846" y2="18262"/>
                          <a14:foregroundMark x1="53060" y1="17480" x2="53060" y2="17285"/>
                          <a14:foregroundMark x1="53060" y1="17188" x2="53060" y2="17188"/>
                          <a14:foregroundMark x1="53060" y1="17188" x2="53060" y2="17188"/>
                          <a14:foregroundMark x1="53060" y1="17188" x2="53060" y2="17188"/>
                          <a14:foregroundMark x1="52995" y1="16895" x2="52474" y2="16797"/>
                          <a14:backgroundMark x1="50391" y1="16992" x2="50065" y2="16309"/>
                          <a14:backgroundMark x1="50521" y1="16895" x2="50326" y2="16406"/>
                          <a14:backgroundMark x1="50260" y1="16211" x2="50260" y2="16211"/>
                          <a14:backgroundMark x1="50260" y1="16211" x2="50260" y2="16211"/>
                          <a14:backgroundMark x1="50326" y1="16992" x2="49870" y2="1650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198" t="16662" r="46740" b="79338"/>
            <a:stretch/>
          </p:blipFill>
          <p:spPr>
            <a:xfrm rot="20897234" flipH="1">
              <a:off x="7550731" y="2132096"/>
              <a:ext cx="194219" cy="169158"/>
            </a:xfrm>
            <a:prstGeom prst="rect">
              <a:avLst/>
            </a:prstGeom>
          </p:spPr>
        </p:pic>
      </p:grpSp>
      <p:sp>
        <p:nvSpPr>
          <p:cNvPr id="31" name="Стрелка вправо 30">
            <a:hlinkClick r:id="rId19" action="ppaction://hlinksldjump"/>
          </p:cNvPr>
          <p:cNvSpPr/>
          <p:nvPr/>
        </p:nvSpPr>
        <p:spPr>
          <a:xfrm>
            <a:off x="10602715" y="5752483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537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423459" y="1118249"/>
            <a:ext cx="11361906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93609" y="356256"/>
            <a:ext cx="6818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Задание 5 «Мы – моляры!»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10524728" y="290807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44CF3E-5B30-FE0F-DAD4-820D13E6D6E6}"/>
              </a:ext>
            </a:extLst>
          </p:cNvPr>
          <p:cNvSpPr txBox="1"/>
          <p:nvPr/>
        </p:nvSpPr>
        <p:spPr>
          <a:xfrm>
            <a:off x="278091" y="1638932"/>
            <a:ext cx="552475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/>
              <a:t>	</a:t>
            </a:r>
            <a:r>
              <a:rPr lang="ru-RU" sz="3200" dirty="0">
                <a:latin typeface="Arial Narrow" panose="020B0606020202030204" pitchFamily="34" charset="0"/>
              </a:rPr>
              <a:t>Задача детей создать свои собственные обои. Группам предлагается при помощи декоративных валиков создать свои собственные обои.</a:t>
            </a:r>
          </a:p>
          <a:p>
            <a:pPr algn="just"/>
            <a:r>
              <a:rPr lang="ru-RU" sz="3200" dirty="0">
                <a:latin typeface="Arial Narrow" panose="020B0606020202030204" pitchFamily="34" charset="0"/>
              </a:rPr>
              <a:t>	В этом задании абсолютно все команды становятся победителями.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D327C13A-D7E1-074D-19C4-557295C46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976" y="1399316"/>
            <a:ext cx="6014808" cy="451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944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38236" y="230915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7419533" y="3105216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6" name="Picture 22" descr="Picture background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80" b="94955" l="50946" r="80000">
                        <a14:foregroundMark x1="77432" y1="78559" x2="69865" y2="57477"/>
                        <a14:foregroundMark x1="69595" y1="55856" x2="69189" y2="540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46" t="229" r="19799" b="7623"/>
          <a:stretch/>
        </p:blipFill>
        <p:spPr bwMode="auto">
          <a:xfrm>
            <a:off x="7586071" y="775947"/>
            <a:ext cx="348056" cy="82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Овал 18"/>
          <p:cNvSpPr/>
          <p:nvPr/>
        </p:nvSpPr>
        <p:spPr>
          <a:xfrm>
            <a:off x="1228606" y="1189907"/>
            <a:ext cx="4635532" cy="665314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8926" b="89941" l="41146" r="59570">
                        <a14:foregroundMark x1="46810" y1="86914" x2="52604" y2="86914"/>
                        <a14:foregroundMark x1="52604" y1="86914" x2="52734" y2="869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075" t="49806" r="41337" b="10692"/>
          <a:stretch/>
        </p:blipFill>
        <p:spPr>
          <a:xfrm>
            <a:off x="1824576" y="1603868"/>
            <a:ext cx="3171022" cy="5033996"/>
          </a:xfrm>
        </p:spPr>
      </p:pic>
      <p:sp>
        <p:nvSpPr>
          <p:cNvPr id="16" name="Прямоугольник 15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819" y="2562860"/>
            <a:ext cx="6286500" cy="186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400899" y="2781299"/>
            <a:ext cx="49559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Не верю своим глазам! Это точно моя студия!?</a:t>
            </a:r>
          </a:p>
        </p:txBody>
      </p:sp>
      <p:pic>
        <p:nvPicPr>
          <p:cNvPr id="17410" name="Picture 2" descr="Picture background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1087" r="98587">
                        <a14:foregroundMark x1="32283" y1="82344" x2="32826" y2="69844"/>
                        <a14:foregroundMark x1="32826" y1="69844" x2="32826" y2="69844"/>
                        <a14:foregroundMark x1="62717" y1="82969" x2="64239" y2="53750"/>
                        <a14:foregroundMark x1="64239" y1="53750" x2="64239" y2="53750"/>
                        <a14:foregroundMark x1="65217" y1="29219" x2="64674" y2="15000"/>
                        <a14:foregroundMark x1="64674" y1="15000" x2="64674" y2="1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9087" y="3409483"/>
            <a:ext cx="2093973" cy="1392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Стрелка вправо 25">
            <a:hlinkClick r:id="rId13" action="ppaction://hlinksldjump"/>
          </p:cNvPr>
          <p:cNvSpPr/>
          <p:nvPr/>
        </p:nvSpPr>
        <p:spPr>
          <a:xfrm>
            <a:off x="10517141" y="5787351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7" name="Picture 2" descr="Picture background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1087" r="98587">
                        <a14:foregroundMark x1="32283" y1="82344" x2="32826" y2="69844"/>
                        <a14:foregroundMark x1="32826" y1="69844" x2="32826" y2="69844"/>
                        <a14:foregroundMark x1="62717" y1="82969" x2="64239" y2="53750"/>
                        <a14:foregroundMark x1="64239" y1="53750" x2="64239" y2="53750"/>
                        <a14:foregroundMark x1="65217" y1="29219" x2="64674" y2="15000"/>
                        <a14:foregroundMark x1="64674" y1="15000" x2="64674" y2="1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458123" y="2127576"/>
            <a:ext cx="1927224" cy="128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684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38236" y="230915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7229083" y="2722013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7468579" y="5067130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6" name="Picture 22" descr="Picture background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80" b="94955" l="50946" r="80000">
                        <a14:foregroundMark x1="77432" y1="78559" x2="69865" y2="57477"/>
                        <a14:foregroundMark x1="69595" y1="55856" x2="69189" y2="540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46" t="229" r="19799" b="7623"/>
          <a:stretch/>
        </p:blipFill>
        <p:spPr bwMode="auto">
          <a:xfrm>
            <a:off x="7586071" y="775947"/>
            <a:ext cx="348056" cy="82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Овал 18"/>
          <p:cNvSpPr/>
          <p:nvPr/>
        </p:nvSpPr>
        <p:spPr>
          <a:xfrm>
            <a:off x="1228606" y="1189907"/>
            <a:ext cx="4635532" cy="665314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344" b="60156" l="768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710" t="3922" b="54704"/>
          <a:stretch/>
        </p:blipFill>
        <p:spPr>
          <a:xfrm>
            <a:off x="1863416" y="1701618"/>
            <a:ext cx="3631113" cy="4936246"/>
          </a:xfrm>
          <a:prstGeom prst="rect">
            <a:avLst/>
          </a:prstGeom>
        </p:spPr>
      </p:pic>
      <p:pic>
        <p:nvPicPr>
          <p:cNvPr id="20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819" y="2314195"/>
            <a:ext cx="6286500" cy="186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456162" y="2562860"/>
            <a:ext cx="49559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Осталось придумать, что делать с лампочкой…</a:t>
            </a:r>
          </a:p>
        </p:txBody>
      </p:sp>
      <p:sp>
        <p:nvSpPr>
          <p:cNvPr id="15" name="Овал 14">
            <a:hlinkClick r:id="rId11" action="ppaction://hlinksldjump"/>
          </p:cNvPr>
          <p:cNvSpPr/>
          <p:nvPr/>
        </p:nvSpPr>
        <p:spPr>
          <a:xfrm>
            <a:off x="5632765" y="5206855"/>
            <a:ext cx="4819755" cy="914400"/>
          </a:xfrm>
          <a:prstGeom prst="ellipse">
            <a:avLst/>
          </a:prstGeom>
          <a:solidFill>
            <a:srgbClr val="ECD5BA"/>
          </a:solidFill>
          <a:ln w="5715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 Narrow" panose="020B0606020202030204" pitchFamily="34" charset="0"/>
              </a:rPr>
              <a:t>Перейти к заданию</a:t>
            </a:r>
          </a:p>
        </p:txBody>
      </p:sp>
      <p:pic>
        <p:nvPicPr>
          <p:cNvPr id="18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9359491" y="5196769"/>
            <a:ext cx="1384285" cy="138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683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423459" y="1118249"/>
            <a:ext cx="11361906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93609" y="356256"/>
            <a:ext cx="6818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Задание 6 «Мастерим люстру»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3459" y="1630762"/>
            <a:ext cx="680505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latin typeface="Arial Narrow" panose="020B0606020202030204" pitchFamily="34" charset="0"/>
              </a:rPr>
              <a:t>	</a:t>
            </a:r>
            <a:r>
              <a:rPr lang="ru-RU" sz="3600" dirty="0">
                <a:latin typeface="Arial Narrow" panose="020B0606020202030204" pitchFamily="34" charset="0"/>
              </a:rPr>
              <a:t>Каждой группе предлагается создать плафон из ниток, шарика и клея ПВА.</a:t>
            </a:r>
          </a:p>
          <a:p>
            <a:r>
              <a:rPr lang="ru-RU" sz="3600" dirty="0">
                <a:latin typeface="Arial Narrow" panose="020B0606020202030204" pitchFamily="34" charset="0"/>
              </a:rPr>
              <a:t>	Побеждает та группа, у которой оказалась более прочная и аккуратная конструкция.</a:t>
            </a:r>
          </a:p>
          <a:p>
            <a:endParaRPr lang="ru-RU" sz="4800" dirty="0">
              <a:latin typeface="Arial Narrow" panose="020B0606020202030204" pitchFamily="34" charset="0"/>
            </a:endParaRP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10524728" y="290807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8B6C1813-F78B-367F-98F6-47A685D35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518" y="1233912"/>
            <a:ext cx="4681881" cy="2633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517" y="3910229"/>
            <a:ext cx="4681881" cy="2633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996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78205" y="230914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7882578" y="3203074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7975956" y="4882945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074927" y="1381328"/>
            <a:ext cx="4635532" cy="69578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1792538" y="2159074"/>
            <a:ext cx="3426396" cy="4478791"/>
            <a:chOff x="1792538" y="2159074"/>
            <a:chExt cx="3426396" cy="4478791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2891" b="47559" l="60026" r="7779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39" t="13303" r="22535" b="54097"/>
            <a:stretch/>
          </p:blipFill>
          <p:spPr>
            <a:xfrm>
              <a:off x="1792538" y="2159074"/>
              <a:ext cx="3426396" cy="4478791"/>
            </a:xfrm>
            <a:prstGeom prst="rect">
              <a:avLst/>
            </a:prstGeom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64624" b="67574" l="67743" r="70995">
                          <a14:foregroundMark x1="68034" y1="65039" x2="68620" y2="65723"/>
                          <a14:foregroundMark x1="68359" y1="65625" x2="68490" y2="66309"/>
                          <a14:foregroundMark x1="68685" y1="66309" x2="69206" y2="66309"/>
                          <a14:foregroundMark x1="69206" y1="66309" x2="69206" y2="66309"/>
                          <a14:foregroundMark x1="69336" y1="66016" x2="70182" y2="65918"/>
                          <a14:foregroundMark x1="70182" y1="65918" x2="70117" y2="65918"/>
                          <a14:foregroundMark x1="70247" y1="65820" x2="69922" y2="658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336" t="64255" r="28598" b="32057"/>
            <a:stretch/>
          </p:blipFill>
          <p:spPr>
            <a:xfrm rot="21200748" flipH="1">
              <a:off x="3515547" y="3593222"/>
              <a:ext cx="797822" cy="482405"/>
            </a:xfrm>
            <a:prstGeom prst="rect">
              <a:avLst/>
            </a:prstGeom>
          </p:spPr>
        </p:pic>
      </p:grpSp>
      <p:pic>
        <p:nvPicPr>
          <p:cNvPr id="20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31" y="2806242"/>
            <a:ext cx="7214031" cy="186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523702" y="3078049"/>
            <a:ext cx="5717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Считаю, что у нас получилось что-то невероятное!</a:t>
            </a:r>
          </a:p>
        </p:txBody>
      </p:sp>
      <p:pic>
        <p:nvPicPr>
          <p:cNvPr id="22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338631" y="4475625"/>
            <a:ext cx="7323445" cy="176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5710459" y="4857956"/>
            <a:ext cx="5717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Совсем скоро исполнится моя детская мечта!</a:t>
            </a:r>
          </a:p>
        </p:txBody>
      </p:sp>
      <p:pic>
        <p:nvPicPr>
          <p:cNvPr id="19464" name="Picture 8" descr="Picture background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659" y="627158"/>
            <a:ext cx="1945804" cy="194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Стрелка вправо 23">
            <a:hlinkClick r:id="rId13" action="ppaction://hlinksldjump"/>
          </p:cNvPr>
          <p:cNvSpPr/>
          <p:nvPr/>
        </p:nvSpPr>
        <p:spPr>
          <a:xfrm>
            <a:off x="10565109" y="361028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452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178205" y="230914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8043873" y="2763524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64" name="Picture 8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659" y="627158"/>
            <a:ext cx="1945804" cy="194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Овал 14"/>
          <p:cNvSpPr/>
          <p:nvPr/>
        </p:nvSpPr>
        <p:spPr>
          <a:xfrm>
            <a:off x="2441345" y="627158"/>
            <a:ext cx="3017451" cy="67031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37" b="100000" l="0" r="198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3" t="4837" r="80854" b="4843"/>
          <a:stretch/>
        </p:blipFill>
        <p:spPr>
          <a:xfrm flipH="1">
            <a:off x="3261535" y="1427356"/>
            <a:ext cx="1576253" cy="5110148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6637865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229545" y="2384454"/>
            <a:ext cx="7214031" cy="169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592506" y="2684097"/>
            <a:ext cx="5717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Осталось только разместить мои картины для выставки.</a:t>
            </a:r>
          </a:p>
        </p:txBody>
      </p:sp>
      <p:pic>
        <p:nvPicPr>
          <p:cNvPr id="22546" name="Picture 18" descr="Picture background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030997"/>
            <a:ext cx="5120310" cy="243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7214407" y="4209771"/>
            <a:ext cx="1371467" cy="1808012"/>
            <a:chOff x="831312" y="243752"/>
            <a:chExt cx="4517611" cy="6042964"/>
          </a:xfrm>
        </p:grpSpPr>
        <p:pic>
          <p:nvPicPr>
            <p:cNvPr id="22532" name="Picture 4" descr="Picture background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1312" y="290775"/>
              <a:ext cx="4482930" cy="5950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40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>
              <a:off x="831312" y="243752"/>
              <a:ext cx="4517611" cy="60429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Группа 7"/>
          <p:cNvGrpSpPr/>
          <p:nvPr/>
        </p:nvGrpSpPr>
        <p:grpSpPr>
          <a:xfrm>
            <a:off x="7948632" y="4671616"/>
            <a:ext cx="2142577" cy="1346166"/>
            <a:chOff x="4395875" y="520567"/>
            <a:chExt cx="6325234" cy="4433295"/>
          </a:xfrm>
        </p:grpSpPr>
        <p:pic>
          <p:nvPicPr>
            <p:cNvPr id="22530" name="Picture 2" descr="Picture background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2004" y="672109"/>
              <a:ext cx="6132975" cy="40858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5341844" y="-425402"/>
              <a:ext cx="4433295" cy="6325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7009182" y="4860461"/>
            <a:ext cx="1773445" cy="1198208"/>
            <a:chOff x="3548534" y="1275592"/>
            <a:chExt cx="5289492" cy="3954329"/>
          </a:xfrm>
        </p:grpSpPr>
        <p:pic>
          <p:nvPicPr>
            <p:cNvPr id="22534" name="Picture 6" descr="Picture background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1395" y="1476693"/>
              <a:ext cx="4880800" cy="35380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4216115" y="608011"/>
              <a:ext cx="3954329" cy="5289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Стрелка вправо 29">
            <a:hlinkClick r:id="rId18" action="ppaction://hlinksldjump"/>
          </p:cNvPr>
          <p:cNvSpPr/>
          <p:nvPr/>
        </p:nvSpPr>
        <p:spPr>
          <a:xfrm>
            <a:off x="10441442" y="405854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03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225339" y="230914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7059059" y="5405515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64" name="Picture 8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659" y="627158"/>
            <a:ext cx="1945804" cy="194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9634727" y="1488589"/>
            <a:ext cx="1371467" cy="1808012"/>
            <a:chOff x="831312" y="243752"/>
            <a:chExt cx="4517611" cy="6042964"/>
          </a:xfrm>
        </p:grpSpPr>
        <p:pic>
          <p:nvPicPr>
            <p:cNvPr id="22532" name="Picture 4" descr="Picture background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1312" y="290775"/>
              <a:ext cx="4482930" cy="5950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40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>
              <a:off x="831312" y="243752"/>
              <a:ext cx="4517611" cy="60429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Группа 7"/>
          <p:cNvGrpSpPr/>
          <p:nvPr/>
        </p:nvGrpSpPr>
        <p:grpSpPr>
          <a:xfrm>
            <a:off x="8632201" y="3746826"/>
            <a:ext cx="2142577" cy="1346166"/>
            <a:chOff x="4395874" y="520570"/>
            <a:chExt cx="6325235" cy="4433296"/>
          </a:xfrm>
        </p:grpSpPr>
        <p:pic>
          <p:nvPicPr>
            <p:cNvPr id="22530" name="Picture 2" descr="Picture background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2004" y="672109"/>
              <a:ext cx="6132975" cy="40858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5341844" y="-425400"/>
              <a:ext cx="4433296" cy="6325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6446124" y="2835285"/>
            <a:ext cx="1773445" cy="1198208"/>
            <a:chOff x="3548534" y="1275592"/>
            <a:chExt cx="5289492" cy="3954329"/>
          </a:xfrm>
        </p:grpSpPr>
        <p:pic>
          <p:nvPicPr>
            <p:cNvPr id="22534" name="Picture 6" descr="Picture background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1395" y="1476693"/>
              <a:ext cx="4880800" cy="35380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4216115" y="608011"/>
              <a:ext cx="3954329" cy="5289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Стрелка вправо 29">
            <a:hlinkClick r:id="rId14" action="ppaction://hlinksldjump"/>
          </p:cNvPr>
          <p:cNvSpPr/>
          <p:nvPr/>
        </p:nvSpPr>
        <p:spPr>
          <a:xfrm>
            <a:off x="10441442" y="405854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847145" y="1785493"/>
            <a:ext cx="2071325" cy="1250887"/>
            <a:chOff x="7903948" y="4761595"/>
            <a:chExt cx="2103342" cy="1250887"/>
          </a:xfrm>
        </p:grpSpPr>
        <p:pic>
          <p:nvPicPr>
            <p:cNvPr id="3078" name="Picture 6" descr="Picture background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4476" y="4827454"/>
              <a:ext cx="1989643" cy="1119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8330175" y="4335368"/>
              <a:ext cx="1250887" cy="21033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Группа 3"/>
          <p:cNvGrpSpPr/>
          <p:nvPr/>
        </p:nvGrpSpPr>
        <p:grpSpPr>
          <a:xfrm>
            <a:off x="4619327" y="3384868"/>
            <a:ext cx="1237820" cy="1631824"/>
            <a:chOff x="9992297" y="4376416"/>
            <a:chExt cx="1237820" cy="1631824"/>
          </a:xfrm>
        </p:grpSpPr>
        <p:pic>
          <p:nvPicPr>
            <p:cNvPr id="3080" name="Picture 8" descr="Picture background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12679" y="4412147"/>
              <a:ext cx="1154085" cy="15387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>
              <a:off x="9992297" y="4376416"/>
              <a:ext cx="1237820" cy="16318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2" name="Picture 18" descr="Picture background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529" y="4344632"/>
            <a:ext cx="2520043" cy="42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521" b="100000" l="9896" r="899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006" r="33158"/>
          <a:stretch/>
        </p:blipFill>
        <p:spPr bwMode="auto">
          <a:xfrm>
            <a:off x="10821971" y="3195306"/>
            <a:ext cx="1112363" cy="3104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Овал 38"/>
          <p:cNvSpPr/>
          <p:nvPr/>
        </p:nvSpPr>
        <p:spPr>
          <a:xfrm>
            <a:off x="-24122" y="575557"/>
            <a:ext cx="4268988" cy="731136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2637" b="100000" l="0" r="198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3" t="4837" r="80854" b="47573"/>
          <a:stretch/>
        </p:blipFill>
        <p:spPr>
          <a:xfrm flipH="1">
            <a:off x="706738" y="1272291"/>
            <a:ext cx="3156589" cy="5392021"/>
          </a:xfrm>
          <a:prstGeom prst="rect">
            <a:avLst/>
          </a:prstGeom>
        </p:spPr>
      </p:pic>
      <p:pic>
        <p:nvPicPr>
          <p:cNvPr id="41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760533" y="5395249"/>
            <a:ext cx="6206185" cy="102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3837191" y="5620524"/>
            <a:ext cx="4946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Получилось волшебно!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6658959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54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225339" y="230914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5926087" y="1874355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64" name="Picture 8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659" y="627158"/>
            <a:ext cx="1945804" cy="194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9634727" y="1488589"/>
            <a:ext cx="1371467" cy="1808012"/>
            <a:chOff x="831312" y="243752"/>
            <a:chExt cx="4517611" cy="6042964"/>
          </a:xfrm>
        </p:grpSpPr>
        <p:pic>
          <p:nvPicPr>
            <p:cNvPr id="22532" name="Picture 4" descr="Picture background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1312" y="290775"/>
              <a:ext cx="4482930" cy="5950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40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>
              <a:off x="831312" y="243752"/>
              <a:ext cx="4517611" cy="60429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Группа 7"/>
          <p:cNvGrpSpPr/>
          <p:nvPr/>
        </p:nvGrpSpPr>
        <p:grpSpPr>
          <a:xfrm>
            <a:off x="8632201" y="3746826"/>
            <a:ext cx="2142577" cy="1346166"/>
            <a:chOff x="4395874" y="520570"/>
            <a:chExt cx="6325235" cy="4433296"/>
          </a:xfrm>
        </p:grpSpPr>
        <p:pic>
          <p:nvPicPr>
            <p:cNvPr id="22530" name="Picture 2" descr="Picture background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2004" y="672109"/>
              <a:ext cx="6132975" cy="40858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5341844" y="-425400"/>
              <a:ext cx="4433296" cy="6325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6449997" y="2835285"/>
            <a:ext cx="1773445" cy="1198208"/>
            <a:chOff x="3548534" y="1275592"/>
            <a:chExt cx="5289492" cy="3954329"/>
          </a:xfrm>
        </p:grpSpPr>
        <p:pic>
          <p:nvPicPr>
            <p:cNvPr id="22534" name="Picture 6" descr="Picture background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1395" y="1476693"/>
              <a:ext cx="4880800" cy="35380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4216115" y="608011"/>
              <a:ext cx="3954329" cy="5289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Стрелка вправо 29">
            <a:hlinkClick r:id="rId14" action="ppaction://hlinksldjump"/>
          </p:cNvPr>
          <p:cNvSpPr/>
          <p:nvPr/>
        </p:nvSpPr>
        <p:spPr>
          <a:xfrm>
            <a:off x="10441442" y="405854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847145" y="1785493"/>
            <a:ext cx="2071325" cy="1250887"/>
            <a:chOff x="7903948" y="4761595"/>
            <a:chExt cx="2103342" cy="1250887"/>
          </a:xfrm>
        </p:grpSpPr>
        <p:pic>
          <p:nvPicPr>
            <p:cNvPr id="3078" name="Picture 6" descr="Picture background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4476" y="4827454"/>
              <a:ext cx="1989643" cy="1119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8330175" y="4335368"/>
              <a:ext cx="1250887" cy="21033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Группа 3"/>
          <p:cNvGrpSpPr/>
          <p:nvPr/>
        </p:nvGrpSpPr>
        <p:grpSpPr>
          <a:xfrm>
            <a:off x="4619327" y="3384868"/>
            <a:ext cx="1237820" cy="1631824"/>
            <a:chOff x="9992297" y="4376416"/>
            <a:chExt cx="1237820" cy="1631824"/>
          </a:xfrm>
        </p:grpSpPr>
        <p:pic>
          <p:nvPicPr>
            <p:cNvPr id="3080" name="Picture 8" descr="Picture background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12679" y="4412147"/>
              <a:ext cx="1154085" cy="15387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>
              <a:off x="9992297" y="4376416"/>
              <a:ext cx="1237820" cy="16318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Овал 22"/>
          <p:cNvSpPr/>
          <p:nvPr/>
        </p:nvSpPr>
        <p:spPr>
          <a:xfrm>
            <a:off x="7733960" y="779887"/>
            <a:ext cx="2660290" cy="631049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4425" y="1506950"/>
            <a:ext cx="7408702" cy="152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1764859" y="1583055"/>
            <a:ext cx="53628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Пришли первые посетители. Ужасно волнуюсь!</a:t>
            </a:r>
          </a:p>
        </p:txBody>
      </p:sp>
      <p:pic>
        <p:nvPicPr>
          <p:cNvPr id="32" name="Picture 18" descr="Picture background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236" y="4384944"/>
            <a:ext cx="2520043" cy="42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521" b="100000" l="9896" r="899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006" r="33158"/>
          <a:stretch/>
        </p:blipFill>
        <p:spPr bwMode="auto">
          <a:xfrm>
            <a:off x="10821971" y="3195306"/>
            <a:ext cx="1112363" cy="3104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0" y="6658959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8211187" y="1642993"/>
            <a:ext cx="1538281" cy="4839070"/>
            <a:chOff x="5183085" y="1769615"/>
            <a:chExt cx="1553979" cy="5033369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5183085" y="1769615"/>
              <a:ext cx="1553979" cy="5033369"/>
              <a:chOff x="5161145" y="1785493"/>
              <a:chExt cx="1553979" cy="5033369"/>
            </a:xfrm>
          </p:grpSpPr>
          <p:pic>
            <p:nvPicPr>
              <p:cNvPr id="2" name="Рисунок 1"/>
              <p:cNvPicPr>
                <a:picLocks noChangeAspect="1"/>
              </p:cNvPicPr>
              <p:nvPr/>
            </p:nvPicPr>
            <p:blipFill rotWithShape="1">
              <a:blip r:embed="rId23">
                <a:extLst>
                  <a:ext uri="{BEBA8EAE-BF5A-486C-A8C5-ECC9F3942E4B}">
                    <a14:imgProps xmlns:a14="http://schemas.microsoft.com/office/drawing/2010/main">
                      <a14:imgLayer r:embed="rId24">
                        <a14:imgEffect>
                          <a14:backgroundRemoval t="49316" b="94141" l="41081" r="6067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1731" t="50883" r="41438" b="9611"/>
              <a:stretch/>
            </p:blipFill>
            <p:spPr>
              <a:xfrm>
                <a:off x="5197875" y="1785493"/>
                <a:ext cx="1328498" cy="2078854"/>
              </a:xfrm>
              <a:prstGeom prst="rect">
                <a:avLst/>
              </a:prstGeom>
            </p:spPr>
          </p:pic>
          <p:pic>
            <p:nvPicPr>
              <p:cNvPr id="33" name="Рисунок 32"/>
              <p:cNvPicPr>
                <a:picLocks noChangeAspect="1"/>
              </p:cNvPicPr>
              <p:nvPr/>
            </p:nvPicPr>
            <p:blipFill rotWithShape="1">
              <a:blip r:embed="rId25">
                <a:extLst>
                  <a:ext uri="{BEBA8EAE-BF5A-486C-A8C5-ECC9F3942E4B}">
                    <a14:imgProps xmlns:a14="http://schemas.microsoft.com/office/drawing/2010/main">
                      <a14:imgLayer r:embed="rId24">
                        <a14:imgEffect>
                          <a14:backgroundRemoval t="2637" b="100000" l="0" r="1985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73" t="45505" r="80854" b="4843"/>
              <a:stretch/>
            </p:blipFill>
            <p:spPr>
              <a:xfrm>
                <a:off x="5161145" y="3855174"/>
                <a:ext cx="1553979" cy="2963688"/>
              </a:xfrm>
              <a:prstGeom prst="rect">
                <a:avLst/>
              </a:prstGeom>
            </p:spPr>
          </p:pic>
        </p:grpSp>
        <p:sp>
          <p:nvSpPr>
            <p:cNvPr id="9" name="Равнобедренный треугольник 8"/>
            <p:cNvSpPr/>
            <p:nvPr/>
          </p:nvSpPr>
          <p:spPr>
            <a:xfrm rot="17748219">
              <a:off x="6084177" y="3788320"/>
              <a:ext cx="196635" cy="171544"/>
            </a:xfrm>
            <a:prstGeom prst="triangle">
              <a:avLst/>
            </a:prstGeom>
            <a:solidFill>
              <a:srgbClr val="38342C"/>
            </a:solidFill>
            <a:ln>
              <a:solidFill>
                <a:srgbClr val="3834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47521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8266"/>
          <a:stretch/>
        </p:blipFill>
        <p:spPr bwMode="auto">
          <a:xfrm>
            <a:off x="225339" y="230914"/>
            <a:ext cx="11835590" cy="64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506069" y="735062"/>
            <a:ext cx="508061" cy="99032"/>
          </a:xfrm>
          <a:prstGeom prst="ellipse">
            <a:avLst/>
          </a:prstGeom>
          <a:solidFill>
            <a:srgbClr val="91919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64" name="Picture 8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659" y="627158"/>
            <a:ext cx="1945804" cy="194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9634727" y="1488589"/>
            <a:ext cx="1371467" cy="1808012"/>
            <a:chOff x="831312" y="243752"/>
            <a:chExt cx="4517611" cy="6042964"/>
          </a:xfrm>
        </p:grpSpPr>
        <p:pic>
          <p:nvPicPr>
            <p:cNvPr id="22532" name="Picture 4" descr="Picture background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1312" y="290775"/>
              <a:ext cx="4482930" cy="5950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40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>
              <a:off x="831312" y="243752"/>
              <a:ext cx="4517611" cy="60429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Группа 7"/>
          <p:cNvGrpSpPr/>
          <p:nvPr/>
        </p:nvGrpSpPr>
        <p:grpSpPr>
          <a:xfrm>
            <a:off x="8632201" y="3746826"/>
            <a:ext cx="2142577" cy="1346166"/>
            <a:chOff x="4395874" y="520570"/>
            <a:chExt cx="6325235" cy="4433296"/>
          </a:xfrm>
        </p:grpSpPr>
        <p:pic>
          <p:nvPicPr>
            <p:cNvPr id="22530" name="Picture 2" descr="Picture background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2004" y="672109"/>
              <a:ext cx="6132975" cy="40858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5341844" y="-425400"/>
              <a:ext cx="4433296" cy="6325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6446124" y="2835285"/>
            <a:ext cx="1773445" cy="1198208"/>
            <a:chOff x="3548534" y="1275592"/>
            <a:chExt cx="5289492" cy="3954329"/>
          </a:xfrm>
        </p:grpSpPr>
        <p:pic>
          <p:nvPicPr>
            <p:cNvPr id="22534" name="Picture 6" descr="Picture background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1395" y="1476693"/>
              <a:ext cx="4880800" cy="35380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4216115" y="608011"/>
              <a:ext cx="3954329" cy="5289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Стрелка вправо 29">
            <a:hlinkClick r:id="rId12" action="ppaction://hlinksldjump"/>
          </p:cNvPr>
          <p:cNvSpPr/>
          <p:nvPr/>
        </p:nvSpPr>
        <p:spPr>
          <a:xfrm>
            <a:off x="10441442" y="405854"/>
            <a:ext cx="1260637" cy="748067"/>
          </a:xfrm>
          <a:prstGeom prst="rightArrow">
            <a:avLst/>
          </a:prstGeom>
          <a:solidFill>
            <a:srgbClr val="ECD5BA"/>
          </a:solidFill>
          <a:ln w="3810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Narrow" panose="020B0606020202030204" pitchFamily="34" charset="0"/>
              </a:rPr>
              <a:t>ВПЕРЁД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847145" y="1785493"/>
            <a:ext cx="2071325" cy="1250887"/>
            <a:chOff x="7903948" y="4761595"/>
            <a:chExt cx="2103342" cy="1250887"/>
          </a:xfrm>
        </p:grpSpPr>
        <p:pic>
          <p:nvPicPr>
            <p:cNvPr id="3078" name="Picture 6" descr="Picture background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4476" y="4827454"/>
              <a:ext cx="1989643" cy="1119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 rot="16200000">
              <a:off x="8330175" y="4335368"/>
              <a:ext cx="1250887" cy="21033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Группа 3"/>
          <p:cNvGrpSpPr/>
          <p:nvPr/>
        </p:nvGrpSpPr>
        <p:grpSpPr>
          <a:xfrm>
            <a:off x="4619327" y="3384868"/>
            <a:ext cx="1237820" cy="1631824"/>
            <a:chOff x="9992297" y="4376416"/>
            <a:chExt cx="1237820" cy="1631824"/>
          </a:xfrm>
        </p:grpSpPr>
        <p:pic>
          <p:nvPicPr>
            <p:cNvPr id="3080" name="Picture 8" descr="Picture background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12679" y="4412147"/>
              <a:ext cx="1154085" cy="15387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12" descr="Picture background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80" t="8190" r="11149" b="7212"/>
            <a:stretch/>
          </p:blipFill>
          <p:spPr bwMode="auto">
            <a:xfrm>
              <a:off x="9992297" y="4376416"/>
              <a:ext cx="1237820" cy="16318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2" name="Picture 18" descr="Picture background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529" y="4344632"/>
            <a:ext cx="2520043" cy="426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521" b="100000" l="9896" r="899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006" r="33158"/>
          <a:stretch/>
        </p:blipFill>
        <p:spPr bwMode="auto">
          <a:xfrm>
            <a:off x="10821971" y="3195306"/>
            <a:ext cx="1112363" cy="3104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0" y="6658959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16" name="Picture 20" descr="Picture background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100000" l="0" r="100000">
                        <a14:foregroundMark x1="19063" y1="89209" x2="19792" y2="13669"/>
                        <a14:foregroundMark x1="7135" y1="89209" x2="7656" y2="15683"/>
                        <a14:foregroundMark x1="7656" y1="15683" x2="7865" y2="16547"/>
                        <a14:foregroundMark x1="46927" y1="86906" x2="46823" y2="13094"/>
                        <a14:foregroundMark x1="46823" y1="13094" x2="46823" y2="14820"/>
                        <a14:foregroundMark x1="57760" y1="88345" x2="58177" y2="17986"/>
                        <a14:foregroundMark x1="58177" y1="17986" x2="58490" y2="17986"/>
                        <a14:foregroundMark x1="65885" y1="87194" x2="67760" y2="18561"/>
                        <a14:foregroundMark x1="67760" y1="18561" x2="67760" y2="19712"/>
                        <a14:foregroundMark x1="63750" y1="38705" x2="65885" y2="20576"/>
                        <a14:foregroundMark x1="65885" y1="20576" x2="66198" y2="20576"/>
                        <a14:foregroundMark x1="78385" y1="87770" x2="77135" y2="20000"/>
                        <a14:foregroundMark x1="77448" y1="20288" x2="78073" y2="21439"/>
                        <a14:foregroundMark x1="80885" y1="85755" x2="81250" y2="70935"/>
                        <a14:foregroundMark x1="81354" y1="65899" x2="81354" y2="65899"/>
                        <a14:foregroundMark x1="81146" y1="27050" x2="79323" y2="13957"/>
                        <a14:foregroundMark x1="79323" y1="13957" x2="79635" y2="14820"/>
                        <a14:foregroundMark x1="80156" y1="20288" x2="81667" y2="18849"/>
                        <a14:foregroundMark x1="81667" y1="18849" x2="81667" y2="18849"/>
                        <a14:foregroundMark x1="76094" y1="21439" x2="79010" y2="21439"/>
                        <a14:foregroundMark x1="79010" y1="21439" x2="79427" y2="22014"/>
                        <a14:foregroundMark x1="87656" y1="89784" x2="91094" y2="17410"/>
                        <a14:foregroundMark x1="91198" y1="17410" x2="91771" y2="17698"/>
                        <a14:foregroundMark x1="86823" y1="54388" x2="87448" y2="40144"/>
                        <a14:foregroundMark x1="87552" y1="40144" x2="88385" y2="41295"/>
                        <a14:foregroundMark x1="27865" y1="42734" x2="27760" y2="35108"/>
                        <a14:foregroundMark x1="45365" y1="42446" x2="44844" y2="36835"/>
                        <a14:foregroundMark x1="44740" y1="35683" x2="44740" y2="35683"/>
                        <a14:foregroundMark x1="44740" y1="35108" x2="44740" y2="35108"/>
                        <a14:foregroundMark x1="27865" y1="46619" x2="27865" y2="46619"/>
                        <a14:foregroundMark x1="27865" y1="46619" x2="28281" y2="46619"/>
                        <a14:foregroundMark x1="27708" y1="52950" x2="27708" y2="52950"/>
                        <a14:foregroundMark x1="27708" y1="52950" x2="28021" y2="53381"/>
                        <a14:foregroundMark x1="30000" y1="90647" x2="30000" y2="90647"/>
                        <a14:foregroundMark x1="31771" y1="91511" x2="32031" y2="91799"/>
                        <a14:foregroundMark x1="85938" y1="89784" x2="87240" y2="90072"/>
                        <a14:foregroundMark x1="87448" y1="90072" x2="87917" y2="90647"/>
                        <a14:foregroundMark x1="87917" y1="90647" x2="87917" y2="90647"/>
                        <a14:foregroundMark x1="87917" y1="90647" x2="87917" y2="90647"/>
                        <a14:foregroundMark x1="85417" y1="89784" x2="85417" y2="89784"/>
                        <a14:foregroundMark x1="85417" y1="89784" x2="85990" y2="90216"/>
                        <a14:foregroundMark x1="93802" y1="90935" x2="93802" y2="90935"/>
                        <a14:foregroundMark x1="94688" y1="90647" x2="94688" y2="90647"/>
                        <a14:foregroundMark x1="35313" y1="16259" x2="35365" y2="7194"/>
                        <a14:foregroundMark x1="35365" y1="7194" x2="35365" y2="7194"/>
                        <a14:foregroundMark x1="35469" y1="6906" x2="35833" y2="7626"/>
                        <a14:foregroundMark x1="38021" y1="55827" x2="39010" y2="72230"/>
                        <a14:backgroundMark x1="16719" y1="43597" x2="16719" y2="43597"/>
                        <a14:backgroundMark x1="16719" y1="43597" x2="16719" y2="43597"/>
                        <a14:backgroundMark x1="33646" y1="76115" x2="33646" y2="76115"/>
                        <a14:backgroundMark x1="33646" y1="76115" x2="33646" y2="76115"/>
                        <a14:backgroundMark x1="37031" y1="76691" x2="37031" y2="76691"/>
                        <a14:backgroundMark x1="37031" y1="76691" x2="37031" y2="76691"/>
                        <a14:backgroundMark x1="36823" y1="69784" x2="36823" y2="69784"/>
                        <a14:backgroundMark x1="36823" y1="69784" x2="36823" y2="69784"/>
                        <a14:backgroundMark x1="36927" y1="66906" x2="36927" y2="66906"/>
                        <a14:backgroundMark x1="36927" y1="66619" x2="36927" y2="66619"/>
                        <a14:backgroundMark x1="36823" y1="62446" x2="36823" y2="62446"/>
                        <a14:backgroundMark x1="36823" y1="62446" x2="37135" y2="62734"/>
                        <a14:backgroundMark x1="79635" y1="82014" x2="79635" y2="82014"/>
                        <a14:backgroundMark x1="79635" y1="82014" x2="79635" y2="82014"/>
                        <a14:backgroundMark x1="76823" y1="22302" x2="76823" y2="22302"/>
                        <a14:backgroundMark x1="76719" y1="22302" x2="76719" y2="23165"/>
                        <a14:backgroundMark x1="86823" y1="53813" x2="86823" y2="53813"/>
                        <a14:backgroundMark x1="86823" y1="53813" x2="87240" y2="54388"/>
                        <a14:backgroundMark x1="33854" y1="70360" x2="33854" y2="70360"/>
                        <a14:backgroundMark x1="33854" y1="70072" x2="34219" y2="70360"/>
                        <a14:backgroundMark x1="33021" y1="41871" x2="33021" y2="41871"/>
                        <a14:backgroundMark x1="32917" y1="41871" x2="33333" y2="42446"/>
                        <a14:backgroundMark x1="10469" y1="44029" x2="10469" y2="44029"/>
                        <a14:backgroundMark x1="10469" y1="44029" x2="10781" y2="44029"/>
                        <a14:backgroundMark x1="65625" y1="21871" x2="65625" y2="21871"/>
                        <a14:backgroundMark x1="65625" y1="21871" x2="65625" y2="21871"/>
                        <a14:backgroundMark x1="65781" y1="23597" x2="65781" y2="23597"/>
                        <a14:backgroundMark x1="65781" y1="23597" x2="65781" y2="23597"/>
                        <a14:backgroundMark x1="34063" y1="68777" x2="34010" y2="65324"/>
                        <a14:backgroundMark x1="34063" y1="63741" x2="34063" y2="63741"/>
                        <a14:backgroundMark x1="34063" y1="63741" x2="34063" y2="63741"/>
                        <a14:backgroundMark x1="36771" y1="61151" x2="36615" y2="60144"/>
                        <a14:backgroundMark x1="36615" y1="57554" x2="36615" y2="57554"/>
                        <a14:backgroundMark x1="36615" y1="57554" x2="36615" y2="57554"/>
                        <a14:backgroundMark x1="30781" y1="60719" x2="30781" y2="60719"/>
                        <a14:backgroundMark x1="30938" y1="57122" x2="30938" y2="57122"/>
                        <a14:backgroundMark x1="28333" y1="44892" x2="28177" y2="43453"/>
                        <a14:backgroundMark x1="28281" y1="42734" x2="28281" y2="42734"/>
                        <a14:backgroundMark x1="28281" y1="42734" x2="28281" y2="42734"/>
                        <a14:backgroundMark x1="76510" y1="44317" x2="76510" y2="44317"/>
                        <a14:backgroundMark x1="76510" y1="44317" x2="76510" y2="44317"/>
                        <a14:backgroundMark x1="76771" y1="39424" x2="76771" y2="41295"/>
                        <a14:backgroundMark x1="76771" y1="41295" x2="76771" y2="41295"/>
                        <a14:backgroundMark x1="65208" y1="16978" x2="65208" y2="16978"/>
                        <a14:backgroundMark x1="77292" y1="23453" x2="77292" y2="23453"/>
                        <a14:backgroundMark x1="77031" y1="24892" x2="77760" y2="23885"/>
                        <a14:backgroundMark x1="77760" y1="23453" x2="77604" y2="23022"/>
                        <a14:backgroundMark x1="77396" y1="22734" x2="77396" y2="22734"/>
                        <a14:backgroundMark x1="77396" y1="22734" x2="77396" y2="22734"/>
                        <a14:backgroundMark x1="79896" y1="66187" x2="79896" y2="66187"/>
                        <a14:backgroundMark x1="79844" y1="64173" x2="79844" y2="64173"/>
                        <a14:backgroundMark x1="87031" y1="52662" x2="86719" y2="51799"/>
                        <a14:backgroundMark x1="86719" y1="51799" x2="86927" y2="51942"/>
                        <a14:backgroundMark x1="86927" y1="51367" x2="87188" y2="42014"/>
                        <a14:backgroundMark x1="87188" y1="42014" x2="87188" y2="42014"/>
                        <a14:backgroundMark x1="91615" y1="18417" x2="91927" y2="17698"/>
                        <a14:backgroundMark x1="91927" y1="17698" x2="91927" y2="17698"/>
                        <a14:backgroundMark x1="36615" y1="59281" x2="36510" y2="54820"/>
                        <a14:backgroundMark x1="28385" y1="41295" x2="28385" y2="41295"/>
                        <a14:backgroundMark x1="28385" y1="41295" x2="28333" y2="37698"/>
                        <a14:backgroundMark x1="28333" y1="37698" x2="28333" y2="37698"/>
                        <a14:backgroundMark x1="45156" y1="42014" x2="45156" y2="41007"/>
                        <a14:backgroundMark x1="45156" y1="41007" x2="45156" y2="41007"/>
                        <a14:backgroundMark x1="44323" y1="38129" x2="45000" y2="36115"/>
                        <a14:backgroundMark x1="45000" y1="36115" x2="45000" y2="36115"/>
                        <a14:backgroundMark x1="45885" y1="74820" x2="47031" y2="71942"/>
                        <a14:backgroundMark x1="47031" y1="71942" x2="47031" y2="71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72" r="15525"/>
          <a:stretch/>
        </p:blipFill>
        <p:spPr bwMode="auto">
          <a:xfrm>
            <a:off x="1205985" y="1983421"/>
            <a:ext cx="10480275" cy="501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36" b="100000" l="0" r="100000">
                        <a14:foregroundMark x1="20788" y1="42935" x2="37908" y2="31793"/>
                        <a14:foregroundMark x1="37908" y1="31793" x2="37908" y2="31793"/>
                        <a14:foregroundMark x1="63315" y1="37228" x2="82337" y2="244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433" y="1029637"/>
            <a:ext cx="4233062" cy="389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icture background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6643" b="56114" l="25677" r="73856">
                        <a14:foregroundMark x1="49949" y1="37457" x2="69196" y2="24049"/>
                        <a14:foregroundMark x1="62970" y1="42706" x2="64334" y2="331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81" t="19775" r="28281" b="49138"/>
          <a:stretch/>
        </p:blipFill>
        <p:spPr bwMode="auto">
          <a:xfrm>
            <a:off x="1405477" y="1298319"/>
            <a:ext cx="1892592" cy="137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Picture background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10000" b="90000" l="10000" r="90000">
                        <a14:foregroundMark x1="43291" y1="68530" x2="45208" y2="62780"/>
                        <a14:foregroundMark x1="35304" y1="76038" x2="41054" y2="744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83561" y="1286078"/>
            <a:ext cx="2165683" cy="212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026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2480" t="4164" r="-40" b="19113"/>
          <a:stretch/>
        </p:blipFill>
        <p:spPr>
          <a:xfrm>
            <a:off x="233265" y="233267"/>
            <a:ext cx="11791180" cy="6425692"/>
          </a:xfrm>
          <a:prstGeom prst="rect">
            <a:avLst/>
          </a:prstGeom>
        </p:spPr>
      </p:pic>
      <p:pic>
        <p:nvPicPr>
          <p:cNvPr id="43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821">
            <a:off x="5423781" y="2313938"/>
            <a:ext cx="999609" cy="99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Овал 36"/>
          <p:cNvSpPr/>
          <p:nvPr/>
        </p:nvSpPr>
        <p:spPr>
          <a:xfrm>
            <a:off x="504725" y="530229"/>
            <a:ext cx="4440868" cy="69578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422" b="47070" l="43815" r="60156">
                        <a14:foregroundMark x1="55469" y1="44043" x2="48633" y2="456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074" t="7407" r="39926" b="53037"/>
          <a:stretch/>
        </p:blipFill>
        <p:spPr>
          <a:xfrm>
            <a:off x="1289822" y="1359332"/>
            <a:ext cx="3142219" cy="5299627"/>
          </a:xfrm>
          <a:prstGeom prst="rect">
            <a:avLst/>
          </a:prstGeom>
        </p:spPr>
      </p:pic>
      <p:pic>
        <p:nvPicPr>
          <p:cNvPr id="33" name="Picture 14" descr="https://cdn140.picsart.com/29908034135621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414" y="567552"/>
            <a:ext cx="8815586" cy="3542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5178858" y="1063144"/>
            <a:ext cx="66123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Arial Narrow" panose="020B0606020202030204" pitchFamily="34" charset="0"/>
              </a:rPr>
              <a:t>Первая выставка прошла отлично! Всё благодаря вашей сплочённости, поддержке и талантам. </a:t>
            </a:r>
          </a:p>
          <a:p>
            <a:pPr algn="ctr"/>
            <a:r>
              <a:rPr lang="ru-RU" sz="3600" dirty="0">
                <a:latin typeface="Arial Narrow" panose="020B0606020202030204" pitchFamily="34" charset="0"/>
              </a:rPr>
              <a:t>Спасибо за помощь! ♥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6658959"/>
            <a:ext cx="12192000" cy="220135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>
            <a:hlinkClick r:id="rId9" action="ppaction://hlinksldjump"/>
          </p:cNvPr>
          <p:cNvSpPr/>
          <p:nvPr/>
        </p:nvSpPr>
        <p:spPr>
          <a:xfrm>
            <a:off x="4564317" y="5537550"/>
            <a:ext cx="3063365" cy="718830"/>
          </a:xfrm>
          <a:prstGeom prst="ellipse">
            <a:avLst/>
          </a:prstGeom>
          <a:solidFill>
            <a:srgbClr val="ECD5BA"/>
          </a:solidFill>
          <a:ln w="57150">
            <a:solidFill>
              <a:srgbClr val="3431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Arial Narrow" panose="020B0606020202030204" pitchFamily="34" charset="0"/>
              </a:rPr>
              <a:t>ЗАВЕРШИТЬ</a:t>
            </a:r>
          </a:p>
        </p:txBody>
      </p:sp>
    </p:spTree>
    <p:extLst>
      <p:ext uri="{BB962C8B-B14F-4D97-AF65-F5344CB8AC3E}">
        <p14:creationId xmlns:p14="http://schemas.microsoft.com/office/powerpoint/2010/main" val="211596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1753" y="1418731"/>
            <a:ext cx="112391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latin typeface="Arial Narrow" panose="020B0606020202030204" pitchFamily="34" charset="0"/>
              </a:rPr>
              <a:t>	После завершения игры проводится подведение итогов и рефлексия. </a:t>
            </a:r>
          </a:p>
          <a:p>
            <a:pPr algn="just"/>
            <a:r>
              <a:rPr lang="ru-RU" sz="3200" dirty="0">
                <a:latin typeface="Arial Narrow" panose="020B0606020202030204" pitchFamily="34" charset="0"/>
              </a:rPr>
              <a:t>	Обучающимся предлагается организовать выставку работ, которые они создавали на протяжении всей игры. На выставку смогут прийти обучающиеся других классов, обсудить творческие работы, предложить свои идеи для дальнейших игр.</a:t>
            </a:r>
          </a:p>
          <a:p>
            <a:pPr algn="just"/>
            <a:endParaRPr lang="ru-RU" sz="3200" b="1" dirty="0">
              <a:latin typeface="Arial Narrow" panose="020B0606020202030204" pitchFamily="34" charset="0"/>
            </a:endParaRPr>
          </a:p>
          <a:p>
            <a:pPr algn="just"/>
            <a:endParaRPr lang="ru-RU" sz="3200" b="1" dirty="0">
              <a:latin typeface="Arial Narrow" panose="020B0606020202030204" pitchFamily="34" charset="0"/>
            </a:endParaRPr>
          </a:p>
          <a:p>
            <a:pPr algn="just"/>
            <a:r>
              <a:rPr lang="ru-RU" sz="3200" b="1" dirty="0">
                <a:latin typeface="Arial Narrow" panose="020B0606020202030204" pitchFamily="34" charset="0"/>
              </a:rPr>
              <a:t>     Спасибо за работу и внимание к сюжетной игре! ♥</a:t>
            </a:r>
          </a:p>
        </p:txBody>
      </p:sp>
      <p:sp>
        <p:nvSpPr>
          <p:cNvPr id="13" name="Прямоугольник 12"/>
          <p:cNvSpPr/>
          <p:nvPr/>
        </p:nvSpPr>
        <p:spPr>
          <a:xfrm rot="16200000">
            <a:off x="-3198230" y="3447485"/>
            <a:ext cx="6634141" cy="186890"/>
          </a:xfrm>
          <a:prstGeom prst="rect">
            <a:avLst/>
          </a:prstGeom>
          <a:solidFill>
            <a:srgbClr val="A5B592"/>
          </a:solidFill>
          <a:ln>
            <a:solidFill>
              <a:srgbClr val="A5B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920555" y="435217"/>
            <a:ext cx="10461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Arial Narrow" panose="020B0606020202030204" pitchFamily="34" charset="0"/>
              </a:rPr>
              <a:t>Примечание к завершению сюжетной игры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70271" y="1179871"/>
            <a:ext cx="1110061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61240" y="3993291"/>
            <a:ext cx="2646784" cy="258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606919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Базис</Template>
  <TotalTime>3068</TotalTime>
  <Words>958</Words>
  <Application>Microsoft Office PowerPoint</Application>
  <PresentationFormat>Широкоэкранный</PresentationFormat>
  <Paragraphs>130</Paragraphs>
  <Slides>28</Slides>
  <Notes>23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Arial Narrow</vt:lpstr>
      <vt:lpstr>Calibri</vt:lpstr>
      <vt:lpstr>Corbel</vt:lpstr>
      <vt:lpstr>Базис</vt:lpstr>
      <vt:lpstr>Интерактивная игра на тему: «Мастерская художника: создаём галерею»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Пользователь</cp:lastModifiedBy>
  <cp:revision>208</cp:revision>
  <dcterms:created xsi:type="dcterms:W3CDTF">2021-11-21T16:35:20Z</dcterms:created>
  <dcterms:modified xsi:type="dcterms:W3CDTF">2026-05-04T09:16:34Z</dcterms:modified>
</cp:coreProperties>
</file>