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59" r:id="rId5"/>
    <p:sldId id="260" r:id="rId6"/>
    <p:sldId id="261" r:id="rId7"/>
    <p:sldId id="263" r:id="rId8"/>
    <p:sldId id="262" r:id="rId9"/>
    <p:sldId id="272" r:id="rId10"/>
    <p:sldId id="271" r:id="rId11"/>
    <p:sldId id="268" r:id="rId12"/>
    <p:sldId id="269" r:id="rId13"/>
    <p:sldId id="267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083FE-76A9-461F-BA37-CF95CA713761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3FFBB-5277-4F1F-B45D-93B740384A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083FE-76A9-461F-BA37-CF95CA713761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3FFBB-5277-4F1F-B45D-93B740384A0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083FE-76A9-461F-BA37-CF95CA713761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3FFBB-5277-4F1F-B45D-93B740384A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083FE-76A9-461F-BA37-CF95CA713761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3FFBB-5277-4F1F-B45D-93B740384A0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083FE-76A9-461F-BA37-CF95CA713761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3FFBB-5277-4F1F-B45D-93B740384A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083FE-76A9-461F-BA37-CF95CA713761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3FFBB-5277-4F1F-B45D-93B740384A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083FE-76A9-461F-BA37-CF95CA713761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3FFBB-5277-4F1F-B45D-93B740384A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083FE-76A9-461F-BA37-CF95CA713761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3FFBB-5277-4F1F-B45D-93B740384A0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083FE-76A9-461F-BA37-CF95CA713761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3FFBB-5277-4F1F-B45D-93B740384A0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083FE-76A9-461F-BA37-CF95CA713761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3FFBB-5277-4F1F-B45D-93B740384A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083FE-76A9-461F-BA37-CF95CA713761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3FFBB-5277-4F1F-B45D-93B740384A0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67083FE-76A9-461F-BA37-CF95CA713761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0E3FFBB-5277-4F1F-B45D-93B740384A0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772400" cy="1780108"/>
          </a:xfrm>
        </p:spPr>
        <p:txBody>
          <a:bodyPr/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Дождь – друг или враг?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r"/>
            <a:r>
              <a:rPr lang="ru-RU" sz="2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Левченко Наталья Алексеевна</a:t>
            </a:r>
          </a:p>
          <a:p>
            <a:pPr algn="r"/>
            <a:r>
              <a:rPr lang="ru-RU" sz="2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группы продлённого</a:t>
            </a:r>
          </a:p>
          <a:p>
            <a:pPr algn="r"/>
            <a:r>
              <a:rPr lang="ru-RU" sz="2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дня МБОУ гимназии имени </a:t>
            </a:r>
            <a:r>
              <a:rPr lang="ru-RU" sz="22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Ф,К,Салманова</a:t>
            </a:r>
            <a:r>
              <a:rPr lang="ru-RU" sz="2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г.Сургут</a:t>
            </a:r>
            <a:endParaRPr lang="ru-RU" sz="22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221088"/>
            <a:ext cx="2664296" cy="2380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50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067" y="2675467"/>
            <a:ext cx="7408333" cy="1761645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Одни считают – дождь полезный, он несёт жизнь.</a:t>
            </a:r>
          </a:p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Другие считают – дождь приносит вред, он может лишить жизни.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приносит дождь – вред или пользу?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365104"/>
            <a:ext cx="2664296" cy="211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028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образуется дождь?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2276872"/>
            <a:ext cx="4101405" cy="3081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644008" y="1628800"/>
            <a:ext cx="3822192" cy="34472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Вода на поверхности Земли под действием солнечных лучей нагревается, превращается  в пар и поднимается над землёй. Под действием холодного  воздуха пар остывает, собирается в 	облака, тучи. Тучи проливаются дождём на землю. Затем в природе всё повторяется. Это явление называется  круговорот воды в природе.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146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916832"/>
            <a:ext cx="7408333" cy="34506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нагревании вода превращается в пар. А соприкасаясь с холодным стеклом, снова становится  капельками воды. Если их собралось много, они отрываются и падают, как настоящий дождь. Пар – это тоже вода.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пыт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567" y="3733443"/>
            <a:ext cx="3063943" cy="2286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7452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067" y="1772816"/>
            <a:ext cx="7408333" cy="43533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Тёплый, летний дождик, его называют </a:t>
            </a:r>
            <a:r>
              <a:rPr lang="ru-RU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грибным.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 даёт жизнь всему живому. Принято считать, что после него растут грибы. В городе он прибивает пыль к земле, приносит свежесть и прохладу. Если в это время светит солнышко – на небе появляется очень красивое явление природы – радуга.</a:t>
            </a:r>
          </a:p>
          <a:p>
            <a:pPr marL="0" indent="0">
              <a:buNone/>
            </a:pPr>
            <a:endParaRPr lang="ru-RU" sz="22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бывают дожди?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05064"/>
            <a:ext cx="2541310" cy="2033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437112"/>
            <a:ext cx="2975535" cy="2010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005064"/>
            <a:ext cx="2624176" cy="213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5358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067" y="1700809"/>
            <a:ext cx="7408333" cy="1152128"/>
          </a:xfrm>
        </p:spPr>
        <p:txBody>
          <a:bodyPr/>
          <a:lstStyle/>
          <a:p>
            <a:pPr marL="0" indent="0">
              <a:buNone/>
            </a:pPr>
            <a:r>
              <a:rPr lang="ru-RU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Ливень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очень сильный дождь. Он может принести много бед. В городе может затопить улицы, автомобили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4240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645024"/>
            <a:ext cx="3616922" cy="2239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645024"/>
            <a:ext cx="3600400" cy="2242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3462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556793"/>
            <a:ext cx="7408333" cy="2088232"/>
          </a:xfrm>
        </p:spPr>
        <p:txBody>
          <a:bodyPr/>
          <a:lstStyle/>
          <a:p>
            <a:pPr marL="0" indent="0">
              <a:buNone/>
            </a:pPr>
            <a:r>
              <a:rPr lang="ru-RU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Дождь с грозой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опасное явление. Во время грозы нельзя укрываться под одиноко стоящим деревом. Молния часто бьёт в одиноко стоящие деревья или строения. Оно может сыграть роль громоотвода и вызвать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дар молнии. Это опасно для жизни.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4240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05064"/>
            <a:ext cx="3384376" cy="2115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1" y="3968190"/>
            <a:ext cx="3384376" cy="2113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1982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484784"/>
            <a:ext cx="7408333" cy="19442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горах ливни вызывают </a:t>
            </a:r>
            <a:r>
              <a:rPr lang="ru-RU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оползни и сели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Селевый поток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массы камней, земли, подхваченные потоками воды. Такие оползни могут снести мосты, одинокие дома и даже целые деревни. Реки могут выйти из берегов и вызвать наводнение.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7039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89040"/>
            <a:ext cx="2614929" cy="1738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221088"/>
            <a:ext cx="2829694" cy="1883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645024"/>
            <a:ext cx="2808312" cy="1870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9136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316578"/>
            <a:ext cx="2664296" cy="1769259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чего нужна вода?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140968"/>
            <a:ext cx="2977702" cy="174996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140968"/>
            <a:ext cx="2648059" cy="184482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340768"/>
            <a:ext cx="2644083" cy="175247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085184"/>
            <a:ext cx="2736304" cy="177281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5013176"/>
            <a:ext cx="2774979" cy="184482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43584" y="3645024"/>
            <a:ext cx="605152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Вода нужна </a:t>
            </a:r>
          </a:p>
          <a:p>
            <a:pPr algn="ctr"/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сего </a:t>
            </a:r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живого  </a:t>
            </a:r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земле</a:t>
            </a:r>
            <a:endParaRPr lang="ru-RU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841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Группа 36"/>
          <p:cNvGrpSpPr/>
          <p:nvPr/>
        </p:nvGrpSpPr>
        <p:grpSpPr>
          <a:xfrm>
            <a:off x="323528" y="2060848"/>
            <a:ext cx="4032448" cy="2880320"/>
            <a:chOff x="1691680" y="1268760"/>
            <a:chExt cx="5760640" cy="4320480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012160" y="2708920"/>
              <a:ext cx="720080" cy="720080"/>
            </a:xfrm>
            <a:prstGeom prst="rect">
              <a:avLst/>
            </a:prstGeom>
          </p:spPr>
        </p:pic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91680" y="3429000"/>
              <a:ext cx="720080" cy="720080"/>
            </a:xfrm>
            <a:prstGeom prst="rect">
              <a:avLst/>
            </a:prstGeom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11760" y="3429000"/>
              <a:ext cx="720080" cy="720080"/>
            </a:xfrm>
            <a:prstGeom prst="rect">
              <a:avLst/>
            </a:prstGeom>
          </p:spPr>
        </p:pic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732240" y="2708920"/>
              <a:ext cx="720080" cy="720080"/>
            </a:xfrm>
            <a:prstGeom prst="rect">
              <a:avLst/>
            </a:prstGeom>
          </p:spPr>
        </p:pic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92080" y="2708920"/>
              <a:ext cx="720080" cy="720080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72000" y="2708920"/>
              <a:ext cx="720080" cy="720080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72000" y="3429000"/>
              <a:ext cx="720080" cy="720080"/>
            </a:xfrm>
            <a:prstGeom prst="rect">
              <a:avLst/>
            </a:prstGeom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31840" y="3429000"/>
              <a:ext cx="720080" cy="720080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92080" y="3429000"/>
              <a:ext cx="720080" cy="720080"/>
            </a:xfrm>
            <a:prstGeom prst="rect">
              <a:avLst/>
            </a:prstGeom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51920" y="3429000"/>
              <a:ext cx="720080" cy="720080"/>
            </a:xfrm>
            <a:prstGeom prst="rect">
              <a:avLst/>
            </a:prstGeom>
          </p:spPr>
        </p:pic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51920" y="4869160"/>
              <a:ext cx="720080" cy="720080"/>
            </a:xfrm>
            <a:prstGeom prst="rect">
              <a:avLst/>
            </a:prstGeom>
          </p:spPr>
        </p:pic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31840" y="4869160"/>
              <a:ext cx="720080" cy="720080"/>
            </a:xfrm>
            <a:prstGeom prst="rect">
              <a:avLst/>
            </a:prstGeom>
          </p:spPr>
        </p:pic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11760" y="4869160"/>
              <a:ext cx="720080" cy="720080"/>
            </a:xfrm>
            <a:prstGeom prst="rect">
              <a:avLst/>
            </a:prstGeom>
          </p:spPr>
        </p:pic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91680" y="4869160"/>
              <a:ext cx="720080" cy="720080"/>
            </a:xfrm>
            <a:prstGeom prst="rect">
              <a:avLst/>
            </a:prstGeom>
          </p:spPr>
        </p:pic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51920" y="4149080"/>
              <a:ext cx="720080" cy="720080"/>
            </a:xfrm>
            <a:prstGeom prst="rect">
              <a:avLst/>
            </a:prstGeom>
          </p:spPr>
        </p:pic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31840" y="4149080"/>
              <a:ext cx="720080" cy="720080"/>
            </a:xfrm>
            <a:prstGeom prst="rect">
              <a:avLst/>
            </a:prstGeom>
          </p:spPr>
        </p:pic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11760" y="4149080"/>
              <a:ext cx="720080" cy="720080"/>
            </a:xfrm>
            <a:prstGeom prst="rect">
              <a:avLst/>
            </a:prstGeom>
          </p:spPr>
        </p:pic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51920" y="1268760"/>
              <a:ext cx="720080" cy="72008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</p:pic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31840" y="1268760"/>
              <a:ext cx="733613" cy="733613"/>
            </a:xfrm>
            <a:prstGeom prst="rect">
              <a:avLst/>
            </a:prstGeom>
          </p:spPr>
        </p:pic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31840" y="1988840"/>
              <a:ext cx="720080" cy="720080"/>
            </a:xfrm>
            <a:prstGeom prst="rect">
              <a:avLst/>
            </a:prstGeom>
          </p:spPr>
        </p:pic>
        <p:pic>
          <p:nvPicPr>
            <p:cNvPr id="22" name="Рисунок 2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72000" y="1268760"/>
              <a:ext cx="720080" cy="720080"/>
            </a:xfrm>
            <a:prstGeom prst="rect">
              <a:avLst/>
            </a:prstGeom>
          </p:spPr>
        </p:pic>
        <p:pic>
          <p:nvPicPr>
            <p:cNvPr id="23" name="Рисунок 2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91680" y="1988840"/>
              <a:ext cx="720080" cy="720080"/>
            </a:xfrm>
            <a:prstGeom prst="rect">
              <a:avLst/>
            </a:prstGeom>
          </p:spPr>
        </p:pic>
        <p:pic>
          <p:nvPicPr>
            <p:cNvPr id="24" name="Рисунок 2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11760" y="1988840"/>
              <a:ext cx="720080" cy="720080"/>
            </a:xfrm>
            <a:prstGeom prst="rect">
              <a:avLst/>
            </a:prstGeom>
          </p:spPr>
        </p:pic>
        <p:pic>
          <p:nvPicPr>
            <p:cNvPr id="25" name="Рисунок 2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51921" y="1988841"/>
              <a:ext cx="720080" cy="72008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</p:pic>
        <p:pic>
          <p:nvPicPr>
            <p:cNvPr id="26" name="Рисунок 2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92080" y="1268760"/>
              <a:ext cx="720080" cy="720080"/>
            </a:xfrm>
            <a:prstGeom prst="rect">
              <a:avLst/>
            </a:prstGeom>
          </p:spPr>
        </p:pic>
        <p:pic>
          <p:nvPicPr>
            <p:cNvPr id="27" name="Рисунок 2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91680" y="4149080"/>
              <a:ext cx="720080" cy="720080"/>
            </a:xfrm>
            <a:prstGeom prst="rect">
              <a:avLst/>
            </a:prstGeom>
          </p:spPr>
        </p:pic>
        <p:pic>
          <p:nvPicPr>
            <p:cNvPr id="28" name="Рисунок 2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732240" y="3429000"/>
              <a:ext cx="720080" cy="720080"/>
            </a:xfrm>
            <a:prstGeom prst="rect">
              <a:avLst/>
            </a:prstGeom>
          </p:spPr>
        </p:pic>
        <p:pic>
          <p:nvPicPr>
            <p:cNvPr id="29" name="Рисунок 2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012160" y="3429000"/>
              <a:ext cx="720080" cy="720080"/>
            </a:xfrm>
            <a:prstGeom prst="rect">
              <a:avLst/>
            </a:prstGeom>
          </p:spPr>
        </p:pic>
        <p:pic>
          <p:nvPicPr>
            <p:cNvPr id="30" name="Рисунок 2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51920" y="2708920"/>
              <a:ext cx="720080" cy="720080"/>
            </a:xfrm>
            <a:prstGeom prst="rect">
              <a:avLst/>
            </a:prstGeom>
          </p:spPr>
        </p:pic>
        <p:sp>
          <p:nvSpPr>
            <p:cNvPr id="31" name="TextBox 30"/>
            <p:cNvSpPr txBox="1"/>
            <p:nvPr/>
          </p:nvSpPr>
          <p:spPr>
            <a:xfrm>
              <a:off x="3131840" y="1340768"/>
              <a:ext cx="2648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1</a:t>
              </a:r>
              <a:endParaRPr lang="ru-RU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691680" y="2060848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2</a:t>
              </a:r>
              <a:endParaRPr lang="ru-RU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749051" y="2672916"/>
              <a:ext cx="2968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3</a:t>
              </a:r>
              <a:endParaRPr lang="ru-RU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691680" y="3501008"/>
              <a:ext cx="3080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4</a:t>
              </a:r>
              <a:endParaRPr lang="ru-RU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691680" y="4185084"/>
              <a:ext cx="2984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5</a:t>
              </a:r>
              <a:endParaRPr lang="ru-RU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691680" y="4941168"/>
              <a:ext cx="3113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6</a:t>
              </a:r>
              <a:endParaRPr lang="ru-RU" dirty="0"/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1475656" y="2060848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Г   </a:t>
            </a:r>
            <a:r>
              <a:rPr lang="ru-RU" sz="2800" dirty="0" smtClean="0">
                <a:solidFill>
                  <a:srgbClr val="FF0000"/>
                </a:solidFill>
              </a:rPr>
              <a:t>Р</a:t>
            </a:r>
            <a:r>
              <a:rPr lang="ru-RU" sz="2800" dirty="0" smtClean="0"/>
              <a:t>   А   </a:t>
            </a:r>
            <a:r>
              <a:rPr lang="ru-RU" sz="2800" dirty="0"/>
              <a:t>Д</a:t>
            </a:r>
            <a:r>
              <a:rPr lang="ru-RU" sz="2800" dirty="0" smtClean="0"/>
              <a:t>   </a:t>
            </a:r>
            <a:endParaRPr lang="ru-RU" sz="2800" dirty="0"/>
          </a:p>
        </p:txBody>
      </p:sp>
      <p:sp>
        <p:nvSpPr>
          <p:cNvPr id="40" name="TextBox 39"/>
          <p:cNvSpPr txBox="1"/>
          <p:nvPr/>
        </p:nvSpPr>
        <p:spPr>
          <a:xfrm flipH="1">
            <a:off x="467544" y="2492896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Т   У    Ч   </a:t>
            </a:r>
            <a:r>
              <a:rPr lang="ru-RU" sz="2800" dirty="0" smtClean="0">
                <a:solidFill>
                  <a:srgbClr val="FFC000"/>
                </a:solidFill>
              </a:rPr>
              <a:t> А</a:t>
            </a:r>
            <a:endParaRPr lang="ru-RU" sz="2800" dirty="0">
              <a:solidFill>
                <a:srgbClr val="FFC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907704" y="2996952"/>
            <a:ext cx="2271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rgbClr val="92D050"/>
                </a:solidFill>
              </a:rPr>
              <a:t>Д</a:t>
            </a:r>
            <a:r>
              <a:rPr lang="ru-RU" sz="2800" dirty="0" smtClean="0"/>
              <a:t>   О  Ж   Д   Ь</a:t>
            </a:r>
            <a:endParaRPr lang="ru-RU" sz="2800" dirty="0"/>
          </a:p>
        </p:txBody>
      </p:sp>
      <p:sp>
        <p:nvSpPr>
          <p:cNvPr id="42" name="TextBox 41"/>
          <p:cNvSpPr txBox="1"/>
          <p:nvPr/>
        </p:nvSpPr>
        <p:spPr>
          <a:xfrm>
            <a:off x="467544" y="3501008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С   О   С    </a:t>
            </a:r>
            <a:r>
              <a:rPr lang="ru-RU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У</a:t>
            </a:r>
            <a:r>
              <a:rPr lang="ru-RU" sz="2800" dirty="0" smtClean="0"/>
              <a:t>    Л    Ь    К   А</a:t>
            </a:r>
            <a:endParaRPr lang="ru-RU" sz="2800" dirty="0"/>
          </a:p>
        </p:txBody>
      </p:sp>
      <p:sp>
        <p:nvSpPr>
          <p:cNvPr id="43" name="TextBox 42"/>
          <p:cNvSpPr txBox="1"/>
          <p:nvPr/>
        </p:nvSpPr>
        <p:spPr>
          <a:xfrm>
            <a:off x="395536" y="3933056"/>
            <a:ext cx="18405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 С   Н   Е    </a:t>
            </a:r>
            <a:r>
              <a:rPr lang="ru-RU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Г</a:t>
            </a:r>
            <a:endParaRPr lang="ru-RU" sz="28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67544" y="4437112"/>
            <a:ext cx="17572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Р   О   С   </a:t>
            </a:r>
            <a:r>
              <a:rPr lang="ru-RU" sz="2800" dirty="0" smtClean="0">
                <a:solidFill>
                  <a:srgbClr val="7030A0"/>
                </a:solidFill>
              </a:rPr>
              <a:t>А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483768" y="188640"/>
            <a:ext cx="31851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КРОССВОРД</a:t>
            </a:r>
            <a:endParaRPr lang="ru-RU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940152" y="2924944"/>
            <a:ext cx="112883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                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47" name="Прямоугольник 46"/>
          <p:cNvSpPr/>
          <p:nvPr/>
        </p:nvSpPr>
        <p:spPr>
          <a:xfrm>
            <a:off x="4572000" y="1628800"/>
            <a:ext cx="424847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На 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дворе переполох – с неба сыплется горох.</a:t>
            </a:r>
          </a:p>
          <a:p>
            <a:r>
              <a:rPr lang="ru-RU" sz="22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Над 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тобою, надо мною пролетел мешок с водою,</a:t>
            </a:r>
          </a:p>
          <a:p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Наскочил на дальний лес, прохудился и исчез.</a:t>
            </a:r>
          </a:p>
          <a:p>
            <a:r>
              <a:rPr lang="ru-RU" sz="22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Его 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просят, его ждут, как придёт – домой бегут.</a:t>
            </a:r>
          </a:p>
          <a:p>
            <a:r>
              <a:rPr lang="ru-RU" sz="22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Белая 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морковка зимой растёт.</a:t>
            </a:r>
          </a:p>
          <a:p>
            <a:r>
              <a:rPr lang="ru-RU" sz="22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Зимой 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поле лежал, весной в речку побежал.</a:t>
            </a:r>
          </a:p>
          <a:p>
            <a:r>
              <a:rPr lang="ru-RU" sz="22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Утром 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бусы засверкали, а пошли искать их днём,</a:t>
            </a:r>
          </a:p>
          <a:p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Ищем-ищем – не найдём!</a:t>
            </a:r>
          </a:p>
        </p:txBody>
      </p:sp>
    </p:spTree>
    <p:extLst>
      <p:ext uri="{BB962C8B-B14F-4D97-AF65-F5344CB8AC3E}">
        <p14:creationId xmlns:p14="http://schemas.microsoft.com/office/powerpoint/2010/main" val="1358270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0" grpId="0"/>
      <p:bldP spid="41" grpId="0"/>
      <p:bldP spid="42" grpId="0"/>
      <p:bldP spid="43" grpId="0"/>
      <p:bldP spid="44" grpId="0"/>
      <p:bldP spid="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агадки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844824"/>
            <a:ext cx="3822192" cy="25202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 пришёл, наполнил кадки, Поливал усердно грядки,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шумом окна промывал, 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крыльце потанцевал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Побродил по крышам вволю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ушёл по лужам в поле.</a:t>
            </a:r>
          </a:p>
          <a:p>
            <a:pPr marL="0" indent="0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Кто всю ночь по крышам бьёт,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 постукивает,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бормочет и поёт, убаюкивает?</a:t>
            </a:r>
          </a:p>
          <a:p>
            <a:pPr marL="0" indent="0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716016" y="1844824"/>
            <a:ext cx="3822192" cy="21602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 пути и без дороги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Ходит самый длинноногий.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тучах прячется, во мгле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ноги га земле.</a:t>
            </a:r>
          </a:p>
          <a:p>
            <a:pPr marL="0" indent="0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Мочит поле, лес и луг,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Город, дом и всё вокруг!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Облаков и туч он вождь,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 же знаешь, это…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48680"/>
            <a:ext cx="1645960" cy="1012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625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067" y="2675467"/>
            <a:ext cx="7408333" cy="27697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дождь даёт жизнь, приносит пользу. Но в тоже время может натворить много бед, приносить вред.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же приносит дождь – вред или пользу?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76256" y="4653136"/>
            <a:ext cx="1584176" cy="1982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69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Джулия М. «Скажи мне почему?» Детская энциклопедия.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Иванова С.А.,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Пономарёва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Е.А. «Вода и её свойства» М.: Айрис Пресс 2005.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Илларионова Ю.Г. «Учите детей отгадывать загадки» М.: Просвещение 1985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Чижевский А.Е. «Я познаю мир. Экология» Детская энциклопедия/М.: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Астрель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АСТ-2001</a:t>
            </a:r>
          </a:p>
          <a:p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Штаерман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В. М.: Лабиринт Пресс 2009.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итература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510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484784"/>
            <a:ext cx="7408333" cy="190566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внимание!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8641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077072"/>
            <a:ext cx="2664296" cy="24744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861048"/>
            <a:ext cx="2557467" cy="2455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439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414</TotalTime>
  <Words>608</Words>
  <Application>Microsoft Office PowerPoint</Application>
  <PresentationFormat>Экран (4:3)</PresentationFormat>
  <Paragraphs>70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Candara</vt:lpstr>
      <vt:lpstr>Symbol</vt:lpstr>
      <vt:lpstr>Times New Roman</vt:lpstr>
      <vt:lpstr>Волна</vt:lpstr>
      <vt:lpstr>Дождь – друг или враг?</vt:lpstr>
      <vt:lpstr>Что приносит дождь – вред или пользу?</vt:lpstr>
      <vt:lpstr>Как образуется дождь?</vt:lpstr>
      <vt:lpstr>Опыт</vt:lpstr>
      <vt:lpstr>Какие бывают дожди?</vt:lpstr>
      <vt:lpstr>Презентация PowerPoint</vt:lpstr>
      <vt:lpstr>Презентация PowerPoint</vt:lpstr>
      <vt:lpstr>Презентация PowerPoint</vt:lpstr>
      <vt:lpstr>Для чего нужна вода?</vt:lpstr>
      <vt:lpstr>Презентация PowerPoint</vt:lpstr>
      <vt:lpstr>Загадки</vt:lpstr>
      <vt:lpstr>Что же приносит дождь – вред или пользу?</vt:lpstr>
      <vt:lpstr>Литература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Дождь – друг или враг?</dc:title>
  <dc:creator>Наталья</dc:creator>
  <cp:lastModifiedBy>Наталья</cp:lastModifiedBy>
  <cp:revision>37</cp:revision>
  <dcterms:created xsi:type="dcterms:W3CDTF">2018-12-16T04:40:58Z</dcterms:created>
  <dcterms:modified xsi:type="dcterms:W3CDTF">2021-11-10T05:09:16Z</dcterms:modified>
</cp:coreProperties>
</file>