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9" r:id="rId1"/>
  </p:sldMasterIdLst>
  <p:sldIdLst>
    <p:sldId id="279" r:id="rId2"/>
    <p:sldId id="282" r:id="rId3"/>
    <p:sldId id="256" r:id="rId4"/>
    <p:sldId id="281" r:id="rId5"/>
    <p:sldId id="257" r:id="rId6"/>
    <p:sldId id="283" r:id="rId7"/>
    <p:sldId id="261" r:id="rId8"/>
    <p:sldId id="258" r:id="rId9"/>
    <p:sldId id="259" r:id="rId10"/>
    <p:sldId id="260" r:id="rId11"/>
    <p:sldId id="262" r:id="rId12"/>
    <p:sldId id="263" r:id="rId13"/>
    <p:sldId id="264" r:id="rId14"/>
    <p:sldId id="265" r:id="rId15"/>
    <p:sldId id="267" r:id="rId16"/>
    <p:sldId id="269" r:id="rId17"/>
    <p:sldId id="271" r:id="rId18"/>
    <p:sldId id="266" r:id="rId19"/>
    <p:sldId id="272" r:id="rId20"/>
    <p:sldId id="273" r:id="rId21"/>
    <p:sldId id="274" r:id="rId22"/>
    <p:sldId id="275" r:id="rId23"/>
    <p:sldId id="276" r:id="rId24"/>
    <p:sldId id="277" r:id="rId25"/>
    <p:sldId id="280" r:id="rId26"/>
    <p:sldId id="278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0AD23780-6D53-4A18-8B44-B7C39C835CE9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5458F57F-1F96-425A-84FA-B7C13C34793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27949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3780-6D53-4A18-8B44-B7C39C835CE9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8F57F-1F96-425A-84FA-B7C13C347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666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3780-6D53-4A18-8B44-B7C39C835CE9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8F57F-1F96-425A-84FA-B7C13C347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427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3780-6D53-4A18-8B44-B7C39C835CE9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8F57F-1F96-425A-84FA-B7C13C347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486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3780-6D53-4A18-8B44-B7C39C835CE9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8F57F-1F96-425A-84FA-B7C13C34793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11713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3780-6D53-4A18-8B44-B7C39C835CE9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8F57F-1F96-425A-84FA-B7C13C347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208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3780-6D53-4A18-8B44-B7C39C835CE9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8F57F-1F96-425A-84FA-B7C13C347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248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3780-6D53-4A18-8B44-B7C39C835CE9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8F57F-1F96-425A-84FA-B7C13C347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350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3780-6D53-4A18-8B44-B7C39C835CE9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8F57F-1F96-425A-84FA-B7C13C347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819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3780-6D53-4A18-8B44-B7C39C835CE9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8F57F-1F96-425A-84FA-B7C13C347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049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3780-6D53-4A18-8B44-B7C39C835CE9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8F57F-1F96-425A-84FA-B7C13C347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801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0AD23780-6D53-4A18-8B44-B7C39C835CE9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5458F57F-1F96-425A-84FA-B7C13C347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179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0.png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865FC7A-8170-4B75-91FD-CAA3ED246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096" y="-492370"/>
            <a:ext cx="3713649" cy="1299820"/>
          </a:xfrm>
        </p:spPr>
        <p:txBody>
          <a:bodyPr/>
          <a:lstStyle/>
          <a:p>
            <a:pPr algn="ctr"/>
            <a:r>
              <a:rPr lang="ru-RU" dirty="0"/>
              <a:t>Р.Т. стр.40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2AD69E9-C902-427C-A381-FB907E850E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3191"/>
            <a:ext cx="6251618" cy="587709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CC9607E-0255-47C3-B1CD-491EA00122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661" y="807450"/>
            <a:ext cx="5843339" cy="60505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39815" y="-38936"/>
            <a:ext cx="4889633" cy="8463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50" dirty="0" smtClean="0"/>
              <a:t>Проверка изученного материала</a:t>
            </a:r>
            <a:endParaRPr lang="ru-RU" sz="2450" dirty="0"/>
          </a:p>
        </p:txBody>
      </p:sp>
    </p:spTree>
    <p:extLst>
      <p:ext uri="{BB962C8B-B14F-4D97-AF65-F5344CB8AC3E}">
        <p14:creationId xmlns:p14="http://schemas.microsoft.com/office/powerpoint/2010/main" val="188006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CBCA0E3-959B-4776-A84B-AC7683977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97" y="90009"/>
            <a:ext cx="10677378" cy="1325562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>
                <a:solidFill>
                  <a:srgbClr val="C00000"/>
                </a:solidFill>
              </a:rPr>
              <a:t>Перикард</a:t>
            </a:r>
            <a:r>
              <a:rPr lang="ru-RU" sz="4000" dirty="0"/>
              <a:t> – околосердечная сумка из соединительной ткани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6289E5E2-9AB0-43F2-A897-214D0CF76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95" y="1561513"/>
            <a:ext cx="7620982" cy="506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21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="" xmlns:a16="http://schemas.microsoft.com/office/drawing/2014/main" id="{CA3DA785-6819-4F3A-A70A-BB790A4B9E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27" y="0"/>
            <a:ext cx="10503876" cy="5908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16254F3-BABC-4F7F-B25D-8B114F51F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232382"/>
            <a:ext cx="11282288" cy="1625618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just"/>
            <a:r>
              <a:rPr lang="ru-RU" sz="3100" dirty="0"/>
              <a:t>Стенка сердца состоит из </a:t>
            </a:r>
            <a:r>
              <a:rPr lang="ru-RU" sz="3100" i="1" dirty="0">
                <a:solidFill>
                  <a:srgbClr val="C00000"/>
                </a:solidFill>
              </a:rPr>
              <a:t>3 оболочек</a:t>
            </a:r>
            <a:r>
              <a:rPr lang="ru-RU" sz="3100" dirty="0"/>
              <a:t>, самая мощная – </a:t>
            </a:r>
            <a:r>
              <a:rPr lang="ru-RU" sz="3100" dirty="0">
                <a:solidFill>
                  <a:srgbClr val="C00000"/>
                </a:solidFill>
                <a:latin typeface="Arial Black" panose="020B0A04020102020204" pitchFamily="34" charset="0"/>
              </a:rPr>
              <a:t>миокард</a:t>
            </a:r>
            <a:r>
              <a:rPr lang="ru-RU" sz="3100" dirty="0"/>
              <a:t> (средняя оболочка), образованная поперечно-полосатой мышечной тканью.</a:t>
            </a:r>
          </a:p>
        </p:txBody>
      </p:sp>
    </p:spTree>
    <p:extLst>
      <p:ext uri="{BB962C8B-B14F-4D97-AF65-F5344CB8AC3E}">
        <p14:creationId xmlns:p14="http://schemas.microsoft.com/office/powerpoint/2010/main" val="250942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F53C00BE-27D4-4D31-AC7A-9AB424BBA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638" y="1127329"/>
            <a:ext cx="8508168" cy="554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6824877-3FB9-4087-B03D-54953AC2626F}"/>
              </a:ext>
            </a:extLst>
          </p:cNvPr>
          <p:cNvSpPr txBox="1"/>
          <p:nvPr/>
        </p:nvSpPr>
        <p:spPr>
          <a:xfrm>
            <a:off x="520505" y="182880"/>
            <a:ext cx="106773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500" dirty="0"/>
              <a:t>Сердце человека четырехкамерное. В </a:t>
            </a:r>
            <a:r>
              <a:rPr lang="ru-RU" sz="2500" b="1" dirty="0">
                <a:solidFill>
                  <a:srgbClr val="0070C0"/>
                </a:solidFill>
              </a:rPr>
              <a:t>правой</a:t>
            </a:r>
            <a:r>
              <a:rPr lang="ru-RU" sz="2500" dirty="0"/>
              <a:t> половине сердца течет </a:t>
            </a:r>
            <a:r>
              <a:rPr lang="ru-RU" sz="2500" dirty="0">
                <a:solidFill>
                  <a:srgbClr val="0070C0"/>
                </a:solidFill>
              </a:rPr>
              <a:t>венозная кровь</a:t>
            </a:r>
            <a:r>
              <a:rPr lang="ru-RU" sz="2500" dirty="0"/>
              <a:t>, в </a:t>
            </a:r>
            <a:r>
              <a:rPr lang="ru-RU" sz="2500" b="1" dirty="0">
                <a:solidFill>
                  <a:srgbClr val="FF0000"/>
                </a:solidFill>
              </a:rPr>
              <a:t>левой</a:t>
            </a:r>
            <a:r>
              <a:rPr lang="ru-RU" sz="2500" dirty="0"/>
              <a:t> – </a:t>
            </a:r>
            <a:r>
              <a:rPr lang="ru-RU" sz="2500" dirty="0">
                <a:solidFill>
                  <a:srgbClr val="FF0000"/>
                </a:solidFill>
              </a:rPr>
              <a:t>артериальная</a:t>
            </a:r>
            <a:r>
              <a:rPr lang="ru-RU" sz="25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682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F53C00BE-27D4-4D31-AC7A-9AB424BBA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638" y="1127329"/>
            <a:ext cx="8508168" cy="554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6824877-3FB9-4087-B03D-54953AC2626F}"/>
              </a:ext>
            </a:extLst>
          </p:cNvPr>
          <p:cNvSpPr txBox="1"/>
          <p:nvPr/>
        </p:nvSpPr>
        <p:spPr>
          <a:xfrm>
            <a:off x="520505" y="182880"/>
            <a:ext cx="106773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500" dirty="0"/>
              <a:t>Каждая половина сердца состоит из двух камер: верхней – </a:t>
            </a:r>
            <a:r>
              <a:rPr lang="ru-RU" sz="2500" i="1" dirty="0"/>
              <a:t>предсердия</a:t>
            </a:r>
            <a:r>
              <a:rPr lang="ru-RU" sz="2500" dirty="0"/>
              <a:t> и нижней - </a:t>
            </a:r>
            <a:r>
              <a:rPr lang="ru-RU" sz="2500" i="1" dirty="0"/>
              <a:t>желудочка</a:t>
            </a:r>
          </a:p>
        </p:txBody>
      </p:sp>
      <p:sp>
        <p:nvSpPr>
          <p:cNvPr id="3" name="Круг: прозрачная заливка 2">
            <a:extLst>
              <a:ext uri="{FF2B5EF4-FFF2-40B4-BE49-F238E27FC236}">
                <a16:creationId xmlns="" xmlns:a16="http://schemas.microsoft.com/office/drawing/2014/main" id="{B0857539-2352-479A-B7E1-C2DA238922B5}"/>
              </a:ext>
            </a:extLst>
          </p:cNvPr>
          <p:cNvSpPr/>
          <p:nvPr/>
        </p:nvSpPr>
        <p:spPr>
          <a:xfrm>
            <a:off x="9003323" y="2574388"/>
            <a:ext cx="1139483" cy="854612"/>
          </a:xfrm>
          <a:prstGeom prst="donut">
            <a:avLst>
              <a:gd name="adj" fmla="val 3551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Круг: прозрачная заливка 4">
            <a:extLst>
              <a:ext uri="{FF2B5EF4-FFF2-40B4-BE49-F238E27FC236}">
                <a16:creationId xmlns="" xmlns:a16="http://schemas.microsoft.com/office/drawing/2014/main" id="{8F73D6B0-3FE9-4836-8AEE-7C59F0ADADCF}"/>
              </a:ext>
            </a:extLst>
          </p:cNvPr>
          <p:cNvSpPr/>
          <p:nvPr/>
        </p:nvSpPr>
        <p:spPr>
          <a:xfrm>
            <a:off x="1479452" y="2712721"/>
            <a:ext cx="1139483" cy="854612"/>
          </a:xfrm>
          <a:prstGeom prst="donut">
            <a:avLst>
              <a:gd name="adj" fmla="val 3551"/>
            </a:avLst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Круг: прозрачная заливка 7">
            <a:extLst>
              <a:ext uri="{FF2B5EF4-FFF2-40B4-BE49-F238E27FC236}">
                <a16:creationId xmlns="" xmlns:a16="http://schemas.microsoft.com/office/drawing/2014/main" id="{1A6AD631-E669-410B-A4B6-1DC90E33C4AB}"/>
              </a:ext>
            </a:extLst>
          </p:cNvPr>
          <p:cNvSpPr/>
          <p:nvPr/>
        </p:nvSpPr>
        <p:spPr>
          <a:xfrm>
            <a:off x="1479451" y="4876059"/>
            <a:ext cx="1139483" cy="854612"/>
          </a:xfrm>
          <a:prstGeom prst="donut">
            <a:avLst>
              <a:gd name="adj" fmla="val 3551"/>
            </a:avLst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Круг: прозрачная заливка 8">
            <a:extLst>
              <a:ext uri="{FF2B5EF4-FFF2-40B4-BE49-F238E27FC236}">
                <a16:creationId xmlns="" xmlns:a16="http://schemas.microsoft.com/office/drawing/2014/main" id="{D52E0AB6-1070-485F-9E8A-E5CFCB255282}"/>
              </a:ext>
            </a:extLst>
          </p:cNvPr>
          <p:cNvSpPr/>
          <p:nvPr/>
        </p:nvSpPr>
        <p:spPr>
          <a:xfrm>
            <a:off x="9003322" y="4859648"/>
            <a:ext cx="1139483" cy="854612"/>
          </a:xfrm>
          <a:prstGeom prst="donut">
            <a:avLst>
              <a:gd name="adj" fmla="val 3551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069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F53C00BE-27D4-4D31-AC7A-9AB424BBA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638" y="1127329"/>
            <a:ext cx="8508168" cy="554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6824877-3FB9-4087-B03D-54953AC2626F}"/>
              </a:ext>
            </a:extLst>
          </p:cNvPr>
          <p:cNvSpPr txBox="1"/>
          <p:nvPr/>
        </p:nvSpPr>
        <p:spPr>
          <a:xfrm>
            <a:off x="550033" y="56271"/>
            <a:ext cx="106773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/>
              <a:t>Между предсердиями и желудочками располагаются </a:t>
            </a:r>
            <a:r>
              <a:rPr lang="ru-RU" sz="27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створчатые клапаны</a:t>
            </a:r>
          </a:p>
        </p:txBody>
      </p:sp>
      <p:sp>
        <p:nvSpPr>
          <p:cNvPr id="5" name="Круг: прозрачная заливка 4">
            <a:extLst>
              <a:ext uri="{FF2B5EF4-FFF2-40B4-BE49-F238E27FC236}">
                <a16:creationId xmlns="" xmlns:a16="http://schemas.microsoft.com/office/drawing/2014/main" id="{2C122A07-E533-440F-BF99-FD2CBD7536D6}"/>
              </a:ext>
            </a:extLst>
          </p:cNvPr>
          <p:cNvSpPr/>
          <p:nvPr/>
        </p:nvSpPr>
        <p:spPr>
          <a:xfrm>
            <a:off x="1324708" y="3697458"/>
            <a:ext cx="1699846" cy="923329"/>
          </a:xfrm>
          <a:prstGeom prst="donut">
            <a:avLst>
              <a:gd name="adj" fmla="val 3551"/>
            </a:avLst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ADA6A0A-56D5-4943-930E-968425D306A0}"/>
              </a:ext>
            </a:extLst>
          </p:cNvPr>
          <p:cNvSpPr txBox="1"/>
          <p:nvPr/>
        </p:nvSpPr>
        <p:spPr>
          <a:xfrm>
            <a:off x="9701198" y="3697458"/>
            <a:ext cx="160332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(двустворчатый)</a:t>
            </a:r>
          </a:p>
        </p:txBody>
      </p:sp>
      <p:sp>
        <p:nvSpPr>
          <p:cNvPr id="6" name="Круг: прозрачная заливка 5">
            <a:extLst>
              <a:ext uri="{FF2B5EF4-FFF2-40B4-BE49-F238E27FC236}">
                <a16:creationId xmlns="" xmlns:a16="http://schemas.microsoft.com/office/drawing/2014/main" id="{8B2BEBAB-4476-4DF3-BE7B-AF1178A629C1}"/>
              </a:ext>
            </a:extLst>
          </p:cNvPr>
          <p:cNvSpPr/>
          <p:nvPr/>
        </p:nvSpPr>
        <p:spPr>
          <a:xfrm>
            <a:off x="9009916" y="3216812"/>
            <a:ext cx="2301199" cy="1172307"/>
          </a:xfrm>
          <a:prstGeom prst="donut">
            <a:avLst>
              <a:gd name="adj" fmla="val 3551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60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F33EEFE-6106-41CF-BD41-2239A65DF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97" y="2096086"/>
            <a:ext cx="7443115" cy="9003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300" dirty="0"/>
              <a:t>Между левым предсердием и левым желудочком – </a:t>
            </a:r>
            <a:r>
              <a:rPr lang="ru-RU" sz="2300" b="1" dirty="0">
                <a:solidFill>
                  <a:srgbClr val="FF0000"/>
                </a:solidFill>
              </a:rPr>
              <a:t>двустворчатый (митральный) клапан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13EB609-CC25-4F26-9AA0-CD2E871567B6}"/>
              </a:ext>
            </a:extLst>
          </p:cNvPr>
          <p:cNvSpPr txBox="1"/>
          <p:nvPr/>
        </p:nvSpPr>
        <p:spPr>
          <a:xfrm>
            <a:off x="1672649" y="206551"/>
            <a:ext cx="9314219" cy="14773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3000" dirty="0"/>
              <a:t>Эти клапаны пропускают кровь</a:t>
            </a:r>
            <a:r>
              <a:rPr lang="ru-RU" sz="3000" b="1" dirty="0">
                <a:solidFill>
                  <a:srgbClr val="FF0000"/>
                </a:solidFill>
              </a:rPr>
              <a:t> только в одном направлении</a:t>
            </a:r>
            <a:r>
              <a:rPr lang="ru-RU" sz="3000" dirty="0"/>
              <a:t>: </a:t>
            </a:r>
            <a:r>
              <a:rPr lang="ru-RU" sz="3000" u="sng" dirty="0"/>
              <a:t>из предсердия в желудочки</a:t>
            </a:r>
            <a:r>
              <a:rPr lang="ru-RU" sz="3000" dirty="0"/>
              <a:t>, но не обратно!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="" xmlns:a16="http://schemas.microsoft.com/office/drawing/2014/main" id="{F4D5F5CE-8883-493E-803B-6B39975DD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632" y="3031955"/>
            <a:ext cx="2782020" cy="370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="" xmlns:a16="http://schemas.microsoft.com/office/drawing/2014/main" id="{7B66EE54-D32F-4C24-874C-2A4860C0CB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132" y="129289"/>
            <a:ext cx="800061" cy="163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узырек для мыслей: облако 7">
            <a:extLst>
              <a:ext uri="{FF2B5EF4-FFF2-40B4-BE49-F238E27FC236}">
                <a16:creationId xmlns="" xmlns:a16="http://schemas.microsoft.com/office/drawing/2014/main" id="{A9836C86-B97D-4596-A59C-333795473719}"/>
              </a:ext>
            </a:extLst>
          </p:cNvPr>
          <p:cNvSpPr/>
          <p:nvPr/>
        </p:nvSpPr>
        <p:spPr>
          <a:xfrm>
            <a:off x="7638757" y="1378634"/>
            <a:ext cx="3699703" cy="2848855"/>
          </a:xfrm>
          <a:prstGeom prst="cloudCallo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Название связано со схожестью створок клапана с головным убором </a:t>
            </a:r>
            <a:r>
              <a:rPr lang="ru-RU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каталических</a:t>
            </a:r>
            <a:r>
              <a:rPr lang="ru-RU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епископов - митрой</a:t>
            </a:r>
          </a:p>
        </p:txBody>
      </p:sp>
      <p:sp>
        <p:nvSpPr>
          <p:cNvPr id="11" name="Объект 2">
            <a:extLst>
              <a:ext uri="{FF2B5EF4-FFF2-40B4-BE49-F238E27FC236}">
                <a16:creationId xmlns="" xmlns:a16="http://schemas.microsoft.com/office/drawing/2014/main" id="{AD67F831-FB8A-4FB3-8A3D-927B60295482}"/>
              </a:ext>
            </a:extLst>
          </p:cNvPr>
          <p:cNvSpPr txBox="1">
            <a:spLocks/>
          </p:cNvSpPr>
          <p:nvPr/>
        </p:nvSpPr>
        <p:spPr>
          <a:xfrm>
            <a:off x="40897" y="3627120"/>
            <a:ext cx="5909735" cy="9003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ru-RU" sz="2300" dirty="0"/>
              <a:t>Между правым предсердием и правым желудочком – </a:t>
            </a:r>
            <a:r>
              <a:rPr lang="ru-RU" sz="2300" b="1" dirty="0">
                <a:solidFill>
                  <a:srgbClr val="0070C0"/>
                </a:solidFill>
              </a:rPr>
              <a:t>трехстворчатый клапан</a:t>
            </a:r>
          </a:p>
        </p:txBody>
      </p:sp>
    </p:spTree>
    <p:extLst>
      <p:ext uri="{BB962C8B-B14F-4D97-AF65-F5344CB8AC3E}">
        <p14:creationId xmlns:p14="http://schemas.microsoft.com/office/powerpoint/2010/main" val="411636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F53C00BE-27D4-4D31-AC7A-9AB424BBA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638" y="1127329"/>
            <a:ext cx="8508168" cy="554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6824877-3FB9-4087-B03D-54953AC2626F}"/>
              </a:ext>
            </a:extLst>
          </p:cNvPr>
          <p:cNvSpPr txBox="1"/>
          <p:nvPr/>
        </p:nvSpPr>
        <p:spPr>
          <a:xfrm>
            <a:off x="520505" y="182880"/>
            <a:ext cx="106773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500" dirty="0"/>
              <a:t>Из левого желудочка выходит самая большая артерия – </a:t>
            </a:r>
            <a:r>
              <a:rPr lang="ru-RU" sz="2500" b="1" dirty="0">
                <a:solidFill>
                  <a:srgbClr val="FF0000"/>
                </a:solidFill>
              </a:rPr>
              <a:t>аорта, </a:t>
            </a:r>
            <a:r>
              <a:rPr lang="ru-RU" sz="2500" dirty="0"/>
              <a:t>из правого желудочка – </a:t>
            </a:r>
            <a:r>
              <a:rPr lang="ru-RU" sz="2500" b="1" dirty="0">
                <a:solidFill>
                  <a:srgbClr val="0070C0"/>
                </a:solidFill>
              </a:rPr>
              <a:t>легочная артерия</a:t>
            </a:r>
            <a:r>
              <a:rPr lang="ru-RU" sz="2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5" name="Круг: прозрачная заливка 4">
            <a:extLst>
              <a:ext uri="{FF2B5EF4-FFF2-40B4-BE49-F238E27FC236}">
                <a16:creationId xmlns="" xmlns:a16="http://schemas.microsoft.com/office/drawing/2014/main" id="{C625AA9D-2F28-4F2F-AD37-5D21A5C0FE6F}"/>
              </a:ext>
            </a:extLst>
          </p:cNvPr>
          <p:cNvSpPr/>
          <p:nvPr/>
        </p:nvSpPr>
        <p:spPr>
          <a:xfrm>
            <a:off x="7711440" y="2093741"/>
            <a:ext cx="1699846" cy="923329"/>
          </a:xfrm>
          <a:prstGeom prst="donut">
            <a:avLst>
              <a:gd name="adj" fmla="val 3551"/>
            </a:avLst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Круг: прозрачная заливка 5">
            <a:extLst>
              <a:ext uri="{FF2B5EF4-FFF2-40B4-BE49-F238E27FC236}">
                <a16:creationId xmlns="" xmlns:a16="http://schemas.microsoft.com/office/drawing/2014/main" id="{5F7ECA87-493E-4598-B7F0-61E75F8973B8}"/>
              </a:ext>
            </a:extLst>
          </p:cNvPr>
          <p:cNvSpPr/>
          <p:nvPr/>
        </p:nvSpPr>
        <p:spPr>
          <a:xfrm>
            <a:off x="2890471" y="923257"/>
            <a:ext cx="1231364" cy="680461"/>
          </a:xfrm>
          <a:prstGeom prst="donut">
            <a:avLst>
              <a:gd name="adj" fmla="val 3551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27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F53C00BE-27D4-4D31-AC7A-9AB424BBA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638" y="1127329"/>
            <a:ext cx="8508168" cy="554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6824877-3FB9-4087-B03D-54953AC2626F}"/>
              </a:ext>
            </a:extLst>
          </p:cNvPr>
          <p:cNvSpPr txBox="1"/>
          <p:nvPr/>
        </p:nvSpPr>
        <p:spPr>
          <a:xfrm>
            <a:off x="407964" y="0"/>
            <a:ext cx="1067737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100" dirty="0"/>
              <a:t>В самом начале аорты и легочной артерии расположены </a:t>
            </a:r>
            <a:r>
              <a:rPr lang="ru-RU" sz="2100" b="1" dirty="0">
                <a:solidFill>
                  <a:srgbClr val="FFC000"/>
                </a:solidFill>
              </a:rPr>
              <a:t>полулунные клапаны</a:t>
            </a:r>
            <a:r>
              <a:rPr lang="ru-RU" sz="2100" dirty="0"/>
              <a:t>, пропускающие кровь только в сосуды соответственно большого и малого кругов кровообращения.</a:t>
            </a:r>
          </a:p>
        </p:txBody>
      </p:sp>
      <p:sp>
        <p:nvSpPr>
          <p:cNvPr id="5" name="Круг: прозрачная заливка 4">
            <a:extLst>
              <a:ext uri="{FF2B5EF4-FFF2-40B4-BE49-F238E27FC236}">
                <a16:creationId xmlns="" xmlns:a16="http://schemas.microsoft.com/office/drawing/2014/main" id="{B31E6E3A-8EBE-4C45-BD69-7E15FBAD98E7}"/>
              </a:ext>
            </a:extLst>
          </p:cNvPr>
          <p:cNvSpPr/>
          <p:nvPr/>
        </p:nvSpPr>
        <p:spPr>
          <a:xfrm>
            <a:off x="9023985" y="4257300"/>
            <a:ext cx="1231364" cy="680461"/>
          </a:xfrm>
          <a:prstGeom prst="donut">
            <a:avLst>
              <a:gd name="adj" fmla="val 3551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Круг: прозрачная заливка 5">
            <a:extLst>
              <a:ext uri="{FF2B5EF4-FFF2-40B4-BE49-F238E27FC236}">
                <a16:creationId xmlns="" xmlns:a16="http://schemas.microsoft.com/office/drawing/2014/main" id="{B4C605C0-B38C-465E-B84B-1DD986762F14}"/>
              </a:ext>
            </a:extLst>
          </p:cNvPr>
          <p:cNvSpPr/>
          <p:nvPr/>
        </p:nvSpPr>
        <p:spPr>
          <a:xfrm>
            <a:off x="1199271" y="1516966"/>
            <a:ext cx="1699846" cy="923329"/>
          </a:xfrm>
          <a:prstGeom prst="donut">
            <a:avLst>
              <a:gd name="adj" fmla="val 3551"/>
            </a:avLst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03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="" xmlns:a16="http://schemas.microsoft.com/office/drawing/2014/main" id="{59FB7042-3B95-46F9-93B1-81D0953A5BF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58" y="123860"/>
            <a:ext cx="7990448" cy="661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F8BED50B-C792-41E7-825A-E970D649E382}"/>
              </a:ext>
            </a:extLst>
          </p:cNvPr>
          <p:cNvSpPr txBox="1">
            <a:spLocks/>
          </p:cNvSpPr>
          <p:nvPr/>
        </p:nvSpPr>
        <p:spPr>
          <a:xfrm rot="5400000">
            <a:off x="6906009" y="3105443"/>
            <a:ext cx="9692640" cy="6471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1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Клапаны сердца</a:t>
            </a:r>
          </a:p>
        </p:txBody>
      </p:sp>
    </p:spTree>
    <p:extLst>
      <p:ext uri="{BB962C8B-B14F-4D97-AF65-F5344CB8AC3E}">
        <p14:creationId xmlns:p14="http://schemas.microsoft.com/office/powerpoint/2010/main" val="395898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ideo (1)">
            <a:hlinkClick r:id="" action="ppaction://media"/>
            <a:extLst>
              <a:ext uri="{FF2B5EF4-FFF2-40B4-BE49-F238E27FC236}">
                <a16:creationId xmlns="" xmlns:a16="http://schemas.microsoft.com/office/drawing/2014/main" id="{3B20B60D-850C-4387-8270-74ADC2B366F7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78848" y="890194"/>
            <a:ext cx="4255330" cy="5802916"/>
          </a:xfrm>
        </p:spPr>
      </p:pic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FFBA5137-3844-42EF-B4F2-CE4FEC9DC82B}"/>
              </a:ext>
            </a:extLst>
          </p:cNvPr>
          <p:cNvSpPr txBox="1">
            <a:spLocks/>
          </p:cNvSpPr>
          <p:nvPr/>
        </p:nvSpPr>
        <p:spPr>
          <a:xfrm>
            <a:off x="1249680" y="164890"/>
            <a:ext cx="9692640" cy="66118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err="1">
                <a:latin typeface="Arial Black" panose="020B0A04020102020204" pitchFamily="34" charset="0"/>
              </a:rPr>
              <a:t>Автоматия</a:t>
            </a:r>
            <a:r>
              <a:rPr lang="ru-RU" dirty="0">
                <a:latin typeface="Arial Black" panose="020B0A04020102020204" pitchFamily="34" charset="0"/>
              </a:rPr>
              <a:t> сердца</a:t>
            </a:r>
          </a:p>
        </p:txBody>
      </p:sp>
    </p:spTree>
    <p:extLst>
      <p:ext uri="{BB962C8B-B14F-4D97-AF65-F5344CB8AC3E}">
        <p14:creationId xmlns:p14="http://schemas.microsoft.com/office/powerpoint/2010/main" val="255311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2724" y="3676850"/>
            <a:ext cx="8826366" cy="2916455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800" b="1" i="1" dirty="0"/>
              <a:t>Что это? </a:t>
            </a: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dirty="0" smtClean="0"/>
              <a:t>Это </a:t>
            </a:r>
            <a:r>
              <a:rPr lang="ru-RU" sz="2800" dirty="0"/>
              <a:t>самый успокаивающий звук. Этот звук сопровождает нас с утробы матери. Он ускоряется в самые важные для нас моменты, моменты искренней радости, моменты  душевного волнения. Он замедляется от страха… Но никогда не останавливается!!! </a:t>
            </a:r>
          </a:p>
        </p:txBody>
      </p:sp>
      <p:pic>
        <p:nvPicPr>
          <p:cNvPr id="4" name="stuk_serdca_-_zvuk_serdcebieniya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48609" y="313222"/>
            <a:ext cx="1814596" cy="1814596"/>
          </a:xfrm>
        </p:spPr>
      </p:pic>
    </p:spTree>
    <p:extLst>
      <p:ext uri="{BB962C8B-B14F-4D97-AF65-F5344CB8AC3E}">
        <p14:creationId xmlns:p14="http://schemas.microsoft.com/office/powerpoint/2010/main" val="389889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13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>
            <a:extLst>
              <a:ext uri="{FF2B5EF4-FFF2-40B4-BE49-F238E27FC236}">
                <a16:creationId xmlns="" xmlns:a16="http://schemas.microsoft.com/office/drawing/2014/main" id="{089E1D21-F44A-41A9-A732-154B63FF9B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0" r="29399"/>
          <a:stretch/>
        </p:blipFill>
        <p:spPr bwMode="auto">
          <a:xfrm>
            <a:off x="6889864" y="-9624"/>
            <a:ext cx="5295720" cy="686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0A71542-6D32-45F5-A1B2-F9ED11BAB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">
            <a:hlinkClick r:id="" action="ppaction://media"/>
            <a:extLst>
              <a:ext uri="{FF2B5EF4-FFF2-40B4-BE49-F238E27FC236}">
                <a16:creationId xmlns="" xmlns:a16="http://schemas.microsoft.com/office/drawing/2014/main" id="{DD5C449F-8765-477F-A3F1-C9C85757533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834" cy="6858000"/>
          </a:xfrm>
        </p:spPr>
      </p:pic>
    </p:spTree>
    <p:extLst>
      <p:ext uri="{BB962C8B-B14F-4D97-AF65-F5344CB8AC3E}">
        <p14:creationId xmlns:p14="http://schemas.microsoft.com/office/powerpoint/2010/main" val="133380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614C4CE1-4086-44D6-A088-E52C18661E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777" y="1812771"/>
            <a:ext cx="5283248" cy="3985079"/>
          </a:xfrm>
        </p:spPr>
      </p:pic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32926502-44B2-4F4C-9998-47F9C0E6DD5C}"/>
              </a:ext>
            </a:extLst>
          </p:cNvPr>
          <p:cNvSpPr txBox="1">
            <a:spLocks/>
          </p:cNvSpPr>
          <p:nvPr/>
        </p:nvSpPr>
        <p:spPr>
          <a:xfrm>
            <a:off x="1249680" y="164890"/>
            <a:ext cx="9692640" cy="66118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latin typeface="Arial Black" panose="020B0A04020102020204" pitchFamily="34" charset="0"/>
              </a:rPr>
              <a:t>Работа сердца</a:t>
            </a:r>
          </a:p>
        </p:txBody>
      </p:sp>
      <p:pic>
        <p:nvPicPr>
          <p:cNvPr id="12292" name="Picture 4">
            <a:extLst>
              <a:ext uri="{FF2B5EF4-FFF2-40B4-BE49-F238E27FC236}">
                <a16:creationId xmlns="" xmlns:a16="http://schemas.microsoft.com/office/drawing/2014/main" id="{D99DD602-774E-4997-A2DA-0E4A860806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10" y="1879593"/>
            <a:ext cx="7084583" cy="398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A849261-8A0C-40D2-B945-884946AF51FD}"/>
              </a:ext>
            </a:extLst>
          </p:cNvPr>
          <p:cNvSpPr txBox="1"/>
          <p:nvPr/>
        </p:nvSpPr>
        <p:spPr>
          <a:xfrm>
            <a:off x="1589798" y="987852"/>
            <a:ext cx="9012404" cy="44627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300" dirty="0"/>
              <a:t>Средняя частота сердечных сокращений – 75 ударов в минуту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BBADF41D-898D-47A5-A601-20C230E9252D}"/>
              </a:ext>
            </a:extLst>
          </p:cNvPr>
          <p:cNvSpPr txBox="1"/>
          <p:nvPr/>
        </p:nvSpPr>
        <p:spPr>
          <a:xfrm>
            <a:off x="869096" y="5746827"/>
            <a:ext cx="559961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/>
              <a:t>Систола – сокращение, диастола  - расслабление</a:t>
            </a:r>
          </a:p>
        </p:txBody>
      </p:sp>
    </p:spTree>
    <p:extLst>
      <p:ext uri="{BB962C8B-B14F-4D97-AF65-F5344CB8AC3E}">
        <p14:creationId xmlns:p14="http://schemas.microsoft.com/office/powerpoint/2010/main" val="307214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DF0C084-1173-4A64-BA19-3FD342CE8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EAA067E-0161-4250-A0A0-AE09F5E59E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>
            <a:extLst>
              <a:ext uri="{FF2B5EF4-FFF2-40B4-BE49-F238E27FC236}">
                <a16:creationId xmlns="" xmlns:a16="http://schemas.microsoft.com/office/drawing/2014/main" id="{BB78634F-23ED-4A35-AAE5-EFB80E8900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1" y="365760"/>
            <a:ext cx="10965901" cy="5899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42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="" xmlns:a16="http://schemas.microsoft.com/office/drawing/2014/main" id="{089E1D21-F44A-41A9-A732-154B63FF9B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0" r="29399"/>
          <a:stretch/>
        </p:blipFill>
        <p:spPr bwMode="auto">
          <a:xfrm>
            <a:off x="6889864" y="-9624"/>
            <a:ext cx="5295720" cy="686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>
            <a:extLst>
              <a:ext uri="{FF2B5EF4-FFF2-40B4-BE49-F238E27FC236}">
                <a16:creationId xmlns="" xmlns:a16="http://schemas.microsoft.com/office/drawing/2014/main" id="{120385BD-ADD1-4D97-BD9E-9EA3EFE355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" t="10386" r="1473" b="351"/>
          <a:stretch/>
        </p:blipFill>
        <p:spPr bwMode="auto">
          <a:xfrm>
            <a:off x="86627" y="736334"/>
            <a:ext cx="8941870" cy="612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634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0078E94-2413-43AC-9B7C-C06C588E9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872" y="140677"/>
            <a:ext cx="9692640" cy="1550645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500" i="1" dirty="0"/>
              <a:t>Электрокардиография</a:t>
            </a:r>
            <a:r>
              <a:rPr lang="ru-RU" sz="2500" dirty="0"/>
              <a:t> – один из основных методов диагностики сердечно-сосудистых заболеваний, основанный на регистрации электрических явлений, возникающих на поверхности тела человека в процесса работы сердца.</a:t>
            </a:r>
          </a:p>
        </p:txBody>
      </p:sp>
      <p:pic>
        <p:nvPicPr>
          <p:cNvPr id="18434" name="Picture 2">
            <a:extLst>
              <a:ext uri="{FF2B5EF4-FFF2-40B4-BE49-F238E27FC236}">
                <a16:creationId xmlns="" xmlns:a16="http://schemas.microsoft.com/office/drawing/2014/main" id="{F8827F4C-A09B-4269-A4CA-07F700A1F2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597" y="1865202"/>
            <a:ext cx="7094806" cy="473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07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8136" y="173255"/>
            <a:ext cx="8942832" cy="62564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37124" y="1507365"/>
            <a:ext cx="7993844" cy="5241305"/>
          </a:xfrm>
        </p:spPr>
        <p:txBody>
          <a:bodyPr>
            <a:normAutofit/>
          </a:bodyPr>
          <a:lstStyle/>
          <a:p>
            <a:pPr algn="ctr"/>
            <a:r>
              <a:rPr lang="ru-RU" sz="3000" dirty="0" smtClean="0"/>
              <a:t>На уроке мне было комфортно и всё понятно</a:t>
            </a:r>
          </a:p>
          <a:p>
            <a:pPr algn="ctr"/>
            <a:endParaRPr lang="ru-RU" sz="3000" dirty="0"/>
          </a:p>
          <a:p>
            <a:pPr algn="ctr"/>
            <a:r>
              <a:rPr lang="ru-RU" sz="3000" dirty="0" smtClean="0"/>
              <a:t>На уроке немного затруднялся, не всё понятно</a:t>
            </a:r>
          </a:p>
          <a:p>
            <a:pPr algn="ctr"/>
            <a:endParaRPr lang="ru-RU" sz="3000" dirty="0"/>
          </a:p>
          <a:p>
            <a:pPr algn="ctr"/>
            <a:r>
              <a:rPr lang="ru-RU" sz="3000" dirty="0" smtClean="0"/>
              <a:t>На уроке было трудно, ничего не понял</a:t>
            </a:r>
            <a:endParaRPr lang="ru-RU" sz="3000" dirty="0"/>
          </a:p>
        </p:txBody>
      </p:sp>
      <p:pic>
        <p:nvPicPr>
          <p:cNvPr id="1026" name="Picture 2" descr="https://morsoft.net/wp-content/uploads/2020/04/heavy-heart-2048x20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36" y="4733792"/>
            <a:ext cx="1679713" cy="167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vippng.com/png/detail/342-3421679_heart-emoji-wall-stick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36" y="1172818"/>
            <a:ext cx="1814380" cy="150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thumbs.dreamstime.com/b/%D0%B2%D0%B5%D0%BA%D1%82%D0%BE%D1%80-emoji-%D1%81%D0%B5%D1%80%D0%B4%D1%86%D0%B0-smiley-%D0%BD%D0%B0-%D0%B4%D0%B5%D0%BD%D1%8C-%D1%81%D0%B2%D1%8F%D1%82%D0%BE%D0%B3%D0%BE-%D0%B2%D0%B0%D0%BB%D0%B5%D0%BD%D1%82%D0%B8%D0%BD%D0%B0-%D1%81%D0%BC%D0%B5%D1%88%D0%BD%D0%BE%D0%B5-%D0%BA%D1%80%D0%B0%D1%81%D0%BD%D0%BE%D0%B5-%D0%BB%D0%B8%D1%86%D0%BE-%D1%81-1372424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42" y="2888666"/>
            <a:ext cx="1745974" cy="1745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881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28436B6-5ADA-4BE0-9359-E9642326C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872" y="365760"/>
            <a:ext cx="9359236" cy="787791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F685C88-854B-4404-A276-1765ED253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2" y="1361662"/>
            <a:ext cx="9359236" cy="23555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6500" dirty="0"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6500" dirty="0">
                <a:latin typeface="Arial Black" panose="020B0A04020102020204" pitchFamily="34" charset="0"/>
              </a:rPr>
              <a:t>п.17, </a:t>
            </a:r>
            <a:r>
              <a:rPr lang="ru-RU" sz="6500" dirty="0" err="1">
                <a:latin typeface="Arial Black" panose="020B0A04020102020204" pitchFamily="34" charset="0"/>
              </a:rPr>
              <a:t>р.т</a:t>
            </a:r>
            <a:r>
              <a:rPr lang="ru-RU" sz="6500" dirty="0">
                <a:latin typeface="Arial Black" panose="020B0A04020102020204" pitchFamily="34" charset="0"/>
              </a:rPr>
              <a:t>. №2,4</a:t>
            </a:r>
          </a:p>
        </p:txBody>
      </p:sp>
    </p:spTree>
    <p:extLst>
      <p:ext uri="{BB962C8B-B14F-4D97-AF65-F5344CB8AC3E}">
        <p14:creationId xmlns:p14="http://schemas.microsoft.com/office/powerpoint/2010/main" val="179899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C4D0076-5E05-420F-AAD1-6BB71F343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6955" y="1408176"/>
            <a:ext cx="9418320" cy="4041648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dirty="0"/>
              <a:t>Органы кровообращения. Строение и работа сердца.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E8C55E0B-9C94-448C-9C05-FBF8440CC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634" y="179363"/>
            <a:ext cx="3664868" cy="3249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82215" y="5755307"/>
            <a:ext cx="60927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Филимонова Виктория Николаевна, </a:t>
            </a:r>
          </a:p>
          <a:p>
            <a:pPr algn="ctr"/>
            <a:r>
              <a:rPr lang="ru-RU" i="1" dirty="0" smtClean="0"/>
              <a:t>учитель биологии и химии</a:t>
            </a:r>
          </a:p>
          <a:p>
            <a:pPr algn="ctr"/>
            <a:r>
              <a:rPr lang="ru-RU" i="1" dirty="0" smtClean="0"/>
              <a:t>МКОУ </a:t>
            </a:r>
            <a:r>
              <a:rPr lang="ru-RU" i="1" dirty="0" err="1" smtClean="0"/>
              <a:t>Надеждинская</a:t>
            </a:r>
            <a:r>
              <a:rPr lang="ru-RU" i="1" dirty="0" smtClean="0"/>
              <a:t> СОШ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0177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755" y="115503"/>
            <a:ext cx="9385594" cy="596766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Цели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1187" y="1001027"/>
            <a:ext cx="7971162" cy="1771049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2600" i="1" dirty="0" smtClean="0"/>
              <a:t>Познакомиться </a:t>
            </a:r>
            <a:r>
              <a:rPr lang="ru-RU" sz="2600" i="1" dirty="0"/>
              <a:t>с кровообращением и органами кровообращения; изучить строение сердца и сосудов; дать определение понятию “сердечный цикл”,  изучить фазы сердечного </a:t>
            </a:r>
            <a:r>
              <a:rPr lang="ru-RU" sz="2600" i="1" dirty="0" smtClean="0"/>
              <a:t>цикла;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1187" y="5352605"/>
            <a:ext cx="7971162" cy="132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2600" i="1" dirty="0"/>
              <a:t>Научиться сопоставлять и анализировать полученные знания, применять их на практике;</a:t>
            </a:r>
            <a:endParaRPr lang="ru-RU" sz="2600" i="1" dirty="0"/>
          </a:p>
        </p:txBody>
      </p:sp>
      <p:pic>
        <p:nvPicPr>
          <p:cNvPr id="2050" name="Picture 2" descr="https://ukb1.ru/wp-content/uploads/fullsize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681" y="2553093"/>
            <a:ext cx="3370097" cy="270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upload.wikimedia.org/wikipedia/commons/9/9e/Arterial_Syste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40555"/>
            <a:ext cx="2546243" cy="4741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116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>
            <a:extLst>
              <a:ext uri="{FF2B5EF4-FFF2-40B4-BE49-F238E27FC236}">
                <a16:creationId xmlns="" xmlns:a16="http://schemas.microsoft.com/office/drawing/2014/main" id="{089E1D21-F44A-41A9-A732-154B63FF9B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0" r="29399"/>
          <a:stretch/>
        </p:blipFill>
        <p:spPr bwMode="auto">
          <a:xfrm>
            <a:off x="6889864" y="-9624"/>
            <a:ext cx="5295720" cy="686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493C2EBF-6C27-4E89-80D8-859249A856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" b="10245"/>
          <a:stretch/>
        </p:blipFill>
        <p:spPr bwMode="auto">
          <a:xfrm>
            <a:off x="0" y="0"/>
            <a:ext cx="976964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42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nimals-world.ru/wp-content/uploads/2014/03/sosud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18" y="317633"/>
            <a:ext cx="9275438" cy="6313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7B4481B9-5027-48E4-9765-4C68CADD9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6906009" y="3105443"/>
            <a:ext cx="9692640" cy="647114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Bahnschrift Condensed" panose="020B0502040204020203" pitchFamily="34" charset="0"/>
              </a:rPr>
              <a:t>Строение кровеносных сосудов</a:t>
            </a:r>
            <a:endParaRPr lang="ru-RU" sz="48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96101" y="202131"/>
            <a:ext cx="3262964" cy="462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08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19412B38-1CE7-4F77-8206-8E770FCAA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1296357" cy="678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4481B9-5027-48E4-9765-4C68CADD9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6906009" y="3105443"/>
            <a:ext cx="9692640" cy="647114"/>
          </a:xfrm>
        </p:spPr>
        <p:txBody>
          <a:bodyPr>
            <a:noAutofit/>
          </a:bodyPr>
          <a:lstStyle/>
          <a:p>
            <a:pPr algn="ctr"/>
            <a:r>
              <a:rPr lang="ru-RU" sz="51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Расположение сердца</a:t>
            </a:r>
          </a:p>
        </p:txBody>
      </p:sp>
    </p:spTree>
    <p:extLst>
      <p:ext uri="{BB962C8B-B14F-4D97-AF65-F5344CB8AC3E}">
        <p14:creationId xmlns:p14="http://schemas.microsoft.com/office/powerpoint/2010/main" val="250209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5FF3775-FBE7-4DE7-BCDB-428C0B6F8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9680" y="164890"/>
            <a:ext cx="9692640" cy="66118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Строение сердца человека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2FA6D32-ACCA-4D44-89DC-E915B23B3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7200" y="1122702"/>
            <a:ext cx="4205120" cy="5439779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600" dirty="0"/>
              <a:t>Полый мышечный орган</a:t>
            </a:r>
          </a:p>
          <a:p>
            <a:pPr algn="ctr"/>
            <a:endParaRPr lang="ru-RU" sz="2600" dirty="0"/>
          </a:p>
          <a:p>
            <a:pPr algn="ctr"/>
            <a:r>
              <a:rPr lang="ru-RU" sz="2600" dirty="0"/>
              <a:t>Расположено в грудной клетке позади грудины (с небольшим смещением влево)</a:t>
            </a:r>
          </a:p>
          <a:p>
            <a:pPr algn="ctr"/>
            <a:endParaRPr lang="ru-RU" sz="2600" dirty="0"/>
          </a:p>
          <a:p>
            <a:pPr algn="ctr"/>
            <a:r>
              <a:rPr lang="ru-RU" sz="2600" dirty="0"/>
              <a:t>Вес около 300 г, соответствует величине сложенной в кулак кисти.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3E286C70-18E2-468A-B0E6-094585329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19906"/>
            <a:ext cx="6737201" cy="504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622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D4D158C-0108-4F9D-A6B4-862F56E3B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9599" y="2046514"/>
            <a:ext cx="5439083" cy="2417036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0" i="0" dirty="0">
                <a:solidFill>
                  <a:srgbClr val="000000"/>
                </a:solidFill>
                <a:effectLst/>
                <a:latin typeface="Bahnschrift Condensed" panose="020B0502040204020203" pitchFamily="34" charset="0"/>
              </a:rPr>
              <a:t>В Королевском музее Онтарио (Канада) выставлено гигантское сердце синего кита - оно весит 200 кг.</a:t>
            </a:r>
            <a:endParaRPr lang="ru-RU" dirty="0">
              <a:latin typeface="Bahnschrift Condensed" panose="020B0502040204020203" pitchFamily="34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1AE5BA0F-18FB-4403-930A-A793D55A1D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213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93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ид">
  <a:themeElements>
    <a:clrScheme name="Вид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Вид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ид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TM03457515[[fn=Вид]]</Template>
  <TotalTime>188</TotalTime>
  <Words>357</Words>
  <Application>Microsoft Office PowerPoint</Application>
  <PresentationFormat>Широкоэкранный</PresentationFormat>
  <Paragraphs>46</Paragraphs>
  <Slides>26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Arial Black</vt:lpstr>
      <vt:lpstr>Bahnschrift Condensed</vt:lpstr>
      <vt:lpstr>Century Schoolbook</vt:lpstr>
      <vt:lpstr>Wingdings</vt:lpstr>
      <vt:lpstr>Wingdings 2</vt:lpstr>
      <vt:lpstr>Вид</vt:lpstr>
      <vt:lpstr>Р.Т. стр.40</vt:lpstr>
      <vt:lpstr>Что это?  Это самый успокаивающий звук. Этот звук сопровождает нас с утробы матери. Он ускоряется в самые важные для нас моменты, моменты искренней радости, моменты  душевного волнения. Он замедляется от страха… Но никогда не останавливается!!! </vt:lpstr>
      <vt:lpstr>Органы кровообращения. Строение и работа сердца.</vt:lpstr>
      <vt:lpstr>Цели урока</vt:lpstr>
      <vt:lpstr>Презентация PowerPoint</vt:lpstr>
      <vt:lpstr>Строение кровеносных сосудов</vt:lpstr>
      <vt:lpstr>Расположение сердца</vt:lpstr>
      <vt:lpstr>Строение сердца человека</vt:lpstr>
      <vt:lpstr>В Королевском музее Онтарио (Канада) выставлено гигантское сердце синего кита - оно весит 200 кг.</vt:lpstr>
      <vt:lpstr>Перикард – околосердечная сумка из соединительной ткани</vt:lpstr>
      <vt:lpstr>Стенка сердца состоит из 3 оболочек, самая мощная – миокард (средняя оболочка), образованная поперечно-полосатой мышечной тканью.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Электрокардиография – один из основных методов диагностики сердечно-сосудистых заболеваний, основанный на регистрации электрических явлений, возникающих на поверхности тела человека в процесса работы сердца.</vt:lpstr>
      <vt:lpstr>РЕФЛЕКСИЯ</vt:lpstr>
      <vt:lpstr>ДОМАШНЕЕ ЗАДАНИЕ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 Филимонова</dc:creator>
  <cp:lastModifiedBy>1</cp:lastModifiedBy>
  <cp:revision>65</cp:revision>
  <dcterms:created xsi:type="dcterms:W3CDTF">2020-11-18T09:39:18Z</dcterms:created>
  <dcterms:modified xsi:type="dcterms:W3CDTF">2021-02-05T06:38:56Z</dcterms:modified>
</cp:coreProperties>
</file>