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1pPr>
    <a:lvl2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2pPr>
    <a:lvl3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3pPr>
    <a:lvl4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4pPr>
    <a:lvl5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5pPr>
    <a:lvl6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6pPr>
    <a:lvl7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7pPr>
    <a:lvl8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8pPr>
    <a:lvl9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 Medium"/>
        <a:ea typeface="Helvetica Neue Medium"/>
        <a:cs typeface="Helvetica Neue Medium"/>
        <a:sym typeface="Helvetica Neue Medium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FFF"/>
          </a:solidFill>
        </a:fill>
      </a:tcStyle>
    </a:wholeTbl>
    <a:band2H>
      <a:tcTxStyle b="def" i="def"/>
      <a:tcStyle>
        <a:tcBdr/>
        <a:fill>
          <a:solidFill>
            <a:srgbClr val="E6F0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1F0CC"/>
          </a:solidFill>
        </a:fill>
      </a:tcStyle>
    </a:wholeTbl>
    <a:band2H>
      <a:tcTxStyle b="def" i="def"/>
      <a:tcStyle>
        <a:tcBdr/>
        <a:fill>
          <a:solidFill>
            <a:srgbClr val="EAF8E7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9D1E1"/>
          </a:solidFill>
        </a:fill>
      </a:tcStyle>
    </a:wholeTbl>
    <a:band2H>
      <a:tcTxStyle b="def" i="def"/>
      <a:tcStyle>
        <a:tcBdr/>
        <a:fill>
          <a:solidFill>
            <a:srgbClr val="FCE9F0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7" name="Shape 12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1pPr>
    <a:lvl2pPr indent="228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2pPr>
    <a:lvl3pPr indent="457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3pPr>
    <a:lvl4pPr indent="685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4pPr>
    <a:lvl5pPr indent="9144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5pPr>
    <a:lvl6pPr indent="11430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6pPr>
    <a:lvl7pPr indent="1371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7pPr>
    <a:lvl8pPr indent="1600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8pPr>
    <a:lvl9pPr indent="1828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заголовка"/>
          <p:cNvSpPr txBox="1"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Текст заголовка</a:t>
            </a:r>
          </a:p>
        </p:txBody>
      </p:sp>
      <p:sp>
        <p:nvSpPr>
          <p:cNvPr id="12" name="Уровень текста 1…"/>
          <p:cNvSpPr txBox="1"/>
          <p:nvPr>
            <p:ph type="body" sz="quarter" idx="1"/>
          </p:nvPr>
        </p:nvSpPr>
        <p:spPr>
          <a:xfrm>
            <a:off x="1270000" y="50419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700"/>
            </a:lvl1pPr>
            <a:lvl2pPr marL="0" indent="0" algn="ctr">
              <a:spcBef>
                <a:spcPts val="0"/>
              </a:spcBef>
              <a:buSzTx/>
              <a:buNone/>
              <a:defRPr sz="3700"/>
            </a:lvl2pPr>
            <a:lvl3pPr marL="0" indent="0" algn="ctr">
              <a:spcBef>
                <a:spcPts val="0"/>
              </a:spcBef>
              <a:buSzTx/>
              <a:buNone/>
              <a:defRPr sz="3700"/>
            </a:lvl3pPr>
            <a:lvl4pPr marL="0" indent="0" algn="ctr">
              <a:spcBef>
                <a:spcPts val="0"/>
              </a:spcBef>
              <a:buSzTx/>
              <a:buNone/>
              <a:defRPr sz="3700"/>
            </a:lvl4pPr>
            <a:lvl5pPr marL="0" indent="0" algn="ctr">
              <a:spcBef>
                <a:spcPts val="0"/>
              </a:spcBef>
              <a:buSzTx/>
              <a:buNone/>
              <a:defRPr sz="3700"/>
            </a:lvl5pPr>
          </a:lstStyle>
          <a:p>
            <a:pPr/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13" name="Номер слайда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Фото — горизонтальн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Вид на пляж и море с песчаной дюны, покрытой травой"/>
          <p:cNvSpPr/>
          <p:nvPr>
            <p:ph type="pic" idx="21"/>
          </p:nvPr>
        </p:nvSpPr>
        <p:spPr>
          <a:xfrm>
            <a:off x="1625600" y="374650"/>
            <a:ext cx="9753600" cy="65024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Текст заголовка"/>
          <p:cNvSpPr txBox="1"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 anchor="b"/>
          <a:lstStyle/>
          <a:p>
            <a:pPr/>
            <a:r>
              <a:t>Текст заголовка</a:t>
            </a:r>
          </a:p>
        </p:txBody>
      </p:sp>
      <p:sp>
        <p:nvSpPr>
          <p:cNvPr id="22" name="Уровень текста 1…"/>
          <p:cNvSpPr txBox="1"/>
          <p:nvPr>
            <p:ph type="body" sz="quarter" idx="1"/>
          </p:nvPr>
        </p:nvSpPr>
        <p:spPr>
          <a:xfrm>
            <a:off x="1270000" y="81534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700"/>
            </a:lvl1pPr>
            <a:lvl2pPr marL="0" indent="0" algn="ctr">
              <a:spcBef>
                <a:spcPts val="0"/>
              </a:spcBef>
              <a:buSzTx/>
              <a:buNone/>
              <a:defRPr sz="3700"/>
            </a:lvl2pPr>
            <a:lvl3pPr marL="0" indent="0" algn="ctr">
              <a:spcBef>
                <a:spcPts val="0"/>
              </a:spcBef>
              <a:buSzTx/>
              <a:buNone/>
              <a:defRPr sz="3700"/>
            </a:lvl3pPr>
            <a:lvl4pPr marL="0" indent="0" algn="ctr">
              <a:spcBef>
                <a:spcPts val="0"/>
              </a:spcBef>
              <a:buSzTx/>
              <a:buNone/>
              <a:defRPr sz="3700"/>
            </a:lvl4pPr>
            <a:lvl5pPr marL="0" indent="0" algn="ctr">
              <a:spcBef>
                <a:spcPts val="0"/>
              </a:spcBef>
              <a:buSzTx/>
              <a:buNone/>
              <a:defRPr sz="3700"/>
            </a:lvl5pPr>
          </a:lstStyle>
          <a:p>
            <a:pPr/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23" name="Номер слайда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Заголовок — по центр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Текст заголовка"/>
          <p:cNvSpPr txBox="1"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Текст заголовка</a:t>
            </a:r>
          </a:p>
        </p:txBody>
      </p:sp>
      <p:sp>
        <p:nvSpPr>
          <p:cNvPr id="31" name="Номер слайда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Фото — вертикальн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Цапля, низко летящая над пляжем с коротким забором на переднем плане"/>
          <p:cNvSpPr/>
          <p:nvPr>
            <p:ph type="pic" idx="21"/>
          </p:nvPr>
        </p:nvSpPr>
        <p:spPr>
          <a:xfrm>
            <a:off x="6375400" y="635000"/>
            <a:ext cx="8216900" cy="8216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Текст заголовка"/>
          <p:cNvSpPr txBox="1"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/>
            <a:r>
              <a:t>Текст заголовка</a:t>
            </a:r>
          </a:p>
        </p:txBody>
      </p:sp>
      <p:sp>
        <p:nvSpPr>
          <p:cNvPr id="40" name="Уровень текста 1…"/>
          <p:cNvSpPr txBox="1"/>
          <p:nvPr>
            <p:ph type="body" sz="quarter" idx="1"/>
          </p:nvPr>
        </p:nvSpPr>
        <p:spPr>
          <a:xfrm>
            <a:off x="952500" y="4724400"/>
            <a:ext cx="5334000" cy="4114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700"/>
            </a:lvl1pPr>
            <a:lvl2pPr marL="0" indent="0" algn="ctr">
              <a:spcBef>
                <a:spcPts val="0"/>
              </a:spcBef>
              <a:buSzTx/>
              <a:buNone/>
              <a:defRPr sz="3700"/>
            </a:lvl2pPr>
            <a:lvl3pPr marL="0" indent="0" algn="ctr">
              <a:spcBef>
                <a:spcPts val="0"/>
              </a:spcBef>
              <a:buSzTx/>
              <a:buNone/>
              <a:defRPr sz="3700"/>
            </a:lvl3pPr>
            <a:lvl4pPr marL="0" indent="0" algn="ctr">
              <a:spcBef>
                <a:spcPts val="0"/>
              </a:spcBef>
              <a:buSzTx/>
              <a:buNone/>
              <a:defRPr sz="3700"/>
            </a:lvl4pPr>
            <a:lvl5pPr marL="0" indent="0" algn="ctr">
              <a:spcBef>
                <a:spcPts val="0"/>
              </a:spcBef>
              <a:buSzTx/>
              <a:buNone/>
              <a:defRPr sz="3700"/>
            </a:lvl5pPr>
          </a:lstStyle>
          <a:p>
            <a:pPr/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1" name="Номер слайда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Заголовок — сверх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Текст заголовка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Текст заголовка</a:t>
            </a:r>
          </a:p>
        </p:txBody>
      </p:sp>
      <p:sp>
        <p:nvSpPr>
          <p:cNvPr id="49" name="Номер слайда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Заголовок и пунк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Текст заголовка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Текст заголовка</a:t>
            </a:r>
          </a:p>
        </p:txBody>
      </p:sp>
      <p:sp>
        <p:nvSpPr>
          <p:cNvPr id="57" name="Уровень текста 1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58" name="Номер слайда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Заголовок, пункты и фо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Песчаная тропа между двух холмов, ведущая к океану"/>
          <p:cNvSpPr/>
          <p:nvPr>
            <p:ph type="pic" idx="21"/>
          </p:nvPr>
        </p:nvSpPr>
        <p:spPr>
          <a:xfrm>
            <a:off x="3810000" y="2590800"/>
            <a:ext cx="942975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Текст заголовка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Текст заголовка</a:t>
            </a:r>
          </a:p>
        </p:txBody>
      </p:sp>
      <p:sp>
        <p:nvSpPr>
          <p:cNvPr id="67" name="Уровень текста 1…"/>
          <p:cNvSpPr txBox="1"/>
          <p:nvPr>
            <p:ph type="body" sz="half" idx="1"/>
          </p:nvPr>
        </p:nvSpPr>
        <p:spPr>
          <a:xfrm>
            <a:off x="952500" y="25908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/>
            </a:lvl1pPr>
            <a:lvl2pPr marL="685800" indent="-342900">
              <a:spcBef>
                <a:spcPts val="3200"/>
              </a:spcBef>
              <a:defRPr sz="2800"/>
            </a:lvl2pPr>
            <a:lvl3pPr marL="1028700" indent="-342900">
              <a:spcBef>
                <a:spcPts val="3200"/>
              </a:spcBef>
              <a:defRPr sz="2800"/>
            </a:lvl3pPr>
            <a:lvl4pPr marL="1371600" indent="-342900">
              <a:spcBef>
                <a:spcPts val="3200"/>
              </a:spcBef>
              <a:defRPr sz="2800"/>
            </a:lvl4pPr>
            <a:lvl5pPr marL="1714500" indent="-342900">
              <a:spcBef>
                <a:spcPts val="3200"/>
              </a:spcBef>
              <a:defRPr sz="2800"/>
            </a:lvl5pPr>
          </a:lstStyle>
          <a:p>
            <a:pPr/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68" name="Номер слайда"/>
          <p:cNvSpPr txBox="1"/>
          <p:nvPr>
            <p:ph type="sldNum" sz="quarter" idx="2"/>
          </p:nvPr>
        </p:nvSpPr>
        <p:spPr>
          <a:xfrm>
            <a:off x="6328884" y="9296400"/>
            <a:ext cx="340259" cy="342900"/>
          </a:xfrm>
          <a:prstGeom prst="rect">
            <a:avLst/>
          </a:prstGeom>
        </p:spPr>
        <p:txBody>
          <a:bodyPr/>
          <a:lstStyle>
            <a:lvl1pPr>
              <a:defRPr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Пунк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Уровень текста 1…"/>
          <p:cNvSpPr txBox="1"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pPr/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76" name="Номер слайда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Фото (3 шт.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Песчаная тропа между двух холмов, ведущая к океану"/>
          <p:cNvSpPr/>
          <p:nvPr>
            <p:ph type="pic" sz="quarter" idx="21"/>
          </p:nvPr>
        </p:nvSpPr>
        <p:spPr>
          <a:xfrm>
            <a:off x="6556375" y="5092700"/>
            <a:ext cx="5657850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Цапля, низко летящая над пляжем с коротким забором на переднем плане"/>
          <p:cNvSpPr/>
          <p:nvPr>
            <p:ph type="pic" sz="half" idx="22"/>
          </p:nvPr>
        </p:nvSpPr>
        <p:spPr>
          <a:xfrm>
            <a:off x="6718300" y="749300"/>
            <a:ext cx="5334000" cy="53340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Вид на пляж и море с песчаной дюны, покрытой травой"/>
          <p:cNvSpPr/>
          <p:nvPr>
            <p:ph type="pic" idx="23"/>
          </p:nvPr>
        </p:nvSpPr>
        <p:spPr>
          <a:xfrm>
            <a:off x="-2832100" y="889000"/>
            <a:ext cx="11963400" cy="7975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Номер слайда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Цита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Уровень текста 1…"/>
          <p:cNvSpPr txBox="1"/>
          <p:nvPr>
            <p:ph type="body" sz="quarter" idx="1"/>
          </p:nvPr>
        </p:nvSpPr>
        <p:spPr>
          <a:xfrm>
            <a:off x="1270000" y="6362700"/>
            <a:ext cx="10464800" cy="461366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i="1" sz="2400"/>
            </a:lvl1pPr>
            <a:lvl2pPr marL="777875" indent="-333375" algn="ctr">
              <a:spcBef>
                <a:spcPts val="0"/>
              </a:spcBef>
              <a:defRPr i="1" sz="2400"/>
            </a:lvl2pPr>
            <a:lvl3pPr marL="1222375" indent="-333375" algn="ctr">
              <a:spcBef>
                <a:spcPts val="0"/>
              </a:spcBef>
              <a:defRPr i="1" sz="2400"/>
            </a:lvl3pPr>
            <a:lvl4pPr marL="1666875" indent="-333375" algn="ctr">
              <a:spcBef>
                <a:spcPts val="0"/>
              </a:spcBef>
              <a:defRPr i="1" sz="2400"/>
            </a:lvl4pPr>
            <a:lvl5pPr marL="2111375" indent="-333375" algn="ctr">
              <a:spcBef>
                <a:spcPts val="0"/>
              </a:spcBef>
              <a:defRPr i="1" sz="2400"/>
            </a:lvl5pPr>
          </a:lstStyle>
          <a:p>
            <a:pPr/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94" name="«Место ввода цитаты»."/>
          <p:cNvSpPr txBox="1"/>
          <p:nvPr>
            <p:ph type="body" sz="quarter" idx="21"/>
          </p:nvPr>
        </p:nvSpPr>
        <p:spPr>
          <a:xfrm>
            <a:off x="1270000" y="4267112"/>
            <a:ext cx="10464800" cy="609777"/>
          </a:xfrm>
          <a:prstGeom prst="rect">
            <a:avLst/>
          </a:prstGeom>
        </p:spPr>
        <p:txBody>
          <a:bodyPr/>
          <a:lstStyle/>
          <a:p>
            <a:pPr marL="0" indent="0" algn="ctr">
              <a:spcBef>
                <a:spcPts val="0"/>
              </a:spcBef>
              <a:buSzTx/>
              <a:buNone/>
              <a:defRPr sz="3400"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</a:p>
        </p:txBody>
      </p:sp>
      <p:sp>
        <p:nvSpPr>
          <p:cNvPr id="95" name="Номер слайда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Фо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Вид на пляж и море с песчаной дюны, покрытой травой"/>
          <p:cNvSpPr/>
          <p:nvPr>
            <p:ph type="pic" idx="21"/>
          </p:nvPr>
        </p:nvSpPr>
        <p:spPr>
          <a:xfrm>
            <a:off x="-1308100" y="-50800"/>
            <a:ext cx="14782800" cy="98552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Номер слайда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Номер слайда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Уровень текста 1…"/>
          <p:cNvSpPr txBox="1"/>
          <p:nvPr>
            <p:ph type="body" sz="quarter" idx="1" hasCustomPrompt="1"/>
          </p:nvPr>
        </p:nvSpPr>
        <p:spPr>
          <a:xfrm>
            <a:off x="698500" y="8657487"/>
            <a:ext cx="11607801" cy="461061"/>
          </a:xfrm>
          <a:prstGeom prst="rect">
            <a:avLst/>
          </a:prstGeom>
        </p:spPr>
        <p:txBody>
          <a:bodyPr anchor="b"/>
          <a:lstStyle>
            <a:lvl1pPr marL="0" indent="0" defTabSz="563540">
              <a:spcBef>
                <a:spcPts val="0"/>
              </a:spcBef>
              <a:buSzTx/>
              <a:buNone/>
              <a:defRPr b="1" sz="2300"/>
            </a:lvl1pPr>
            <a:lvl2pPr marL="763984" indent="-319484" defTabSz="563540">
              <a:spcBef>
                <a:spcPts val="0"/>
              </a:spcBef>
              <a:defRPr b="1" sz="2300"/>
            </a:lvl2pPr>
            <a:lvl3pPr marL="1208484" indent="-319484" defTabSz="563540">
              <a:spcBef>
                <a:spcPts val="0"/>
              </a:spcBef>
              <a:defRPr b="1" sz="2300"/>
            </a:lvl3pPr>
            <a:lvl4pPr marL="1652984" indent="-319484" defTabSz="563540">
              <a:spcBef>
                <a:spcPts val="0"/>
              </a:spcBef>
              <a:defRPr b="1" sz="2300"/>
            </a:lvl4pPr>
            <a:lvl5pPr marL="2097484" indent="-319484" defTabSz="563540">
              <a:spcBef>
                <a:spcPts val="0"/>
              </a:spcBef>
              <a:defRPr b="1" sz="2300"/>
            </a:lvl5pPr>
          </a:lstStyle>
          <a:p>
            <a:pPr/>
            <a:r>
              <a:t>Автор и дата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18" name="Заголовок презентации"/>
          <p:cNvSpPr txBox="1"/>
          <p:nvPr>
            <p:ph type="title" hasCustomPrompt="1"/>
          </p:nvPr>
        </p:nvSpPr>
        <p:spPr>
          <a:xfrm>
            <a:off x="698500" y="1854200"/>
            <a:ext cx="11609058" cy="3302000"/>
          </a:xfrm>
          <a:prstGeom prst="rect">
            <a:avLst/>
          </a:prstGeom>
        </p:spPr>
        <p:txBody>
          <a:bodyPr anchor="b"/>
          <a:lstStyle>
            <a:lvl1pPr algn="l" defTabSz="1733930">
              <a:lnSpc>
                <a:spcPct val="80000"/>
              </a:lnSpc>
              <a:defRPr b="1" spc="-164" sz="8200">
                <a:latin typeface="+mj-lt"/>
                <a:ea typeface="+mj-ea"/>
                <a:cs typeface="+mj-cs"/>
                <a:sym typeface="Helvetica Neue"/>
              </a:defRPr>
            </a:lvl1pPr>
          </a:lstStyle>
          <a:p>
            <a:pPr/>
            <a:r>
              <a:t>Заголовок презентации</a:t>
            </a:r>
          </a:p>
        </p:txBody>
      </p:sp>
      <p:sp>
        <p:nvSpPr>
          <p:cNvPr id="119" name="Уровень текста 1…"/>
          <p:cNvSpPr txBox="1"/>
          <p:nvPr>
            <p:ph type="body" sz="quarter" idx="21" hasCustomPrompt="1"/>
          </p:nvPr>
        </p:nvSpPr>
        <p:spPr>
          <a:xfrm>
            <a:off x="698500" y="5105400"/>
            <a:ext cx="11607800" cy="1456399"/>
          </a:xfrm>
          <a:prstGeom prst="rect">
            <a:avLst/>
          </a:prstGeom>
        </p:spPr>
        <p:txBody>
          <a:bodyPr anchor="t"/>
          <a:lstStyle>
            <a:lvl1pPr marL="0" indent="0" defTabSz="587022">
              <a:spcBef>
                <a:spcPts val="0"/>
              </a:spcBef>
              <a:buSzTx/>
              <a:buNone/>
              <a:defRPr b="1" sz="3800"/>
            </a:lvl1pPr>
          </a:lstStyle>
          <a:p>
            <a:pPr/>
            <a:r>
              <a:t>Подзаголовок презентации</a:t>
            </a:r>
          </a:p>
        </p:txBody>
      </p:sp>
      <p:sp>
        <p:nvSpPr>
          <p:cNvPr id="120" name="Номер слайда"/>
          <p:cNvSpPr txBox="1"/>
          <p:nvPr>
            <p:ph type="sldNum" sz="quarter" idx="2"/>
          </p:nvPr>
        </p:nvSpPr>
        <p:spPr>
          <a:xfrm>
            <a:off x="6353454" y="9220200"/>
            <a:ext cx="297892" cy="287479"/>
          </a:xfrm>
          <a:prstGeom prst="rect">
            <a:avLst/>
          </a:prstGeom>
        </p:spPr>
        <p:txBody>
          <a:bodyPr anchor="b"/>
          <a:lstStyle>
            <a:lvl1pPr>
              <a:defRPr sz="1300">
                <a:latin typeface="+mj-lt"/>
                <a:ea typeface="+mj-ea"/>
                <a:cs typeface="+mj-cs"/>
                <a:sym typeface="Helvetica Neue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заголовка"/>
          <p:cNvSpPr txBox="1"/>
          <p:nvPr>
            <p:ph type="title"/>
          </p:nvPr>
        </p:nvSpPr>
        <p:spPr>
          <a:xfrm>
            <a:off x="952500" y="2540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Текст заголовка</a:t>
            </a:r>
          </a:p>
        </p:txBody>
      </p:sp>
      <p:sp>
        <p:nvSpPr>
          <p:cNvPr id="3" name="Уровень текста 1…"/>
          <p:cNvSpPr txBox="1"/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" name="Номер слайда"/>
          <p:cNvSpPr txBox="1"/>
          <p:nvPr>
            <p:ph type="sldNum" sz="quarter" idx="2"/>
          </p:nvPr>
        </p:nvSpPr>
        <p:spPr>
          <a:xfrm>
            <a:off x="6328884" y="9296400"/>
            <a:ext cx="340259" cy="324306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000000"/>
          </a:solidFill>
          <a:uFillTx/>
          <a:latin typeface="Helvetica Neue Medium"/>
          <a:ea typeface="Helvetica Neue Medium"/>
          <a:cs typeface="Helvetica Neue Medium"/>
          <a:sym typeface="Helvetica Neue Medium"/>
        </a:defRPr>
      </a:lvl9pPr>
    </p:titleStyle>
    <p:bodyStyle>
      <a:lvl1pPr marL="444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1pPr>
      <a:lvl2pPr marL="889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2pPr>
      <a:lvl3pPr marL="1333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3pPr>
      <a:lvl4pPr marL="1778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4pPr>
      <a:lvl5pPr marL="2222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5pPr>
      <a:lvl6pPr marL="2667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6pPr>
      <a:lvl7pPr marL="3111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7pPr>
      <a:lvl8pPr marL="3556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8pPr>
      <a:lvl9pPr marL="4000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j-lt"/>
          <a:ea typeface="+mj-ea"/>
          <a:cs typeface="+mj-cs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.jpe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3.jpe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hyperlink" Target="https://www.voicesofyouth.org/blog/teens-against-consumerism-anti-excess-movement" TargetMode="External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.pn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.pn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Relationship Id="rId3" Type="http://schemas.openxmlformats.org/officeDocument/2006/relationships/image" Target="../media/image3.pn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Вид на пляж и море с песчаной дюны, покрытой травой" descr="Вид на пляж и море с песчаной дюны, покрытой травой"/>
          <p:cNvPicPr>
            <a:picLocks noChangeAspect="1"/>
          </p:cNvPicPr>
          <p:nvPr>
            <p:ph type="pic" idx="21"/>
          </p:nvPr>
        </p:nvPicPr>
        <p:blipFill>
          <a:blip r:embed="rId2">
            <a:extLst/>
          </a:blip>
          <a:srcRect l="8709" t="0" r="8709" b="0"/>
          <a:stretch>
            <a:fillRect/>
          </a:stretch>
        </p:blipFill>
        <p:spPr>
          <a:xfrm>
            <a:off x="1841499" y="679450"/>
            <a:ext cx="9753602" cy="5905500"/>
          </a:xfrm>
          <a:prstGeom prst="rect">
            <a:avLst/>
          </a:prstGeom>
        </p:spPr>
      </p:pic>
      <p:sp>
        <p:nvSpPr>
          <p:cNvPr id="130" name="What do you know about Gen Z consumer behaviour?"/>
          <p:cNvSpPr txBox="1"/>
          <p:nvPr>
            <p:ph type="title"/>
          </p:nvPr>
        </p:nvSpPr>
        <p:spPr>
          <a:xfrm>
            <a:off x="1485900" y="6578600"/>
            <a:ext cx="10464800" cy="1422400"/>
          </a:xfrm>
          <a:prstGeom prst="rect">
            <a:avLst/>
          </a:prstGeom>
        </p:spPr>
        <p:txBody>
          <a:bodyPr/>
          <a:lstStyle>
            <a:lvl1pPr defTabSz="315468">
              <a:defRPr sz="4300"/>
            </a:lvl1pPr>
          </a:lstStyle>
          <a:p>
            <a:pPr/>
            <a:r>
              <a:t>What do you know about Gen Z consumer behaviour?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Generation_timeline.svg.png" descr="Generation_timeline.svg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167843" y="1909615"/>
            <a:ext cx="9481915" cy="5934370"/>
          </a:xfrm>
          <a:prstGeom prst="rect">
            <a:avLst/>
          </a:prstGeom>
          <a:ln w="12700">
            <a:miter lim="400000"/>
          </a:ln>
        </p:spPr>
      </p:pic>
      <p:sp>
        <p:nvSpPr>
          <p:cNvPr id="133" name="https://en.wikipedia.org/wiki/Generation_Z"/>
          <p:cNvSpPr txBox="1"/>
          <p:nvPr/>
        </p:nvSpPr>
        <p:spPr>
          <a:xfrm>
            <a:off x="7054291" y="8213928"/>
            <a:ext cx="4687418" cy="3869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1900">
                <a:latin typeface="+mj-lt"/>
                <a:ea typeface="+mj-ea"/>
                <a:cs typeface="+mj-cs"/>
                <a:sym typeface="Helvetica Neue"/>
              </a:defRPr>
            </a:lvl1pPr>
          </a:lstStyle>
          <a:p>
            <a:pPr/>
            <a:r>
              <a:t>https://en.wikipedia.org/wiki/Generation_Z</a:t>
            </a:r>
          </a:p>
        </p:txBody>
      </p:sp>
      <p:sp>
        <p:nvSpPr>
          <p:cNvPr id="134" name="Which generation are you?"/>
          <p:cNvSpPr txBox="1"/>
          <p:nvPr/>
        </p:nvSpPr>
        <p:spPr>
          <a:xfrm>
            <a:off x="2347264" y="988669"/>
            <a:ext cx="3992271" cy="4610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1">
                <a:latin typeface="+mj-lt"/>
                <a:ea typeface="+mj-ea"/>
                <a:cs typeface="+mj-cs"/>
                <a:sym typeface="Helvetica Neue"/>
              </a:defRPr>
            </a:lvl1pPr>
          </a:lstStyle>
          <a:p>
            <a:pPr/>
            <a:r>
              <a:t>Which generation are you?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More than half of Gen Z makes at least one impulse purchase per week.…"/>
          <p:cNvSpPr txBox="1"/>
          <p:nvPr/>
        </p:nvSpPr>
        <p:spPr>
          <a:xfrm>
            <a:off x="780681" y="1185188"/>
            <a:ext cx="11443438" cy="79928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 defTabSz="457200">
              <a:defRPr sz="2800">
                <a:solidFill>
                  <a:srgbClr val="13343B"/>
                </a:solidFill>
                <a:latin typeface="+mj-lt"/>
                <a:ea typeface="+mj-ea"/>
                <a:cs typeface="+mj-cs"/>
                <a:sym typeface="Helvetica Neue"/>
              </a:defRPr>
            </a:pPr>
          </a:p>
          <a:p>
            <a:pPr algn="l" defTabSz="457200">
              <a:defRPr sz="2300">
                <a:solidFill>
                  <a:srgbClr val="13343B"/>
                </a:solidFill>
                <a:latin typeface="+mj-lt"/>
                <a:ea typeface="+mj-ea"/>
                <a:cs typeface="+mj-cs"/>
                <a:sym typeface="Helvetica Neue"/>
              </a:defRPr>
            </a:pPr>
            <a:r>
              <a:t>More than half of Gen Z makes at least one impulse purchase per week.</a:t>
            </a:r>
          </a:p>
          <a:p>
            <a:pPr algn="r" defTabSz="457200">
              <a:defRPr sz="2300">
                <a:solidFill>
                  <a:srgbClr val="1EB001"/>
                </a:solidFill>
                <a:latin typeface="+mj-lt"/>
                <a:ea typeface="+mj-ea"/>
                <a:cs typeface="+mj-cs"/>
                <a:sym typeface="Helvetica Neue"/>
              </a:defRPr>
            </a:pPr>
            <a:r>
              <a:t>TRUE A study found that 54% of Gen Zers admit to making </a:t>
            </a:r>
          </a:p>
          <a:p>
            <a:pPr algn="r" defTabSz="457200">
              <a:defRPr sz="2300">
                <a:solidFill>
                  <a:srgbClr val="1EB001"/>
                </a:solidFill>
                <a:latin typeface="+mj-lt"/>
                <a:ea typeface="+mj-ea"/>
                <a:cs typeface="+mj-cs"/>
                <a:sym typeface="Helvetica Neue"/>
              </a:defRPr>
            </a:pPr>
            <a:r>
              <a:t>at least one impulse purchase per week.</a:t>
            </a:r>
          </a:p>
          <a:p>
            <a:pPr algn="l" defTabSz="457200">
              <a:defRPr sz="2300">
                <a:solidFill>
                  <a:srgbClr val="13343B"/>
                </a:solidFill>
                <a:latin typeface="+mj-lt"/>
                <a:ea typeface="+mj-ea"/>
                <a:cs typeface="+mj-cs"/>
                <a:sym typeface="Helvetica Neue"/>
              </a:defRPr>
            </a:pPr>
            <a:r>
              <a:t>Gen Z primarily shops at luxury retailers.</a:t>
            </a:r>
          </a:p>
          <a:p>
            <a:pPr algn="r" defTabSz="457200">
              <a:defRPr sz="2300">
                <a:solidFill>
                  <a:srgbClr val="EE230C"/>
                </a:solidFill>
                <a:latin typeface="+mj-lt"/>
                <a:ea typeface="+mj-ea"/>
                <a:cs typeface="+mj-cs"/>
                <a:sym typeface="Helvetica Neue"/>
              </a:defRPr>
            </a:pPr>
            <a:r>
              <a:t>False. 48% shop primarily at discount stores; </a:t>
            </a:r>
          </a:p>
          <a:p>
            <a:pPr algn="r" defTabSz="457200">
              <a:defRPr sz="2300">
                <a:solidFill>
                  <a:srgbClr val="EE230C"/>
                </a:solidFill>
                <a:latin typeface="+mj-lt"/>
                <a:ea typeface="+mj-ea"/>
                <a:cs typeface="+mj-cs"/>
                <a:sym typeface="Helvetica Neue"/>
              </a:defRPr>
            </a:pPr>
            <a:r>
              <a:t>only 9% shop at luxury retailers.</a:t>
            </a:r>
          </a:p>
          <a:p>
            <a:pPr algn="l" defTabSz="457200">
              <a:defRPr sz="2300">
                <a:solidFill>
                  <a:srgbClr val="13343B"/>
                </a:solidFill>
                <a:latin typeface="+mj-lt"/>
                <a:ea typeface="+mj-ea"/>
                <a:cs typeface="+mj-cs"/>
                <a:sym typeface="Helvetica Neue"/>
              </a:defRPr>
            </a:pPr>
          </a:p>
          <a:p>
            <a:pPr algn="l" defTabSz="457200">
              <a:defRPr sz="2300">
                <a:solidFill>
                  <a:srgbClr val="13343B"/>
                </a:solidFill>
                <a:latin typeface="+mj-lt"/>
                <a:ea typeface="+mj-ea"/>
                <a:cs typeface="+mj-cs"/>
                <a:sym typeface="Helvetica Neue"/>
              </a:defRPr>
            </a:pPr>
            <a:r>
              <a:t>Gen Z is more likely to follow brands they like on social media compared to Millennials.</a:t>
            </a:r>
          </a:p>
          <a:p>
            <a:pPr algn="r" defTabSz="457200">
              <a:defRPr sz="2300">
                <a:solidFill>
                  <a:srgbClr val="1EB001"/>
                </a:solidFill>
                <a:latin typeface="+mj-lt"/>
                <a:ea typeface="+mj-ea"/>
                <a:cs typeface="+mj-cs"/>
                <a:sym typeface="Helvetica Neue"/>
              </a:defRPr>
            </a:pPr>
            <a:r>
              <a:t>TRUE 61% of Gen Z and 53% of Millennials follow </a:t>
            </a:r>
          </a:p>
          <a:p>
            <a:pPr algn="r" defTabSz="457200">
              <a:defRPr sz="2300">
                <a:solidFill>
                  <a:srgbClr val="1EB001"/>
                </a:solidFill>
                <a:latin typeface="+mj-lt"/>
                <a:ea typeface="+mj-ea"/>
                <a:cs typeface="+mj-cs"/>
                <a:sym typeface="Helvetica Neue"/>
              </a:defRPr>
            </a:pPr>
            <a:r>
              <a:t>brands they like on social media.</a:t>
            </a:r>
          </a:p>
          <a:p>
            <a:pPr algn="l" defTabSz="457200">
              <a:defRPr sz="2300">
                <a:solidFill>
                  <a:srgbClr val="13343B"/>
                </a:solidFill>
                <a:latin typeface="+mj-lt"/>
                <a:ea typeface="+mj-ea"/>
                <a:cs typeface="+mj-cs"/>
                <a:sym typeface="Helvetica Neue"/>
              </a:defRPr>
            </a:pPr>
          </a:p>
          <a:p>
            <a:pPr algn="l" defTabSz="457200">
              <a:defRPr sz="2300">
                <a:solidFill>
                  <a:srgbClr val="13343B"/>
                </a:solidFill>
                <a:latin typeface="+mj-lt"/>
                <a:ea typeface="+mj-ea"/>
                <a:cs typeface="+mj-cs"/>
                <a:sym typeface="Helvetica Neue"/>
              </a:defRPr>
            </a:pPr>
            <a:r>
              <a:t>Gen Z rarely buys products that they see promoted by influencers.</a:t>
            </a:r>
          </a:p>
          <a:p>
            <a:pPr algn="r" defTabSz="457200">
              <a:defRPr sz="2300">
                <a:solidFill>
                  <a:srgbClr val="1EB001"/>
                </a:solidFill>
                <a:latin typeface="+mj-lt"/>
                <a:ea typeface="+mj-ea"/>
                <a:cs typeface="+mj-cs"/>
                <a:sym typeface="Helvetica Neue"/>
              </a:defRPr>
            </a:pPr>
            <a:r>
              <a:t>FALSE: About one in 10 Gen Z consumers said they regularly bought products </a:t>
            </a:r>
          </a:p>
          <a:p>
            <a:pPr algn="r" defTabSz="457200">
              <a:defRPr sz="2300">
                <a:solidFill>
                  <a:srgbClr val="1EB001"/>
                </a:solidFill>
                <a:latin typeface="+mj-lt"/>
                <a:ea typeface="+mj-ea"/>
                <a:cs typeface="+mj-cs"/>
                <a:sym typeface="Helvetica Neue"/>
              </a:defRPr>
            </a:pPr>
            <a:r>
              <a:t>promoted by influencers</a:t>
            </a:r>
            <a:r>
              <a:rPr>
                <a:solidFill>
                  <a:schemeClr val="accent1"/>
                </a:solidFill>
              </a:rPr>
              <a:t>.</a:t>
            </a:r>
            <a:endParaRPr>
              <a:solidFill>
                <a:schemeClr val="accent1"/>
              </a:solidFill>
            </a:endParaRPr>
          </a:p>
          <a:p>
            <a:pPr algn="l" defTabSz="457200">
              <a:defRPr sz="2300">
                <a:solidFill>
                  <a:srgbClr val="13343B"/>
                </a:solidFill>
                <a:latin typeface="+mj-lt"/>
                <a:ea typeface="+mj-ea"/>
                <a:cs typeface="+mj-cs"/>
                <a:sym typeface="Helvetica Neue"/>
              </a:defRPr>
            </a:pPr>
            <a:r>
              <a:t>The majority of Gen Z prefers to shop for clothing in physical stores rather than online.</a:t>
            </a:r>
          </a:p>
          <a:p>
            <a:pPr algn="r" defTabSz="457200">
              <a:defRPr sz="2300">
                <a:solidFill>
                  <a:srgbClr val="EE230C"/>
                </a:solidFill>
                <a:latin typeface="+mj-lt"/>
                <a:ea typeface="+mj-ea"/>
                <a:cs typeface="+mj-cs"/>
                <a:sym typeface="Helvetica Neue"/>
              </a:defRPr>
            </a:pPr>
            <a:r>
              <a:t>False: 57% of Gen Z prefer shopping for clothing online</a:t>
            </a:r>
            <a:r>
              <a:rPr>
                <a:solidFill>
                  <a:srgbClr val="13343B"/>
                </a:solidFill>
              </a:rPr>
              <a:t>.</a:t>
            </a:r>
            <a:endParaRPr>
              <a:solidFill>
                <a:srgbClr val="13343B"/>
              </a:solidFill>
            </a:endParaRPr>
          </a:p>
          <a:p>
            <a:pPr algn="l" defTabSz="457200">
              <a:defRPr sz="2300">
                <a:solidFill>
                  <a:srgbClr val="13343B"/>
                </a:solidFill>
                <a:latin typeface="+mj-lt"/>
                <a:ea typeface="+mj-ea"/>
                <a:cs typeface="+mj-cs"/>
                <a:sym typeface="Helvetica Neue"/>
              </a:defRPr>
            </a:pPr>
          </a:p>
          <a:p>
            <a:pPr algn="l" defTabSz="457200">
              <a:defRPr sz="2300">
                <a:solidFill>
                  <a:srgbClr val="13343B"/>
                </a:solidFill>
                <a:latin typeface="+mj-lt"/>
                <a:ea typeface="+mj-ea"/>
                <a:cs typeface="+mj-cs"/>
                <a:sym typeface="Helvetica Neue"/>
              </a:defRPr>
            </a:pPr>
            <a:r>
              <a:t>Gen Z are not loyal to a single brand and more likely to make purchases based on value and ethics.</a:t>
            </a:r>
          </a:p>
          <a:p>
            <a:pPr algn="r" defTabSz="457200">
              <a:defRPr sz="2300">
                <a:solidFill>
                  <a:srgbClr val="1EB001"/>
                </a:solidFill>
                <a:latin typeface="+mj-lt"/>
                <a:ea typeface="+mj-ea"/>
                <a:cs typeface="+mj-cs"/>
                <a:sym typeface="Helvetica Neue"/>
              </a:defRPr>
            </a:pPr>
            <a:r>
              <a:t> TRUE: Gen Z is less likely to be loyal to a single brand </a:t>
            </a:r>
          </a:p>
          <a:p>
            <a:pPr algn="r" defTabSz="457200">
              <a:defRPr sz="2300">
                <a:solidFill>
                  <a:srgbClr val="1EB001"/>
                </a:solidFill>
                <a:latin typeface="+mj-lt"/>
                <a:ea typeface="+mj-ea"/>
                <a:cs typeface="+mj-cs"/>
                <a:sym typeface="Helvetica Neue"/>
              </a:defRPr>
            </a:pPr>
            <a:r>
              <a:t>and more likely to make purchases based on value and ethics.</a:t>
            </a:r>
          </a:p>
        </p:txBody>
      </p:sp>
      <p:sp>
        <p:nvSpPr>
          <p:cNvPr id="137" name="Gen Z consumer culture: Agree / Disagree"/>
          <p:cNvSpPr txBox="1"/>
          <p:nvPr/>
        </p:nvSpPr>
        <p:spPr>
          <a:xfrm>
            <a:off x="3391458" y="652119"/>
            <a:ext cx="6221883" cy="4610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b="1">
                <a:latin typeface="+mj-lt"/>
                <a:ea typeface="+mj-ea"/>
                <a:cs typeface="+mj-cs"/>
                <a:sym typeface="Helvetica Neue"/>
              </a:defRPr>
            </a:lvl1pPr>
          </a:lstStyle>
          <a:p>
            <a:pPr/>
            <a:r>
              <a:t>Gen Z consumer culture: Agree / Disagree</a:t>
            </a:r>
          </a:p>
        </p:txBody>
      </p:sp>
      <p:pic>
        <p:nvPicPr>
          <p:cNvPr id="138" name="teens_against_consumerism.jpg" descr="teens_against_consumerism.jpg"/>
          <p:cNvPicPr>
            <a:picLocks noChangeAspect="1"/>
          </p:cNvPicPr>
          <p:nvPr/>
        </p:nvPicPr>
        <p:blipFill>
          <a:blip r:embed="rId2">
            <a:extLst/>
          </a:blip>
          <a:srcRect l="0" t="27362" r="0" b="17009"/>
          <a:stretch>
            <a:fillRect/>
          </a:stretch>
        </p:blipFill>
        <p:spPr>
          <a:xfrm>
            <a:off x="10245849" y="184745"/>
            <a:ext cx="2068340" cy="172585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3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Class="entr" nodeType="with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" fill="hold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Class="entr" nodeType="after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1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fill="hold"/>
                                        <p:tgtEl>
                                          <p:spTgt spid="1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1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1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1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13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13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7" fill="hold"/>
                                        <p:tgtEl>
                                          <p:spTgt spid="13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1" fill="hold"/>
                                        <p:tgtEl>
                                          <p:spTgt spid="13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5" fill="hold"/>
                                        <p:tgtEl>
                                          <p:spTgt spid="13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13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13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13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13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5" fill="hold"/>
                                        <p:tgtEl>
                                          <p:spTgt spid="13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9" fill="hold"/>
                                        <p:tgtEl>
                                          <p:spTgt spid="13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3" fill="hold"/>
                                        <p:tgtEl>
                                          <p:spTgt spid="13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7" fill="hold"/>
                                        <p:tgtEl>
                                          <p:spTgt spid="136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5" animBg="1" rev="0" advAuto="0" spid="136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Check the meaning of the following:…"/>
          <p:cNvSpPr txBox="1"/>
          <p:nvPr>
            <p:ph type="body" sz="half" idx="1"/>
          </p:nvPr>
        </p:nvSpPr>
        <p:spPr>
          <a:xfrm>
            <a:off x="952499" y="1270000"/>
            <a:ext cx="4419934" cy="7213600"/>
          </a:xfrm>
          <a:prstGeom prst="rect">
            <a:avLst/>
          </a:prstGeom>
        </p:spPr>
        <p:txBody>
          <a:bodyPr/>
          <a:lstStyle/>
          <a:p>
            <a:pPr marL="0" indent="0" defTabSz="457200">
              <a:spcBef>
                <a:spcPts val="1200"/>
              </a:spcBef>
              <a:buSzTx/>
              <a:buNone/>
              <a:defRPr sz="1800">
                <a:solidFill>
                  <a:srgbClr val="111111"/>
                </a:solidFill>
              </a:defRPr>
            </a:pPr>
            <a:r>
              <a:t>Check the meaning of the following:</a:t>
            </a:r>
            <a:endParaRPr sz="1600"/>
          </a:p>
          <a:p>
            <a:pPr marL="457200" indent="-317500" defTabSz="457200">
              <a:spcBef>
                <a:spcPts val="0"/>
              </a:spcBef>
              <a:buClr>
                <a:srgbClr val="111111"/>
              </a:buClr>
              <a:buFont typeface="Helvetica Neue"/>
              <a:defRPr sz="2900">
                <a:solidFill>
                  <a:srgbClr val="111111"/>
                </a:solidFill>
              </a:defRPr>
            </a:pPr>
            <a:r>
              <a:t>Excessive buying</a:t>
            </a:r>
          </a:p>
          <a:p>
            <a:pPr marL="457200" indent="-317500" defTabSz="457200">
              <a:spcBef>
                <a:spcPts val="0"/>
              </a:spcBef>
              <a:buClr>
                <a:srgbClr val="111111"/>
              </a:buClr>
              <a:buFont typeface="Helvetica Neue"/>
              <a:defRPr sz="2900">
                <a:solidFill>
                  <a:srgbClr val="111111"/>
                </a:solidFill>
              </a:defRPr>
            </a:pPr>
            <a:r>
              <a:t>to be drawn into consumer culture</a:t>
            </a:r>
          </a:p>
          <a:p>
            <a:pPr marL="457200" indent="-317500" defTabSz="457200">
              <a:spcBef>
                <a:spcPts val="0"/>
              </a:spcBef>
              <a:buClr>
                <a:srgbClr val="111111"/>
              </a:buClr>
              <a:buFont typeface="Helvetica Neue"/>
              <a:defRPr sz="2900">
                <a:solidFill>
                  <a:srgbClr val="111111"/>
                </a:solidFill>
              </a:defRPr>
            </a:pPr>
            <a:r>
              <a:t>short-lived</a:t>
            </a:r>
          </a:p>
          <a:p>
            <a:pPr marL="457200" indent="-317500" defTabSz="457200">
              <a:spcBef>
                <a:spcPts val="0"/>
              </a:spcBef>
              <a:buClr>
                <a:srgbClr val="111111"/>
              </a:buClr>
              <a:buFont typeface="Helvetica Neue"/>
              <a:defRPr sz="2900">
                <a:solidFill>
                  <a:srgbClr val="111111"/>
                </a:solidFill>
              </a:defRPr>
            </a:pPr>
            <a:r>
              <a:t>empathy</a:t>
            </a:r>
          </a:p>
          <a:p>
            <a:pPr marL="457200" indent="-317500" defTabSz="457200">
              <a:spcBef>
                <a:spcPts val="0"/>
              </a:spcBef>
              <a:buClr>
                <a:srgbClr val="111111"/>
              </a:buClr>
              <a:buFont typeface="Helvetica Neue"/>
              <a:defRPr sz="2900">
                <a:solidFill>
                  <a:srgbClr val="111111"/>
                </a:solidFill>
              </a:defRPr>
            </a:pPr>
            <a:r>
              <a:t>prone to smth</a:t>
            </a:r>
          </a:p>
          <a:p>
            <a:pPr marL="457200" indent="-317500" defTabSz="457200">
              <a:spcBef>
                <a:spcPts val="0"/>
              </a:spcBef>
              <a:buClr>
                <a:srgbClr val="111111"/>
              </a:buClr>
              <a:buFont typeface="Helvetica Neue"/>
              <a:defRPr sz="2900">
                <a:solidFill>
                  <a:srgbClr val="111111"/>
                </a:solidFill>
              </a:defRPr>
            </a:pPr>
            <a:r>
              <a:t>a plethora of factors</a:t>
            </a:r>
          </a:p>
          <a:p>
            <a:pPr marL="457200" indent="-317500" defTabSz="457200">
              <a:spcBef>
                <a:spcPts val="0"/>
              </a:spcBef>
              <a:buClr>
                <a:srgbClr val="111111"/>
              </a:buClr>
              <a:buFont typeface="Helvetica Neue"/>
              <a:defRPr sz="2900">
                <a:solidFill>
                  <a:srgbClr val="111111"/>
                </a:solidFill>
              </a:defRPr>
            </a:pPr>
            <a:r>
              <a:t>FOMO</a:t>
            </a:r>
          </a:p>
          <a:p>
            <a:pPr marL="457200" indent="-317500" defTabSz="457200">
              <a:spcBef>
                <a:spcPts val="0"/>
              </a:spcBef>
              <a:buClr>
                <a:srgbClr val="111111"/>
              </a:buClr>
              <a:buFont typeface="Helvetica Neue"/>
              <a:defRPr sz="2900">
                <a:solidFill>
                  <a:srgbClr val="111111"/>
                </a:solidFill>
              </a:defRPr>
            </a:pPr>
            <a:r>
              <a:t>a sense of fatigue </a:t>
            </a:r>
          </a:p>
          <a:p>
            <a:pPr marL="457200" indent="-317500" defTabSz="457200">
              <a:spcBef>
                <a:spcPts val="0"/>
              </a:spcBef>
              <a:buClr>
                <a:srgbClr val="111111"/>
              </a:buClr>
              <a:buFont typeface="Helvetica Neue"/>
              <a:defRPr sz="2900">
                <a:solidFill>
                  <a:srgbClr val="111111"/>
                </a:solidFill>
              </a:defRPr>
            </a:pPr>
            <a:r>
              <a:t>a wave of backlash</a:t>
            </a:r>
          </a:p>
          <a:p>
            <a:pPr marL="457200" indent="-317500" defTabSz="457200">
              <a:spcBef>
                <a:spcPts val="0"/>
              </a:spcBef>
              <a:buClr>
                <a:srgbClr val="111111"/>
              </a:buClr>
              <a:buFont typeface="Helvetica Neue"/>
              <a:defRPr sz="2900">
                <a:solidFill>
                  <a:srgbClr val="111111"/>
                </a:solidFill>
              </a:defRPr>
            </a:pPr>
            <a:r>
              <a:t>haul videos</a:t>
            </a:r>
          </a:p>
          <a:p>
            <a:pPr marL="457200" indent="-317500" defTabSz="457200">
              <a:spcBef>
                <a:spcPts val="0"/>
              </a:spcBef>
              <a:buClr>
                <a:srgbClr val="111111"/>
              </a:buClr>
              <a:buFont typeface="Helvetica Neue"/>
              <a:defRPr sz="2900">
                <a:solidFill>
                  <a:srgbClr val="111111"/>
                </a:solidFill>
              </a:defRPr>
            </a:pPr>
            <a:r>
              <a:t>ethical consumerism</a:t>
            </a:r>
          </a:p>
          <a:p>
            <a:pPr marL="457200" indent="-317500" defTabSz="457200">
              <a:spcBef>
                <a:spcPts val="0"/>
              </a:spcBef>
              <a:buClr>
                <a:srgbClr val="111111"/>
              </a:buClr>
              <a:buFont typeface="Helvetica Neue"/>
              <a:defRPr sz="2900">
                <a:solidFill>
                  <a:srgbClr val="111111"/>
                </a:solidFill>
              </a:defRPr>
            </a:pPr>
            <a:r>
              <a:t>pre-loved clothes</a:t>
            </a:r>
          </a:p>
        </p:txBody>
      </p:sp>
      <p:sp>
        <p:nvSpPr>
          <p:cNvPr id="141" name="Practice the vocabulary in circles"/>
          <p:cNvSpPr txBox="1"/>
          <p:nvPr/>
        </p:nvSpPr>
        <p:spPr>
          <a:xfrm>
            <a:off x="7454899" y="-1701800"/>
            <a:ext cx="4419934" cy="72136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algn="l" defTabSz="457200">
              <a:spcBef>
                <a:spcPts val="1200"/>
              </a:spcBef>
              <a:defRPr sz="1800">
                <a:solidFill>
                  <a:srgbClr val="111111"/>
                </a:solidFill>
                <a:latin typeface="+mj-lt"/>
                <a:ea typeface="+mj-ea"/>
                <a:cs typeface="+mj-cs"/>
                <a:sym typeface="Helvetica Neue"/>
              </a:defRPr>
            </a:lvl1pPr>
          </a:lstStyle>
          <a:p>
            <a:pPr/>
            <a:r>
              <a:t>Practice the vocabulary in circles </a:t>
            </a:r>
          </a:p>
        </p:txBody>
      </p:sp>
      <p:pic>
        <p:nvPicPr>
          <p:cNvPr id="142" name="inside_outside_circle.jpg" descr="inside_outside_circle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325363" y="2749535"/>
            <a:ext cx="3887212" cy="3037549"/>
          </a:xfrm>
          <a:prstGeom prst="rect">
            <a:avLst/>
          </a:prstGeom>
          <a:ln w="12700">
            <a:miter lim="400000"/>
          </a:ln>
        </p:spPr>
      </p:pic>
      <p:sp>
        <p:nvSpPr>
          <p:cNvPr id="143" name="What do you think the…"/>
          <p:cNvSpPr txBox="1"/>
          <p:nvPr/>
        </p:nvSpPr>
        <p:spPr>
          <a:xfrm>
            <a:off x="7392620" y="7103719"/>
            <a:ext cx="3371698" cy="8293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 b="1">
                <a:latin typeface="+mj-lt"/>
                <a:ea typeface="+mj-ea"/>
                <a:cs typeface="+mj-cs"/>
                <a:sym typeface="Helvetica Neue"/>
              </a:defRPr>
            </a:pPr>
            <a:r>
              <a:t>What do you think the </a:t>
            </a:r>
          </a:p>
          <a:p>
            <a:pPr>
              <a:defRPr b="1">
                <a:latin typeface="+mj-lt"/>
                <a:ea typeface="+mj-ea"/>
                <a:cs typeface="+mj-cs"/>
                <a:sym typeface="Helvetica Neue"/>
              </a:defRPr>
            </a:pPr>
            <a:r>
              <a:t>article will be about?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Excessive buying…"/>
          <p:cNvSpPr txBox="1"/>
          <p:nvPr>
            <p:ph type="body" sz="half" idx="1"/>
          </p:nvPr>
        </p:nvSpPr>
        <p:spPr>
          <a:xfrm>
            <a:off x="939799" y="1270000"/>
            <a:ext cx="4419934" cy="7213600"/>
          </a:xfrm>
          <a:prstGeom prst="rect">
            <a:avLst/>
          </a:prstGeom>
          <a:ln w="25400">
            <a:solidFill>
              <a:srgbClr val="000000"/>
            </a:solidFill>
          </a:ln>
        </p:spPr>
        <p:txBody>
          <a:bodyPr/>
          <a:lstStyle/>
          <a:p>
            <a:pPr marL="0" indent="0" defTabSz="457200">
              <a:spcBef>
                <a:spcPts val="1200"/>
              </a:spcBef>
              <a:buSzTx/>
              <a:buNone/>
              <a:defRPr sz="1600">
                <a:solidFill>
                  <a:srgbClr val="111111"/>
                </a:solidFill>
              </a:defRPr>
            </a:pPr>
          </a:p>
          <a:p>
            <a:pPr marL="457200" indent="-317500" defTabSz="457200">
              <a:spcBef>
                <a:spcPts val="0"/>
              </a:spcBef>
              <a:buClr>
                <a:srgbClr val="111111"/>
              </a:buClr>
              <a:buFont typeface="Helvetica Neue"/>
              <a:defRPr sz="2900">
                <a:solidFill>
                  <a:srgbClr val="111111"/>
                </a:solidFill>
              </a:defRPr>
            </a:pPr>
            <a:r>
              <a:t>Excessive buying</a:t>
            </a:r>
          </a:p>
          <a:p>
            <a:pPr marL="457200" indent="-317500" defTabSz="457200">
              <a:spcBef>
                <a:spcPts val="0"/>
              </a:spcBef>
              <a:buClr>
                <a:srgbClr val="111111"/>
              </a:buClr>
              <a:buFont typeface="Helvetica Neue"/>
              <a:defRPr sz="2900">
                <a:solidFill>
                  <a:srgbClr val="111111"/>
                </a:solidFill>
              </a:defRPr>
            </a:pPr>
            <a:r>
              <a:t>to be drawn into consumer culture</a:t>
            </a:r>
          </a:p>
          <a:p>
            <a:pPr marL="457200" indent="-317500" defTabSz="457200">
              <a:spcBef>
                <a:spcPts val="0"/>
              </a:spcBef>
              <a:buClr>
                <a:srgbClr val="111111"/>
              </a:buClr>
              <a:buFont typeface="Helvetica Neue"/>
              <a:defRPr sz="2900">
                <a:solidFill>
                  <a:srgbClr val="111111"/>
                </a:solidFill>
              </a:defRPr>
            </a:pPr>
            <a:r>
              <a:t>short-lived</a:t>
            </a:r>
          </a:p>
          <a:p>
            <a:pPr marL="457200" indent="-317500" defTabSz="457200">
              <a:spcBef>
                <a:spcPts val="0"/>
              </a:spcBef>
              <a:buClr>
                <a:srgbClr val="111111"/>
              </a:buClr>
              <a:buFont typeface="Helvetica Neue"/>
              <a:defRPr sz="2900">
                <a:solidFill>
                  <a:srgbClr val="111111"/>
                </a:solidFill>
              </a:defRPr>
            </a:pPr>
            <a:r>
              <a:t>empathy</a:t>
            </a:r>
          </a:p>
          <a:p>
            <a:pPr marL="457200" indent="-317500" defTabSz="457200">
              <a:spcBef>
                <a:spcPts val="0"/>
              </a:spcBef>
              <a:buClr>
                <a:srgbClr val="111111"/>
              </a:buClr>
              <a:buFont typeface="Helvetica Neue"/>
              <a:defRPr sz="2900">
                <a:solidFill>
                  <a:srgbClr val="111111"/>
                </a:solidFill>
              </a:defRPr>
            </a:pPr>
            <a:r>
              <a:t>prone to smth</a:t>
            </a:r>
          </a:p>
          <a:p>
            <a:pPr marL="457200" indent="-317500" defTabSz="457200">
              <a:spcBef>
                <a:spcPts val="0"/>
              </a:spcBef>
              <a:buClr>
                <a:srgbClr val="111111"/>
              </a:buClr>
              <a:buFont typeface="Helvetica Neue"/>
              <a:defRPr sz="2900">
                <a:solidFill>
                  <a:srgbClr val="111111"/>
                </a:solidFill>
              </a:defRPr>
            </a:pPr>
            <a:r>
              <a:t>a plethora of factors</a:t>
            </a:r>
          </a:p>
          <a:p>
            <a:pPr marL="457200" indent="-317500" defTabSz="457200">
              <a:spcBef>
                <a:spcPts val="0"/>
              </a:spcBef>
              <a:buClr>
                <a:srgbClr val="111111"/>
              </a:buClr>
              <a:buFont typeface="Helvetica Neue"/>
              <a:defRPr sz="2900">
                <a:solidFill>
                  <a:srgbClr val="111111"/>
                </a:solidFill>
              </a:defRPr>
            </a:pPr>
            <a:r>
              <a:t>FOMO</a:t>
            </a:r>
          </a:p>
          <a:p>
            <a:pPr marL="457200" indent="-317500" defTabSz="457200">
              <a:spcBef>
                <a:spcPts val="0"/>
              </a:spcBef>
              <a:buClr>
                <a:srgbClr val="111111"/>
              </a:buClr>
              <a:buFont typeface="Helvetica Neue"/>
              <a:defRPr sz="2900">
                <a:solidFill>
                  <a:srgbClr val="111111"/>
                </a:solidFill>
              </a:defRPr>
            </a:pPr>
            <a:r>
              <a:t>a sense of fatigue </a:t>
            </a:r>
          </a:p>
          <a:p>
            <a:pPr marL="457200" indent="-317500" defTabSz="457200">
              <a:spcBef>
                <a:spcPts val="0"/>
              </a:spcBef>
              <a:buClr>
                <a:srgbClr val="111111"/>
              </a:buClr>
              <a:buFont typeface="Helvetica Neue"/>
              <a:defRPr sz="2900">
                <a:solidFill>
                  <a:srgbClr val="111111"/>
                </a:solidFill>
              </a:defRPr>
            </a:pPr>
            <a:r>
              <a:t>a wave of backlash</a:t>
            </a:r>
          </a:p>
          <a:p>
            <a:pPr marL="457200" indent="-317500" defTabSz="457200">
              <a:spcBef>
                <a:spcPts val="0"/>
              </a:spcBef>
              <a:buClr>
                <a:srgbClr val="111111"/>
              </a:buClr>
              <a:buFont typeface="Helvetica Neue"/>
              <a:defRPr sz="2900">
                <a:solidFill>
                  <a:srgbClr val="111111"/>
                </a:solidFill>
              </a:defRPr>
            </a:pPr>
            <a:r>
              <a:t>haul videos</a:t>
            </a:r>
          </a:p>
          <a:p>
            <a:pPr marL="457200" indent="-317500" defTabSz="457200">
              <a:spcBef>
                <a:spcPts val="0"/>
              </a:spcBef>
              <a:buClr>
                <a:srgbClr val="111111"/>
              </a:buClr>
              <a:buFont typeface="Helvetica Neue"/>
              <a:defRPr sz="2900">
                <a:solidFill>
                  <a:srgbClr val="111111"/>
                </a:solidFill>
              </a:defRPr>
            </a:pPr>
            <a:r>
              <a:t>ethical consumerism</a:t>
            </a:r>
          </a:p>
          <a:p>
            <a:pPr marL="457200" indent="-317500" defTabSz="457200">
              <a:spcBef>
                <a:spcPts val="0"/>
              </a:spcBef>
              <a:buClr>
                <a:srgbClr val="111111"/>
              </a:buClr>
              <a:buFont typeface="Helvetica Neue"/>
              <a:defRPr sz="2900">
                <a:solidFill>
                  <a:srgbClr val="111111"/>
                </a:solidFill>
              </a:defRPr>
            </a:pPr>
            <a:r>
              <a:t>pre-loved clothes</a:t>
            </a:r>
          </a:p>
        </p:txBody>
      </p:sp>
      <p:sp>
        <p:nvSpPr>
          <p:cNvPr id="146" name="1. Read the article and check your ideas:"/>
          <p:cNvSpPr txBox="1"/>
          <p:nvPr/>
        </p:nvSpPr>
        <p:spPr>
          <a:xfrm>
            <a:off x="6331711" y="1375867"/>
            <a:ext cx="5675377" cy="8296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latin typeface="+mj-lt"/>
                <a:ea typeface="+mj-ea"/>
                <a:cs typeface="+mj-cs"/>
                <a:sym typeface="Helvetica Neue"/>
              </a:defRPr>
            </a:lvl1pPr>
          </a:lstStyle>
          <a:p>
            <a:pPr/>
            <a:r>
              <a:t>1. Read the article and check your ideas:</a:t>
            </a:r>
          </a:p>
        </p:txBody>
      </p:sp>
      <p:sp>
        <p:nvSpPr>
          <p:cNvPr id="147" name="https://www.voicesofyouth.org/blog/teens-against-consumerism-anti-excess-movement .…"/>
          <p:cNvSpPr txBox="1"/>
          <p:nvPr/>
        </p:nvSpPr>
        <p:spPr>
          <a:xfrm>
            <a:off x="6331710" y="1775561"/>
            <a:ext cx="6073485" cy="66850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 defTabSz="457200">
              <a:spcBef>
                <a:spcPts val="1200"/>
              </a:spcBef>
              <a:defRPr sz="1800" u="sng">
                <a:solidFill>
                  <a:srgbClr val="00ADB9"/>
                </a:solidFill>
                <a:uFill>
                  <a:solidFill>
                    <a:srgbClr val="00ADB9"/>
                  </a:solidFill>
                </a:uFill>
                <a:latin typeface="+mj-lt"/>
                <a:ea typeface="+mj-ea"/>
                <a:cs typeface="+mj-cs"/>
                <a:sym typeface="Helvetica Neue"/>
              </a:defRPr>
            </a:pPr>
            <a:r>
              <a:rPr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2" invalidUrl="" action="" tgtFrame="" tooltip="" history="1" highlightClick="0" endSnd="0"/>
              </a:rPr>
              <a:t>https://www.voicesofyouth.org/blog/teens-against-consumerism-anti-excess-movement</a:t>
            </a:r>
            <a:r>
              <a:rPr u="none">
                <a:solidFill>
                  <a:srgbClr val="111111"/>
                </a:solidFill>
              </a:rPr>
              <a:t> . </a:t>
            </a:r>
            <a:endParaRPr>
              <a:solidFill>
                <a:srgbClr val="111111"/>
              </a:solidFill>
            </a:endParaRPr>
          </a:p>
          <a:p>
            <a:pPr algn="l" defTabSz="457200">
              <a:spcBef>
                <a:spcPts val="1200"/>
              </a:spcBef>
              <a:defRPr sz="1800">
                <a:solidFill>
                  <a:srgbClr val="111111"/>
                </a:solidFill>
                <a:uFill>
                  <a:solidFill>
                    <a:srgbClr val="00ADB9"/>
                  </a:solidFill>
                </a:uFill>
                <a:latin typeface="+mj-lt"/>
                <a:ea typeface="+mj-ea"/>
                <a:cs typeface="+mj-cs"/>
                <a:sym typeface="Helvetica Neue"/>
              </a:defRPr>
            </a:pPr>
          </a:p>
          <a:p>
            <a:pPr algn="l" defTabSz="457200">
              <a:spcBef>
                <a:spcPts val="1200"/>
              </a:spcBef>
              <a:defRPr sz="2200">
                <a:solidFill>
                  <a:srgbClr val="111111"/>
                </a:solidFill>
                <a:uFill>
                  <a:solidFill>
                    <a:srgbClr val="00ADB9"/>
                  </a:solidFill>
                </a:uFill>
                <a:latin typeface="+mj-lt"/>
                <a:ea typeface="+mj-ea"/>
                <a:cs typeface="+mj-cs"/>
                <a:sym typeface="Helvetica Neue"/>
              </a:defRPr>
            </a:pPr>
            <a:r>
              <a:t>2. Find the collocations in the text. Make sentences that are true about you. Use the collocations.</a:t>
            </a:r>
          </a:p>
          <a:p>
            <a:pPr algn="l" defTabSz="457200">
              <a:spcBef>
                <a:spcPts val="1200"/>
              </a:spcBef>
              <a:defRPr sz="2200">
                <a:solidFill>
                  <a:srgbClr val="111111"/>
                </a:solidFill>
                <a:uFill>
                  <a:solidFill>
                    <a:srgbClr val="00ADB9"/>
                  </a:solidFill>
                </a:uFill>
                <a:latin typeface="+mj-lt"/>
                <a:ea typeface="+mj-ea"/>
                <a:cs typeface="+mj-cs"/>
                <a:sym typeface="Helvetica Neue"/>
              </a:defRPr>
            </a:pPr>
          </a:p>
          <a:p>
            <a:pPr algn="l" defTabSz="457200">
              <a:spcBef>
                <a:spcPts val="1200"/>
              </a:spcBef>
              <a:defRPr sz="2200">
                <a:solidFill>
                  <a:srgbClr val="111111"/>
                </a:solidFill>
                <a:uFill>
                  <a:solidFill>
                    <a:srgbClr val="00ADB9"/>
                  </a:solidFill>
                </a:uFill>
                <a:latin typeface="+mj-lt"/>
                <a:ea typeface="+mj-ea"/>
                <a:cs typeface="+mj-cs"/>
                <a:sym typeface="Helvetica Neue"/>
              </a:defRPr>
            </a:pPr>
            <a:r>
              <a:t>3. Discuss:</a:t>
            </a:r>
          </a:p>
          <a:p>
            <a:pPr marL="457200" indent="-317500" algn="l" defTabSz="457200">
              <a:buClr>
                <a:srgbClr val="111111"/>
              </a:buClr>
              <a:buSzPct val="145000"/>
              <a:buFont typeface="Helvetica Neue"/>
              <a:buChar char="•"/>
              <a:defRPr sz="2200">
                <a:solidFill>
                  <a:srgbClr val="111111"/>
                </a:solidFill>
                <a:latin typeface="+mj-lt"/>
                <a:ea typeface="+mj-ea"/>
                <a:cs typeface="+mj-cs"/>
                <a:sym typeface="Helvetica Neue"/>
              </a:defRPr>
            </a:pPr>
            <a:r>
              <a:t>To what extent do you agree with the article's claim that teens are becoming more anti-consumerist? Provide examples from your own observations or experiences. Use the vocabulary from the article.</a:t>
            </a:r>
          </a:p>
          <a:p>
            <a:pPr marL="457200" indent="-317500" algn="l" defTabSz="457200">
              <a:buClr>
                <a:srgbClr val="111111"/>
              </a:buClr>
              <a:buSzPct val="145000"/>
              <a:buFont typeface="Helvetica Neue"/>
              <a:buChar char="•"/>
              <a:defRPr sz="2200">
                <a:solidFill>
                  <a:srgbClr val="111111"/>
                </a:solidFill>
                <a:latin typeface="+mj-lt"/>
                <a:ea typeface="+mj-ea"/>
                <a:cs typeface="+mj-cs"/>
                <a:sym typeface="Helvetica Neue"/>
              </a:defRPr>
            </a:pPr>
            <a:r>
              <a:t>How has social media and influencer culture impacted consumerism among teens?</a:t>
            </a:r>
          </a:p>
          <a:p>
            <a:pPr marL="457200" indent="-317500" algn="l" defTabSz="457200">
              <a:buClr>
                <a:srgbClr val="111111"/>
              </a:buClr>
              <a:buSzPct val="145000"/>
              <a:buFont typeface="Helvetica Neue"/>
              <a:buChar char="•"/>
              <a:defRPr sz="2200">
                <a:solidFill>
                  <a:srgbClr val="111111"/>
                </a:solidFill>
                <a:latin typeface="+mj-lt"/>
                <a:ea typeface="+mj-ea"/>
                <a:cs typeface="+mj-cs"/>
                <a:sym typeface="Helvetica Neue"/>
              </a:defRPr>
            </a:pPr>
            <a:r>
              <a:t>What are some other ways to encourage more conscious consumerism among teenagers?</a:t>
            </a:r>
          </a:p>
        </p:txBody>
      </p:sp>
      <p:sp>
        <p:nvSpPr>
          <p:cNvPr id="148" name="Линия"/>
          <p:cNvSpPr/>
          <p:nvPr/>
        </p:nvSpPr>
        <p:spPr>
          <a:xfrm flipH="1">
            <a:off x="5488082" y="3109680"/>
            <a:ext cx="727980" cy="2"/>
          </a:xfrm>
          <a:prstGeom prst="line">
            <a:avLst/>
          </a:prstGeom>
          <a:ln w="25400">
            <a:solidFill>
              <a:srgbClr val="000000"/>
            </a:solidFill>
            <a:miter lim="400000"/>
            <a:tailEnd type="triangle"/>
          </a:ln>
        </p:spPr>
        <p:txBody>
          <a:bodyPr lIns="45718" tIns="45718" rIns="45718" bIns="45718"/>
          <a:lstStyle/>
          <a:p>
            <a:pPr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" name="Razones-para-perder-el-miedo-a-preguntar-1.png" descr="Razones-para-perder-el-miedo-a-preguntar-1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43068" y="1666785"/>
            <a:ext cx="4464913" cy="4464912"/>
          </a:xfrm>
          <a:prstGeom prst="rect">
            <a:avLst/>
          </a:prstGeom>
          <a:ln w="12700">
            <a:miter lim="400000"/>
          </a:ln>
        </p:spPr>
      </p:pic>
      <p:sp>
        <p:nvSpPr>
          <p:cNvPr id="151" name="What do you think other generations would like to know about consumer behavior of Gen Z?…"/>
          <p:cNvSpPr txBox="1"/>
          <p:nvPr/>
        </p:nvSpPr>
        <p:spPr>
          <a:xfrm>
            <a:off x="5329072" y="2957357"/>
            <a:ext cx="7024914" cy="26711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b="1">
                <a:latin typeface="+mj-lt"/>
                <a:ea typeface="+mj-ea"/>
                <a:cs typeface="+mj-cs"/>
                <a:sym typeface="Helvetica Neue"/>
              </a:defRPr>
            </a:pPr>
            <a:r>
              <a:t>What do you think other generations would like to know about consumer behavior of Gen Z? </a:t>
            </a:r>
          </a:p>
          <a:p>
            <a:pPr>
              <a:defRPr b="1">
                <a:latin typeface="+mj-lt"/>
                <a:ea typeface="+mj-ea"/>
                <a:cs typeface="+mj-cs"/>
                <a:sym typeface="Helvetica Neue"/>
              </a:defRPr>
            </a:pPr>
          </a:p>
          <a:p>
            <a:pPr>
              <a:defRPr>
                <a:latin typeface="+mj-lt"/>
                <a:ea typeface="+mj-ea"/>
                <a:cs typeface="+mj-cs"/>
                <a:sym typeface="Helvetica Neue"/>
              </a:defRPr>
            </a:pPr>
          </a:p>
          <a:p>
            <a:pPr>
              <a:defRPr>
                <a:latin typeface="+mj-lt"/>
                <a:ea typeface="+mj-ea"/>
                <a:cs typeface="+mj-cs"/>
                <a:sym typeface="Helvetica Neue"/>
              </a:defRPr>
            </a:pPr>
            <a:r>
              <a:t>Make 3-5 questions.</a:t>
            </a:r>
          </a:p>
          <a:p>
            <a:pPr>
              <a:defRPr>
                <a:latin typeface="+mj-lt"/>
                <a:ea typeface="+mj-ea"/>
                <a:cs typeface="+mj-cs"/>
                <a:sym typeface="Helvetica Neue"/>
              </a:defRPr>
            </a:pPr>
          </a:p>
          <a:p>
            <a:pPr>
              <a:defRPr>
                <a:latin typeface="+mj-lt"/>
                <a:ea typeface="+mj-ea"/>
                <a:cs typeface="+mj-cs"/>
                <a:sym typeface="Helvetica Neue"/>
              </a:defRPr>
            </a:pPr>
            <a:r>
              <a:t>Discuss them with your partners.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Have you ever bought something just to impress others? What was it, and how did you feel afterwards?…"/>
          <p:cNvSpPr txBox="1"/>
          <p:nvPr>
            <p:ph type="body" idx="1"/>
          </p:nvPr>
        </p:nvSpPr>
        <p:spPr>
          <a:xfrm>
            <a:off x="812800" y="2565400"/>
            <a:ext cx="11099800" cy="7213600"/>
          </a:xfrm>
          <a:prstGeom prst="rect">
            <a:avLst/>
          </a:prstGeom>
        </p:spPr>
        <p:txBody>
          <a:bodyPr/>
          <a:lstStyle/>
          <a:p>
            <a:pPr marL="449791" indent="-449791" defTabSz="457200">
              <a:spcBef>
                <a:spcPts val="1200"/>
              </a:spcBef>
              <a:buSzPct val="100000"/>
              <a:buAutoNum type="arabicPeriod" startAt="1"/>
              <a:defRPr sz="2200">
                <a:latin typeface="Thonburi"/>
                <a:ea typeface="Thonburi"/>
                <a:cs typeface="Thonburi"/>
                <a:sym typeface="Thonburi"/>
              </a:defRPr>
            </a:pPr>
            <a:r>
              <a:t>Have you ever bought something just to impress others? What was it, and how did you feel afterwards?</a:t>
            </a:r>
          </a:p>
          <a:p>
            <a:pPr marL="449791" indent="-449791" defTabSz="457200">
              <a:spcBef>
                <a:spcPts val="1200"/>
              </a:spcBef>
              <a:buSzPct val="100000"/>
              <a:buAutoNum type="arabicPeriod" startAt="1"/>
              <a:defRPr sz="2200">
                <a:latin typeface="Thonburi"/>
                <a:ea typeface="Thonburi"/>
                <a:cs typeface="Thonburi"/>
                <a:sym typeface="Thonburi"/>
              </a:defRPr>
            </a:pPr>
            <a:r>
              <a:t>Do you think expensive brands make people look more successful? Why or why not?</a:t>
            </a:r>
          </a:p>
          <a:p>
            <a:pPr marL="449791" indent="-449791" defTabSz="457200">
              <a:spcBef>
                <a:spcPts val="1200"/>
              </a:spcBef>
              <a:buSzPct val="100000"/>
              <a:buAutoNum type="arabicPeriod" startAt="1"/>
              <a:defRPr sz="2200">
                <a:latin typeface="Thonburi"/>
                <a:ea typeface="Thonburi"/>
                <a:cs typeface="Thonburi"/>
                <a:sym typeface="Thonburi"/>
              </a:defRPr>
            </a:pPr>
            <a:r>
              <a:t>How does social media influence what you want to buy?</a:t>
            </a:r>
          </a:p>
          <a:p>
            <a:pPr marL="449791" indent="-449791" defTabSz="457200">
              <a:spcBef>
                <a:spcPts val="1200"/>
              </a:spcBef>
              <a:buSzPct val="100000"/>
              <a:buAutoNum type="arabicPeriod" startAt="1"/>
              <a:defRPr sz="2200">
                <a:latin typeface="Thonburi"/>
                <a:ea typeface="Thonburi"/>
                <a:cs typeface="Thonburi"/>
                <a:sym typeface="Thonburi"/>
              </a:defRPr>
            </a:pPr>
            <a:r>
              <a:t>If you had unlimited money, would you still be interested in luxury brands? Why or why not?</a:t>
            </a:r>
          </a:p>
          <a:p>
            <a:pPr marL="449791" indent="-449791" defTabSz="457200">
              <a:spcBef>
                <a:spcPts val="1200"/>
              </a:spcBef>
              <a:buSzPct val="100000"/>
              <a:buAutoNum type="arabicPeriod" startAt="1"/>
              <a:defRPr sz="2200">
                <a:latin typeface="Thonburi"/>
                <a:ea typeface="Thonburi"/>
                <a:cs typeface="Thonburi"/>
                <a:sym typeface="Thonburi"/>
              </a:defRPr>
            </a:pPr>
            <a:r>
              <a:t>Do you think people should buy fewer, high-quality products or more, cheaper ones?</a:t>
            </a:r>
          </a:p>
          <a:p>
            <a:pPr marL="449791" indent="-449791" defTabSz="457200">
              <a:spcBef>
                <a:spcPts val="1200"/>
              </a:spcBef>
              <a:buSzPct val="100000"/>
              <a:buAutoNum type="arabicPeriod" startAt="1"/>
              <a:defRPr sz="2200">
                <a:latin typeface="Thonburi"/>
                <a:ea typeface="Thonburi"/>
                <a:cs typeface="Thonburi"/>
                <a:sym typeface="Thonburi"/>
              </a:defRPr>
            </a:pPr>
            <a:r>
              <a:t>What is something you regret buying because it didn’t live up to your expectations?</a:t>
            </a:r>
          </a:p>
        </p:txBody>
      </p:sp>
      <p:pic>
        <p:nvPicPr>
          <p:cNvPr id="154" name="Razones-para-perder-el-miedo-a-preguntar-1.png" descr="Razones-para-perder-el-miedo-a-preguntar-1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08168" y="-187416"/>
            <a:ext cx="3636492" cy="3636490"/>
          </a:xfrm>
          <a:prstGeom prst="rect">
            <a:avLst/>
          </a:prstGeom>
          <a:ln w="12700">
            <a:miter lim="400000"/>
          </a:ln>
        </p:spPr>
      </p:pic>
      <p:sp>
        <p:nvSpPr>
          <p:cNvPr id="155" name="Choose a different speaking partner…"/>
          <p:cNvSpPr txBox="1"/>
          <p:nvPr/>
        </p:nvSpPr>
        <p:spPr>
          <a:xfrm>
            <a:off x="4846472" y="1216150"/>
            <a:ext cx="7024914" cy="82935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b="1">
                <a:latin typeface="+mj-lt"/>
                <a:ea typeface="+mj-ea"/>
                <a:cs typeface="+mj-cs"/>
                <a:sym typeface="Helvetica Neue"/>
              </a:defRPr>
            </a:pPr>
            <a:r>
              <a:t>Choose a different speaking partner </a:t>
            </a:r>
          </a:p>
          <a:p>
            <a:pPr>
              <a:defRPr b="1">
                <a:latin typeface="+mj-lt"/>
                <a:ea typeface="+mj-ea"/>
                <a:cs typeface="+mj-cs"/>
                <a:sym typeface="Helvetica Neue"/>
              </a:defRPr>
            </a:pPr>
            <a:r>
              <a:t>and discuss these questions: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Вид на пляж и море с песчаной дюны, покрытой травой" descr="Вид на пляж и море с песчаной дюны, покрытой травой"/>
          <p:cNvPicPr>
            <a:picLocks noChangeAspect="1"/>
          </p:cNvPicPr>
          <p:nvPr>
            <p:ph type="pic" idx="21"/>
          </p:nvPr>
        </p:nvPicPr>
        <p:blipFill>
          <a:blip r:embed="rId2">
            <a:extLst/>
          </a:blip>
          <a:srcRect l="8709" t="0" r="8709" b="0"/>
          <a:stretch>
            <a:fillRect/>
          </a:stretch>
        </p:blipFill>
        <p:spPr>
          <a:xfrm>
            <a:off x="1295399" y="615950"/>
            <a:ext cx="3852002" cy="2332266"/>
          </a:xfrm>
          <a:prstGeom prst="rect">
            <a:avLst/>
          </a:prstGeom>
        </p:spPr>
      </p:pic>
      <p:sp>
        <p:nvSpPr>
          <p:cNvPr id="158" name="What do you know about Gen Z consumer behaviour?"/>
          <p:cNvSpPr txBox="1"/>
          <p:nvPr>
            <p:ph type="title"/>
          </p:nvPr>
        </p:nvSpPr>
        <p:spPr>
          <a:xfrm>
            <a:off x="5689599" y="838200"/>
            <a:ext cx="6433943" cy="1422400"/>
          </a:xfrm>
          <a:prstGeom prst="rect">
            <a:avLst/>
          </a:prstGeom>
        </p:spPr>
        <p:txBody>
          <a:bodyPr/>
          <a:lstStyle>
            <a:lvl1pPr defTabSz="274574">
              <a:defRPr sz="3700"/>
            </a:lvl1pPr>
          </a:lstStyle>
          <a:p>
            <a:pPr/>
            <a:r>
              <a:t>What do you know about Gen Z consumer behaviour?</a:t>
            </a:r>
          </a:p>
        </p:txBody>
      </p:sp>
      <p:sp>
        <p:nvSpPr>
          <p:cNvPr id="159" name="Reflection:…"/>
          <p:cNvSpPr txBox="1"/>
          <p:nvPr/>
        </p:nvSpPr>
        <p:spPr>
          <a:xfrm>
            <a:off x="380376" y="3719017"/>
            <a:ext cx="12015446" cy="26711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 b="1">
                <a:latin typeface="+mj-lt"/>
                <a:ea typeface="+mj-ea"/>
                <a:cs typeface="+mj-cs"/>
                <a:sym typeface="Helvetica Neue"/>
              </a:defRPr>
            </a:pPr>
            <a:r>
              <a:t>Reflection: </a:t>
            </a:r>
          </a:p>
          <a:p>
            <a:pPr marL="333375" indent="-333375">
              <a:buSzPct val="50000"/>
              <a:buBlip>
                <a:blip r:embed="rId3"/>
              </a:buBlip>
              <a:defRPr b="1">
                <a:latin typeface="+mj-lt"/>
                <a:ea typeface="+mj-ea"/>
                <a:cs typeface="+mj-cs"/>
                <a:sym typeface="Helvetica Neue"/>
              </a:defRPr>
            </a:pPr>
          </a:p>
          <a:p>
            <a:pPr algn="l">
              <a:defRPr>
                <a:latin typeface="+mj-lt"/>
                <a:ea typeface="+mj-ea"/>
                <a:cs typeface="+mj-cs"/>
                <a:sym typeface="Helvetica Neue"/>
              </a:defRPr>
            </a:pPr>
            <a:r>
              <a:t>Look at the inquiry question of the lesson again.</a:t>
            </a:r>
          </a:p>
          <a:p>
            <a:pPr algn="l">
              <a:defRPr>
                <a:latin typeface="+mj-lt"/>
                <a:ea typeface="+mj-ea"/>
                <a:cs typeface="+mj-cs"/>
                <a:sym typeface="Helvetica Neue"/>
              </a:defRPr>
            </a:pPr>
          </a:p>
          <a:p>
            <a:pPr marL="333375" indent="-333375" algn="l">
              <a:buSzPct val="50000"/>
              <a:buBlip>
                <a:blip r:embed="rId3"/>
              </a:buBlip>
              <a:defRPr>
                <a:latin typeface="+mj-lt"/>
                <a:ea typeface="+mj-ea"/>
                <a:cs typeface="+mj-cs"/>
                <a:sym typeface="Helvetica Neue"/>
              </a:defRPr>
            </a:pPr>
            <a:r>
              <a:t>How much have you learned? How has your understanding of the concept changed?</a:t>
            </a:r>
          </a:p>
          <a:p>
            <a:pPr marL="333375" indent="-333375" algn="l">
              <a:buSzPct val="50000"/>
              <a:buBlip>
                <a:blip r:embed="rId3"/>
              </a:buBlip>
              <a:defRPr>
                <a:latin typeface="+mj-lt"/>
                <a:ea typeface="+mj-ea"/>
                <a:cs typeface="+mj-cs"/>
                <a:sym typeface="Helvetica Neue"/>
              </a:defRPr>
            </a:pPr>
            <a:r>
              <a:t>What have you learned about your peers?</a:t>
            </a:r>
          </a:p>
          <a:p>
            <a:pPr marL="333375" indent="-333375" algn="l">
              <a:buSzPct val="50000"/>
              <a:buBlip>
                <a:blip r:embed="rId3"/>
              </a:buBlip>
              <a:defRPr>
                <a:latin typeface="+mj-lt"/>
                <a:ea typeface="+mj-ea"/>
                <a:cs typeface="+mj-cs"/>
                <a:sym typeface="Helvetica Neue"/>
              </a:defRPr>
            </a:pPr>
            <a:r>
              <a:t>What would you like to change in your consumer behavior?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Методические рекомендации:"/>
          <p:cNvSpPr txBox="1"/>
          <p:nvPr>
            <p:ph type="title"/>
          </p:nvPr>
        </p:nvSpPr>
        <p:spPr>
          <a:xfrm>
            <a:off x="952500" y="254000"/>
            <a:ext cx="11099800" cy="1027263"/>
          </a:xfrm>
          <a:prstGeom prst="rect">
            <a:avLst/>
          </a:prstGeom>
        </p:spPr>
        <p:txBody>
          <a:bodyPr/>
          <a:lstStyle>
            <a:lvl1pPr defTabSz="449833">
              <a:defRPr sz="5698"/>
            </a:lvl1pPr>
          </a:lstStyle>
          <a:p>
            <a:pPr/>
            <a:r>
              <a:t>Методические рекомендации: </a:t>
            </a:r>
          </a:p>
        </p:txBody>
      </p:sp>
      <p:sp>
        <p:nvSpPr>
          <p:cNvPr id="162" name="Тема: «Поколение Z - общество потребления?»…"/>
          <p:cNvSpPr txBox="1"/>
          <p:nvPr>
            <p:ph type="body" idx="1"/>
          </p:nvPr>
        </p:nvSpPr>
        <p:spPr>
          <a:xfrm>
            <a:off x="849593" y="1574599"/>
            <a:ext cx="11099801" cy="6286501"/>
          </a:xfrm>
          <a:prstGeom prst="rect">
            <a:avLst/>
          </a:prstGeom>
        </p:spPr>
        <p:txBody>
          <a:bodyPr/>
          <a:lstStyle/>
          <a:p>
            <a:pPr marL="0" indent="0" algn="ctr" defTabSz="457200">
              <a:spcBef>
                <a:spcPts val="0"/>
              </a:spcBef>
              <a:buSzTx/>
              <a:buNone/>
              <a:defRPr sz="1600">
                <a:solidFill>
                  <a:srgbClr val="18181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 sz="1400">
              <a:latin typeface="+mj-lt"/>
              <a:ea typeface="+mj-ea"/>
              <a:cs typeface="+mj-cs"/>
              <a:sym typeface="Helvetica Neue"/>
            </a:endParaRPr>
          </a:p>
          <a:p>
            <a:pPr marL="0" indent="0" algn="r" defTabSz="457200">
              <a:lnSpc>
                <a:spcPct val="150000"/>
              </a:lnSpc>
              <a:spcBef>
                <a:spcPts val="0"/>
              </a:spcBef>
              <a:buSzTx/>
              <a:buNone/>
              <a:defRPr sz="1600">
                <a:solidFill>
                  <a:srgbClr val="181818"/>
                </a:solidFill>
              </a:defRPr>
            </a:pPr>
            <a:endParaRPr sz="1400"/>
          </a:p>
          <a:p>
            <a:pPr marL="0" indent="0" algn="just" defTabSz="457200">
              <a:lnSpc>
                <a:spcPct val="150000"/>
              </a:lnSpc>
              <a:spcBef>
                <a:spcPts val="0"/>
              </a:spcBef>
              <a:buSzTx/>
              <a:buNone/>
              <a:defRPr b="1" sz="1600">
                <a:solidFill>
                  <a:srgbClr val="181818"/>
                </a:solidFill>
              </a:defRPr>
            </a:pPr>
            <a:r>
              <a:t>Тема: «Поколение Z - общество потребления?»</a:t>
            </a:r>
            <a:endParaRPr b="0" sz="1400"/>
          </a:p>
          <a:p>
            <a:pPr marL="0" indent="0" algn="just" defTabSz="457200">
              <a:lnSpc>
                <a:spcPct val="150000"/>
              </a:lnSpc>
              <a:spcBef>
                <a:spcPts val="0"/>
              </a:spcBef>
              <a:buSzTx/>
              <a:buNone/>
              <a:defRPr sz="1600">
                <a:solidFill>
                  <a:srgbClr val="181818"/>
                </a:solidFill>
              </a:defRPr>
            </a:pPr>
            <a:r>
              <a:rPr b="1"/>
              <a:t>Тип урока: </a:t>
            </a:r>
            <a:r>
              <a:t>Межпредметный урок «открытия» нового знания. Урок-обсуждение</a:t>
            </a:r>
            <a:endParaRPr sz="1400"/>
          </a:p>
          <a:p>
            <a:pPr marL="0" indent="0" algn="just" defTabSz="457200">
              <a:lnSpc>
                <a:spcPct val="150000"/>
              </a:lnSpc>
              <a:spcBef>
                <a:spcPts val="0"/>
              </a:spcBef>
              <a:buSzTx/>
              <a:buNone/>
              <a:defRPr sz="1600">
                <a:solidFill>
                  <a:srgbClr val="181818"/>
                </a:solidFill>
              </a:defRPr>
            </a:pPr>
            <a:r>
              <a:rPr b="1"/>
              <a:t>Деятельностная цель:</a:t>
            </a:r>
            <a:r>
              <a:t> развитие навыков чтения. Расширение лексического запаса.</a:t>
            </a:r>
            <a:endParaRPr sz="1400"/>
          </a:p>
          <a:p>
            <a:pPr marL="0" indent="0" algn="just" defTabSz="457200">
              <a:lnSpc>
                <a:spcPct val="150000"/>
              </a:lnSpc>
              <a:spcBef>
                <a:spcPts val="0"/>
              </a:spcBef>
              <a:buSzTx/>
              <a:buNone/>
              <a:defRPr sz="1600">
                <a:solidFill>
                  <a:srgbClr val="181818"/>
                </a:solidFill>
              </a:defRPr>
            </a:pPr>
            <a:r>
              <a:rPr b="1"/>
              <a:t>Содержательная цель</a:t>
            </a:r>
            <a:r>
              <a:t>: расширение понятийной базы за счет включения в нее новых элементов.</a:t>
            </a:r>
            <a:endParaRPr sz="1400"/>
          </a:p>
          <a:p>
            <a:pPr marL="0" indent="0" algn="just" defTabSz="457200">
              <a:lnSpc>
                <a:spcPct val="150000"/>
              </a:lnSpc>
              <a:spcBef>
                <a:spcPts val="0"/>
              </a:spcBef>
              <a:buSzTx/>
              <a:buNone/>
              <a:defRPr sz="1600">
                <a:solidFill>
                  <a:srgbClr val="181818"/>
                </a:solidFill>
              </a:defRPr>
            </a:pPr>
            <a:r>
              <a:rPr b="1"/>
              <a:t>Дидактическая цель:</a:t>
            </a:r>
            <a:r>
              <a:t> создать условия для осознания, осмысления и первичного закрепления блока новой учебной информации.</a:t>
            </a:r>
            <a:endParaRPr sz="1400"/>
          </a:p>
          <a:p>
            <a:pPr marL="0" indent="0" algn="just" defTabSz="457200">
              <a:lnSpc>
                <a:spcPct val="150000"/>
              </a:lnSpc>
              <a:spcBef>
                <a:spcPts val="0"/>
              </a:spcBef>
              <a:buSzTx/>
              <a:buNone/>
              <a:defRPr b="1" sz="1600">
                <a:solidFill>
                  <a:srgbClr val="181818"/>
                </a:solidFill>
              </a:defRPr>
            </a:pPr>
            <a:r>
              <a:t>Задачи:</a:t>
            </a:r>
            <a:endParaRPr b="0" sz="1400"/>
          </a:p>
          <a:p>
            <a:pPr marL="0" indent="0" algn="just" defTabSz="457200">
              <a:lnSpc>
                <a:spcPct val="150000"/>
              </a:lnSpc>
              <a:spcBef>
                <a:spcPts val="0"/>
              </a:spcBef>
              <a:buSzTx/>
              <a:buNone/>
              <a:defRPr sz="1600">
                <a:solidFill>
                  <a:srgbClr val="181818"/>
                </a:solidFill>
              </a:defRPr>
            </a:pPr>
            <a:r>
              <a:t>·</a:t>
            </a:r>
            <a:r>
              <a:rPr sz="933"/>
              <a:t>         </a:t>
            </a:r>
            <a:r>
              <a:t>развивать умение применять полученные знания в новой ситуации и делать выводы</a:t>
            </a:r>
            <a:endParaRPr sz="1400"/>
          </a:p>
          <a:p>
            <a:pPr marL="0" indent="0" algn="just" defTabSz="457200">
              <a:lnSpc>
                <a:spcPct val="150000"/>
              </a:lnSpc>
              <a:spcBef>
                <a:spcPts val="0"/>
              </a:spcBef>
              <a:buSzTx/>
              <a:buNone/>
              <a:defRPr sz="1600">
                <a:solidFill>
                  <a:srgbClr val="181818"/>
                </a:solidFill>
              </a:defRPr>
            </a:pPr>
            <a:r>
              <a:t>·</a:t>
            </a:r>
            <a:r>
              <a:rPr sz="933"/>
              <a:t>         </a:t>
            </a:r>
            <a:r>
              <a:t>расширить лексический запас</a:t>
            </a:r>
            <a:endParaRPr sz="1400"/>
          </a:p>
          <a:p>
            <a:pPr marL="0" indent="0" algn="just" defTabSz="457200">
              <a:lnSpc>
                <a:spcPct val="150000"/>
              </a:lnSpc>
              <a:spcBef>
                <a:spcPts val="0"/>
              </a:spcBef>
              <a:buSzTx/>
              <a:buNone/>
              <a:defRPr sz="1600">
                <a:solidFill>
                  <a:srgbClr val="181818"/>
                </a:solidFill>
              </a:defRPr>
            </a:pPr>
            <a:r>
              <a:t>·</a:t>
            </a:r>
            <a:r>
              <a:rPr sz="933"/>
              <a:t>         </a:t>
            </a:r>
            <a:r>
              <a:t>воспитывать интерес к предмету</a:t>
            </a:r>
            <a:endParaRPr sz="1400"/>
          </a:p>
          <a:p>
            <a:pPr marL="0" indent="0" algn="just" defTabSz="457200">
              <a:lnSpc>
                <a:spcPct val="150000"/>
              </a:lnSpc>
              <a:spcBef>
                <a:spcPts val="0"/>
              </a:spcBef>
              <a:buSzTx/>
              <a:buNone/>
              <a:defRPr sz="1600">
                <a:solidFill>
                  <a:srgbClr val="181818"/>
                </a:solidFill>
              </a:defRPr>
            </a:pPr>
            <a:r>
              <a:t>·</a:t>
            </a:r>
            <a:r>
              <a:rPr sz="933"/>
              <a:t>         </a:t>
            </a:r>
            <a:r>
              <a:t>развивать логическое мышление</a:t>
            </a:r>
          </a:p>
          <a:p>
            <a:pPr marL="0" indent="0" algn="just" defTabSz="457200">
              <a:lnSpc>
                <a:spcPct val="150000"/>
              </a:lnSpc>
              <a:spcBef>
                <a:spcPts val="0"/>
              </a:spcBef>
              <a:buSzTx/>
              <a:buNone/>
              <a:defRPr b="1" sz="1600">
                <a:solidFill>
                  <a:srgbClr val="181818"/>
                </a:solidFill>
              </a:defRPr>
            </a:pPr>
          </a:p>
          <a:p>
            <a:pPr marL="0" indent="0" algn="just" defTabSz="457200">
              <a:lnSpc>
                <a:spcPct val="150000"/>
              </a:lnSpc>
              <a:spcBef>
                <a:spcPts val="0"/>
              </a:spcBef>
              <a:buSzTx/>
              <a:buNone/>
              <a:defRPr b="1" sz="1600">
                <a:solidFill>
                  <a:srgbClr val="181818"/>
                </a:solidFill>
              </a:defRPr>
            </a:pPr>
            <a:r>
              <a:t>Ход урока - следующий слайд.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4" name="Таблица"/>
          <p:cNvGraphicFramePr/>
          <p:nvPr/>
        </p:nvGraphicFramePr>
        <p:xfrm>
          <a:off x="385121" y="442620"/>
          <a:ext cx="12496269" cy="9181523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1" rtl="0">
                <a:tableStyleId>{4C3C2611-4C71-4FC5-86AE-919BDF0F9419}</a:tableStyleId>
              </a:tblPr>
              <a:tblGrid>
                <a:gridCol w="3090412"/>
                <a:gridCol w="4759293"/>
                <a:gridCol w="4642118"/>
              </a:tblGrid>
              <a:tr h="295424">
                <a:tc>
                  <a:txBody>
                    <a:bodyPr/>
                    <a:lstStyle/>
                    <a:p>
                      <a:pPr algn="l" defTabSz="457200">
                        <a:defRPr sz="180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 Neue"/>
                        </a:rPr>
                        <a:t>Этап занятия</a:t>
                      </a:r>
                    </a:p>
                  </a:txBody>
                  <a:tcPr marL="50800" marR="50800" marT="50800" marB="50800" anchor="t" anchorCtr="0" horzOverflow="overflow">
                    <a:lnL w="4445">
                      <a:solidFill>
                        <a:srgbClr val="000000"/>
                      </a:solidFill>
                      <a:miter lim="400000"/>
                    </a:lnL>
                    <a:lnR w="4445">
                      <a:solidFill>
                        <a:srgbClr val="000000"/>
                      </a:solidFill>
                      <a:miter lim="400000"/>
                    </a:lnR>
                    <a:lnT w="4445">
                      <a:solidFill>
                        <a:srgbClr val="000000"/>
                      </a:solidFill>
                      <a:miter lim="400000"/>
                    </a:lnT>
                    <a:lnB w="4445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80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 Neue"/>
                        </a:rPr>
                        <a:t>Деятельность учителя</a:t>
                      </a:r>
                    </a:p>
                  </a:txBody>
                  <a:tcPr marL="50800" marR="50800" marT="50800" marB="50800" anchor="t" anchorCtr="0" horzOverflow="overflow">
                    <a:lnL w="4445">
                      <a:solidFill>
                        <a:srgbClr val="000000"/>
                      </a:solidFill>
                      <a:miter lim="400000"/>
                    </a:lnL>
                    <a:lnR w="4445">
                      <a:solidFill>
                        <a:srgbClr val="000000"/>
                      </a:solidFill>
                      <a:miter lim="400000"/>
                    </a:lnR>
                    <a:lnT w="4445">
                      <a:solidFill>
                        <a:srgbClr val="000000"/>
                      </a:solidFill>
                      <a:miter lim="400000"/>
                    </a:lnT>
                    <a:lnB w="4445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80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 Neue"/>
                        </a:rPr>
                        <a:t>Деятельность учащихся</a:t>
                      </a:r>
                    </a:p>
                  </a:txBody>
                  <a:tcPr marL="50800" marR="50800" marT="50800" marB="50800" anchor="t" anchorCtr="0" horzOverflow="overflow">
                    <a:lnL w="4445">
                      <a:solidFill>
                        <a:srgbClr val="000000"/>
                      </a:solidFill>
                      <a:miter lim="400000"/>
                    </a:lnL>
                    <a:lnR w="4445">
                      <a:solidFill>
                        <a:srgbClr val="000000"/>
                      </a:solidFill>
                      <a:miter lim="400000"/>
                    </a:lnR>
                    <a:lnT w="4445">
                      <a:solidFill>
                        <a:srgbClr val="000000"/>
                      </a:solidFill>
                      <a:miter lim="400000"/>
                    </a:lnT>
                    <a:lnB w="4445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</a:tr>
              <a:tr h="295424">
                <a:tc gridSpan="3">
                  <a:txBody>
                    <a:bodyPr/>
                    <a:lstStyle/>
                    <a:p>
                      <a:pPr marL="270163" indent="-270163" algn="l" defTabSz="457200">
                        <a:buSzPct val="100000"/>
                        <a:buAutoNum type="arabicPeriod" startAt="1"/>
                        <a:defRPr sz="1300">
                          <a:latin typeface="+mj-lt"/>
                          <a:ea typeface="+mj-ea"/>
                          <a:cs typeface="+mj-cs"/>
                          <a:sym typeface="Helvetica Neue"/>
                        </a:defRPr>
                      </a:pPr>
                      <a:r>
                        <a:t>Актуализация знаний</a:t>
                      </a:r>
                    </a:p>
                  </a:txBody>
                  <a:tcPr marL="50800" marR="50800" marT="50800" marB="50800" anchor="t" anchorCtr="0" horzOverflow="overflow">
                    <a:lnL w="4445">
                      <a:solidFill>
                        <a:srgbClr val="000000"/>
                      </a:solidFill>
                      <a:miter lim="400000"/>
                    </a:lnL>
                    <a:lnR w="4445">
                      <a:solidFill>
                        <a:srgbClr val="000000"/>
                      </a:solidFill>
                      <a:miter lim="400000"/>
                    </a:lnR>
                    <a:lnT w="4445">
                      <a:solidFill>
                        <a:srgbClr val="000000"/>
                      </a:solidFill>
                      <a:miter lim="400000"/>
                    </a:lnT>
                    <a:lnB w="4445">
                      <a:solidFill>
                        <a:srgbClr val="000000"/>
                      </a:solidFill>
                      <a:miter lim="400000"/>
                    </a:lnB>
                    <a:solidFill>
                      <a:srgbClr val="F5F5F5"/>
                    </a:solidFill>
                  </a:tcPr>
                </a:tc>
                <a:tc hMerge="1">
                  <a:tcPr/>
                </a:tc>
                <a:tc hMerge="1">
                  <a:tcPr/>
                </a:tc>
              </a:tr>
              <a:tr h="864406">
                <a:tc>
                  <a:txBody>
                    <a:bodyPr/>
                    <a:lstStyle/>
                    <a:p>
                      <a:pPr algn="l" defTabSz="457200">
                        <a:defRPr sz="180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 Neue"/>
                        </a:rPr>
                        <a:t>Цель: подготовка мышления учащихся, актуализация знаний, полученных на уроке обществознания</a:t>
                      </a:r>
                    </a:p>
                  </a:txBody>
                  <a:tcPr marL="50800" marR="50800" marT="50800" marB="50800" anchor="t" anchorCtr="0" horzOverflow="overflow">
                    <a:lnL w="4445">
                      <a:solidFill>
                        <a:srgbClr val="000000"/>
                      </a:solidFill>
                      <a:miter lim="400000"/>
                    </a:lnL>
                    <a:lnR w="4445">
                      <a:solidFill>
                        <a:srgbClr val="000000"/>
                      </a:solidFill>
                      <a:miter lim="400000"/>
                    </a:lnR>
                    <a:lnT w="4445">
                      <a:solidFill>
                        <a:srgbClr val="000000"/>
                      </a:solidFill>
                      <a:miter lim="400000"/>
                    </a:lnT>
                    <a:lnB w="4445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80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 Neue"/>
                        </a:rPr>
                        <a:t>Спрашивает, что ученики знают о теории поколений, к какому поколению могут себя отнести, и что они знают об особенностях этого поколения</a:t>
                      </a:r>
                    </a:p>
                  </a:txBody>
                  <a:tcPr marL="50800" marR="50800" marT="50800" marB="50800" anchor="t" anchorCtr="0" horzOverflow="overflow">
                    <a:lnL w="4445">
                      <a:solidFill>
                        <a:srgbClr val="000000"/>
                      </a:solidFill>
                      <a:miter lim="400000"/>
                    </a:lnL>
                    <a:lnR w="4445">
                      <a:solidFill>
                        <a:srgbClr val="000000"/>
                      </a:solidFill>
                      <a:miter lim="400000"/>
                    </a:lnR>
                    <a:lnT w="4445">
                      <a:solidFill>
                        <a:srgbClr val="000000"/>
                      </a:solidFill>
                      <a:miter lim="400000"/>
                    </a:lnT>
                    <a:lnB w="4445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80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 Neue"/>
                        </a:rPr>
                        <a:t>Называют характерные особенности и черты личности, присущие представителям поколения Z.</a:t>
                      </a:r>
                    </a:p>
                  </a:txBody>
                  <a:tcPr marL="50800" marR="50800" marT="50800" marB="50800" anchor="t" anchorCtr="0" horzOverflow="overflow">
                    <a:lnL w="4445">
                      <a:solidFill>
                        <a:srgbClr val="000000"/>
                      </a:solidFill>
                      <a:miter lim="400000"/>
                    </a:lnL>
                    <a:lnR w="4445">
                      <a:solidFill>
                        <a:srgbClr val="000000"/>
                      </a:solidFill>
                      <a:miter lim="400000"/>
                    </a:lnR>
                    <a:lnT w="4445">
                      <a:solidFill>
                        <a:srgbClr val="000000"/>
                      </a:solidFill>
                      <a:miter lim="400000"/>
                    </a:lnT>
                    <a:lnB w="4445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</a:tr>
              <a:tr h="295424">
                <a:tc gridSpan="3">
                  <a:txBody>
                    <a:bodyPr/>
                    <a:lstStyle/>
                    <a:p>
                      <a:pPr algn="l" defTabSz="457200">
                        <a:defRPr sz="180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 Neue"/>
                        </a:rPr>
                        <a:t>2. Мотивация к учебной деятельности</a:t>
                      </a:r>
                    </a:p>
                  </a:txBody>
                  <a:tcPr marL="50800" marR="50800" marT="50800" marB="50800" anchor="t" anchorCtr="0" horzOverflow="overflow">
                    <a:lnL w="4445">
                      <a:solidFill>
                        <a:srgbClr val="000000"/>
                      </a:solidFill>
                      <a:miter lim="400000"/>
                    </a:lnL>
                    <a:lnR w="4445">
                      <a:solidFill>
                        <a:srgbClr val="000000"/>
                      </a:solidFill>
                      <a:miter lim="400000"/>
                    </a:lnR>
                    <a:lnT w="4445">
                      <a:solidFill>
                        <a:srgbClr val="000000"/>
                      </a:solidFill>
                      <a:miter lim="400000"/>
                    </a:lnT>
                    <a:lnB w="4445">
                      <a:solidFill>
                        <a:srgbClr val="000000"/>
                      </a:solidFill>
                      <a:miter lim="400000"/>
                    </a:lnB>
                    <a:solidFill>
                      <a:srgbClr val="F5F5F5"/>
                    </a:solidFill>
                  </a:tcPr>
                </a:tc>
                <a:tc hMerge="1">
                  <a:tcPr/>
                </a:tc>
                <a:tc hMerge="1">
                  <a:tcPr/>
                </a:tc>
              </a:tr>
              <a:tr h="1055123">
                <a:tc>
                  <a:txBody>
                    <a:bodyPr/>
                    <a:lstStyle/>
                    <a:p>
                      <a:pPr algn="l" defTabSz="457200">
                        <a:defRPr sz="180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 Neue"/>
                        </a:rPr>
                        <a:t>Цель: заинтересовать учащихся, сформировать внутреннюю потребность и  готовность к учебной деятельности.</a:t>
                      </a:r>
                    </a:p>
                  </a:txBody>
                  <a:tcPr marL="50800" marR="50800" marT="50800" marB="50800" anchor="t" anchorCtr="0" horzOverflow="overflow">
                    <a:lnL w="4445">
                      <a:solidFill>
                        <a:srgbClr val="000000"/>
                      </a:solidFill>
                      <a:miter lim="400000"/>
                    </a:lnL>
                    <a:lnR w="4445">
                      <a:solidFill>
                        <a:srgbClr val="000000"/>
                      </a:solidFill>
                      <a:miter lim="400000"/>
                    </a:lnR>
                    <a:lnT w="4445">
                      <a:solidFill>
                        <a:srgbClr val="000000"/>
                      </a:solidFill>
                      <a:miter lim="400000"/>
                    </a:lnT>
                    <a:lnB w="4445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80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 Neue"/>
                        </a:rPr>
                        <a:t>Показывает на доске утверждения, характеризующие представителей поколения Gen Z. Вешает на противоположных стенах класса таблички «Согласен» и «Не согласен».</a:t>
                      </a:r>
                    </a:p>
                  </a:txBody>
                  <a:tcPr marL="50800" marR="50800" marT="50800" marB="50800" anchor="t" anchorCtr="0" horzOverflow="overflow">
                    <a:lnL w="4445">
                      <a:solidFill>
                        <a:srgbClr val="000000"/>
                      </a:solidFill>
                      <a:miter lim="400000"/>
                    </a:lnL>
                    <a:lnR w="4445">
                      <a:solidFill>
                        <a:srgbClr val="000000"/>
                      </a:solidFill>
                      <a:miter lim="400000"/>
                    </a:lnR>
                    <a:lnT w="4445">
                      <a:solidFill>
                        <a:srgbClr val="000000"/>
                      </a:solidFill>
                      <a:miter lim="400000"/>
                    </a:lnT>
                    <a:lnB w="4445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80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 Neue"/>
                        </a:rPr>
                        <a:t>Ученики занимают место рядом с табличкой, отражающей их мнение. Каждая группа комментирует свой выбор. 
После этого учитель показывает правильный ответ, ребята выражают свое мнение.</a:t>
                      </a:r>
                    </a:p>
                  </a:txBody>
                  <a:tcPr marL="50800" marR="50800" marT="50800" marB="50800" anchor="t" anchorCtr="0" horzOverflow="overflow">
                    <a:lnL w="4445">
                      <a:solidFill>
                        <a:srgbClr val="000000"/>
                      </a:solidFill>
                      <a:miter lim="400000"/>
                    </a:lnL>
                    <a:lnR w="4445">
                      <a:solidFill>
                        <a:srgbClr val="000000"/>
                      </a:solidFill>
                      <a:miter lim="400000"/>
                    </a:lnR>
                    <a:lnT w="4445">
                      <a:solidFill>
                        <a:srgbClr val="000000"/>
                      </a:solidFill>
                      <a:miter lim="400000"/>
                    </a:lnT>
                    <a:lnB w="4445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</a:tr>
              <a:tr h="295424">
                <a:tc gridSpan="3">
                  <a:txBody>
                    <a:bodyPr/>
                    <a:lstStyle/>
                    <a:p>
                      <a:pPr algn="l" defTabSz="457200">
                        <a:defRPr sz="180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 Neue"/>
                        </a:rPr>
                        <a:t>3. Подготовка к чтению текста</a:t>
                      </a:r>
                    </a:p>
                  </a:txBody>
                  <a:tcPr marL="50800" marR="50800" marT="50800" marB="50800" anchor="t" anchorCtr="0" horzOverflow="overflow">
                    <a:lnL w="4445">
                      <a:solidFill>
                        <a:srgbClr val="000000"/>
                      </a:solidFill>
                      <a:miter lim="400000"/>
                    </a:lnL>
                    <a:lnR w="4445">
                      <a:solidFill>
                        <a:srgbClr val="000000"/>
                      </a:solidFill>
                      <a:miter lim="400000"/>
                    </a:lnR>
                    <a:lnT w="4445">
                      <a:solidFill>
                        <a:srgbClr val="000000"/>
                      </a:solidFill>
                      <a:miter lim="400000"/>
                    </a:lnT>
                    <a:lnB w="4445">
                      <a:solidFill>
                        <a:srgbClr val="000000"/>
                      </a:solidFill>
                      <a:miter lim="400000"/>
                    </a:lnB>
                    <a:solidFill>
                      <a:srgbClr val="F5F5F5"/>
                    </a:solidFill>
                  </a:tcPr>
                </a:tc>
                <a:tc hMerge="1">
                  <a:tcPr/>
                </a:tc>
                <a:tc hMerge="1">
                  <a:tcPr/>
                </a:tc>
              </a:tr>
              <a:tr h="1627274">
                <a:tc>
                  <a:txBody>
                    <a:bodyPr/>
                    <a:lstStyle/>
                    <a:p>
                      <a:pPr algn="l" defTabSz="457200">
                        <a:defRPr sz="180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 Neue"/>
                        </a:rPr>
                        <a:t>Цель: ознакомить с незнакомым лексическим материалом.</a:t>
                      </a:r>
                    </a:p>
                  </a:txBody>
                  <a:tcPr marL="50800" marR="50800" marT="50800" marB="50800" anchor="t" anchorCtr="0" horzOverflow="overflow">
                    <a:lnL w="4445">
                      <a:solidFill>
                        <a:srgbClr val="000000"/>
                      </a:solidFill>
                      <a:miter lim="400000"/>
                    </a:lnL>
                    <a:lnR w="4445">
                      <a:solidFill>
                        <a:srgbClr val="000000"/>
                      </a:solidFill>
                      <a:miter lim="400000"/>
                    </a:lnR>
                    <a:lnT w="4445">
                      <a:solidFill>
                        <a:srgbClr val="000000"/>
                      </a:solidFill>
                      <a:miter lim="400000"/>
                    </a:lnT>
                    <a:lnB w="4445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80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 Neue"/>
                        </a:rPr>
                        <a:t>Демонстрирует список коллокаций.
Раздает детям пустые карточки.
Дети образуют внешний и внутренний круг, лицом друг к другу. Каждый ученик берет одну карточку. Задача - как можно быстрее объяснить партнеру значение слова на своей карточке, после чего угадать его слово.</a:t>
                      </a:r>
                    </a:p>
                  </a:txBody>
                  <a:tcPr marL="50800" marR="50800" marT="50800" marB="50800" anchor="t" anchorCtr="0" horzOverflow="overflow">
                    <a:lnL w="4445">
                      <a:solidFill>
                        <a:srgbClr val="000000"/>
                      </a:solidFill>
                      <a:miter lim="400000"/>
                    </a:lnL>
                    <a:lnR w="4445">
                      <a:solidFill>
                        <a:srgbClr val="000000"/>
                      </a:solidFill>
                      <a:miter lim="400000"/>
                    </a:lnR>
                    <a:lnT w="4445">
                      <a:solidFill>
                        <a:srgbClr val="000000"/>
                      </a:solidFill>
                      <a:miter lim="400000"/>
                    </a:lnT>
                    <a:lnB w="4445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80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 Neue"/>
                        </a:rPr>
                        <a:t>С использованием словаря проверяют значение и произношение коллокаций в парах.
Переносят коллокации на карточки: 1 коллокация - одна карточка.
Объясняют друг другу значение слов, когда каждый угадал - меняются карточками, внешний круг переходит по часовой стрелке, процесс начинается сначала.</a:t>
                      </a:r>
                    </a:p>
                  </a:txBody>
                  <a:tcPr marL="50800" marR="50800" marT="50800" marB="50800" anchor="t" anchorCtr="0" horzOverflow="overflow">
                    <a:lnL w="4445">
                      <a:solidFill>
                        <a:srgbClr val="000000"/>
                      </a:solidFill>
                      <a:miter lim="400000"/>
                    </a:lnL>
                    <a:lnR w="4445">
                      <a:solidFill>
                        <a:srgbClr val="000000"/>
                      </a:solidFill>
                      <a:miter lim="400000"/>
                    </a:lnR>
                    <a:lnT w="4445">
                      <a:solidFill>
                        <a:srgbClr val="000000"/>
                      </a:solidFill>
                      <a:miter lim="400000"/>
                    </a:lnT>
                    <a:lnB w="4445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</a:tr>
              <a:tr h="295424">
                <a:tc gridSpan="3">
                  <a:txBody>
                    <a:bodyPr/>
                    <a:lstStyle/>
                    <a:p>
                      <a:pPr algn="l" defTabSz="457200">
                        <a:defRPr sz="180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 Neue"/>
                        </a:rPr>
                        <a:t>4. Чтение текста</a:t>
                      </a:r>
                    </a:p>
                  </a:txBody>
                  <a:tcPr marL="50800" marR="50800" marT="50800" marB="50800" anchor="t" anchorCtr="0" horzOverflow="overflow">
                    <a:lnL w="4445">
                      <a:solidFill>
                        <a:srgbClr val="000000"/>
                      </a:solidFill>
                      <a:miter lim="400000"/>
                    </a:lnL>
                    <a:lnR w="4445">
                      <a:solidFill>
                        <a:srgbClr val="000000"/>
                      </a:solidFill>
                      <a:miter lim="400000"/>
                    </a:lnR>
                    <a:lnT w="4445">
                      <a:solidFill>
                        <a:srgbClr val="000000"/>
                      </a:solidFill>
                      <a:miter lim="400000"/>
                    </a:lnT>
                    <a:lnB w="4445">
                      <a:solidFill>
                        <a:srgbClr val="000000"/>
                      </a:solidFill>
                      <a:miter lim="400000"/>
                    </a:lnB>
                    <a:solidFill>
                      <a:srgbClr val="F5F5F5"/>
                    </a:solidFill>
                  </a:tcPr>
                </a:tc>
                <a:tc hMerge="1">
                  <a:tcPr/>
                </a:tc>
                <a:tc hMerge="1">
                  <a:tcPr/>
                </a:tc>
              </a:tr>
              <a:tr h="864406">
                <a:tc>
                  <a:txBody>
                    <a:bodyPr/>
                    <a:lstStyle/>
                    <a:p>
                      <a:pPr algn="l" defTabSz="457200">
                        <a:defRPr sz="180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 Neue"/>
                        </a:rPr>
                        <a:t>Цель: просмотровое чтение, чтение с пониманием деталей.</a:t>
                      </a:r>
                    </a:p>
                  </a:txBody>
                  <a:tcPr marL="50800" marR="50800" marT="50800" marB="50800" anchor="t" anchorCtr="0" horzOverflow="overflow">
                    <a:lnL w="4445">
                      <a:solidFill>
                        <a:srgbClr val="000000"/>
                      </a:solidFill>
                      <a:miter lim="400000"/>
                    </a:lnL>
                    <a:lnR w="4445">
                      <a:solidFill>
                        <a:srgbClr val="000000"/>
                      </a:solidFill>
                      <a:miter lim="400000"/>
                    </a:lnR>
                    <a:lnT w="4445">
                      <a:solidFill>
                        <a:srgbClr val="000000"/>
                      </a:solidFill>
                      <a:miter lim="400000"/>
                    </a:lnT>
                    <a:lnB w="4445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80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 Neue"/>
                        </a:rPr>
                        <a:t>Делится ссылкой на неадаптированный текст. Ставит задачу: прочесть статью, сформулировать мнение относительно информации, представленной в тексте.</a:t>
                      </a:r>
                    </a:p>
                  </a:txBody>
                  <a:tcPr marL="50800" marR="50800" marT="50800" marB="50800" anchor="t" anchorCtr="0" horzOverflow="overflow">
                    <a:lnL w="4445">
                      <a:solidFill>
                        <a:srgbClr val="000000"/>
                      </a:solidFill>
                      <a:miter lim="400000"/>
                    </a:lnL>
                    <a:lnR w="4445">
                      <a:solidFill>
                        <a:srgbClr val="000000"/>
                      </a:solidFill>
                      <a:miter lim="400000"/>
                    </a:lnR>
                    <a:lnT w="4445">
                      <a:solidFill>
                        <a:srgbClr val="000000"/>
                      </a:solidFill>
                      <a:miter lim="400000"/>
                    </a:lnT>
                    <a:lnB w="4445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80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 Neue"/>
                        </a:rPr>
                        <a:t>Читают текст, обсуждают его в парах.
Письменно формулируют свое мнение в тетради.
</a:t>
                      </a:r>
                    </a:p>
                  </a:txBody>
                  <a:tcPr marL="50800" marR="50800" marT="50800" marB="50800" anchor="t" anchorCtr="0" horzOverflow="overflow">
                    <a:lnL w="4445">
                      <a:solidFill>
                        <a:srgbClr val="000000"/>
                      </a:solidFill>
                      <a:miter lim="400000"/>
                    </a:lnL>
                    <a:lnR w="4445">
                      <a:solidFill>
                        <a:srgbClr val="000000"/>
                      </a:solidFill>
                      <a:miter lim="400000"/>
                    </a:lnR>
                    <a:lnT w="4445">
                      <a:solidFill>
                        <a:srgbClr val="000000"/>
                      </a:solidFill>
                      <a:miter lim="400000"/>
                    </a:lnT>
                    <a:lnB w="4445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</a:tr>
              <a:tr h="295424">
                <a:tc gridSpan="3">
                  <a:txBody>
                    <a:bodyPr/>
                    <a:lstStyle/>
                    <a:p>
                      <a:pPr algn="l" defTabSz="457200">
                        <a:defRPr sz="180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 Neue"/>
                        </a:rPr>
                        <a:t>5. Работа с лексическим материалом</a:t>
                      </a:r>
                    </a:p>
                  </a:txBody>
                  <a:tcPr marL="50800" marR="50800" marT="50800" marB="50800" anchor="t" anchorCtr="0" horzOverflow="overflow">
                    <a:lnL w="4445">
                      <a:solidFill>
                        <a:srgbClr val="000000"/>
                      </a:solidFill>
                      <a:miter lim="400000"/>
                    </a:lnL>
                    <a:lnR w="4445">
                      <a:solidFill>
                        <a:srgbClr val="000000"/>
                      </a:solidFill>
                      <a:miter lim="400000"/>
                    </a:lnR>
                    <a:lnT w="4445">
                      <a:solidFill>
                        <a:srgbClr val="000000"/>
                      </a:solidFill>
                      <a:miter lim="400000"/>
                    </a:lnT>
                    <a:lnB w="4445">
                      <a:solidFill>
                        <a:srgbClr val="000000"/>
                      </a:solidFill>
                      <a:miter lim="400000"/>
                    </a:lnB>
                    <a:solidFill>
                      <a:srgbClr val="F5F5F5"/>
                    </a:solidFill>
                  </a:tcPr>
                </a:tc>
                <a:tc hMerge="1">
                  <a:tcPr/>
                </a:tc>
                <a:tc hMerge="1">
                  <a:tcPr/>
                </a:tc>
              </a:tr>
              <a:tr h="673689">
                <a:tc>
                  <a:txBody>
                    <a:bodyPr/>
                    <a:lstStyle/>
                    <a:p>
                      <a:pPr algn="l" defTabSz="457200">
                        <a:defRPr sz="180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 Neue"/>
                        </a:rPr>
                        <a:t>Цель: практика употребления лексических единиц в речи</a:t>
                      </a:r>
                    </a:p>
                  </a:txBody>
                  <a:tcPr marL="50800" marR="50800" marT="50800" marB="50800" anchor="t" anchorCtr="0" horzOverflow="overflow">
                    <a:lnL w="4445">
                      <a:solidFill>
                        <a:srgbClr val="000000"/>
                      </a:solidFill>
                      <a:miter lim="400000"/>
                    </a:lnL>
                    <a:lnR w="4445">
                      <a:solidFill>
                        <a:srgbClr val="000000"/>
                      </a:solidFill>
                      <a:miter lim="400000"/>
                    </a:lnR>
                    <a:lnT w="4445">
                      <a:solidFill>
                        <a:srgbClr val="000000"/>
                      </a:solidFill>
                      <a:miter lim="400000"/>
                    </a:lnT>
                    <a:lnB w="4445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80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 Neue"/>
                        </a:rPr>
                        <a:t>Предлагает ученикам найти лексику в контексте и построить предложения, которые бы характеризовали поколение Z.</a:t>
                      </a:r>
                    </a:p>
                  </a:txBody>
                  <a:tcPr marL="50800" marR="50800" marT="50800" marB="50800" anchor="t" anchorCtr="0" horzOverflow="overflow">
                    <a:lnL w="4445">
                      <a:solidFill>
                        <a:srgbClr val="000000"/>
                      </a:solidFill>
                      <a:miter lim="400000"/>
                    </a:lnL>
                    <a:lnR w="4445">
                      <a:solidFill>
                        <a:srgbClr val="000000"/>
                      </a:solidFill>
                      <a:miter lim="400000"/>
                    </a:lnR>
                    <a:lnT w="4445">
                      <a:solidFill>
                        <a:srgbClr val="000000"/>
                      </a:solidFill>
                      <a:miter lim="400000"/>
                    </a:lnT>
                    <a:lnB w="4445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80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 Neue"/>
                        </a:rPr>
                        <a:t>Находят лексику в контексте, добавляют коллокации в лексический банк, строят предложения с целевой лексикой.</a:t>
                      </a:r>
                    </a:p>
                  </a:txBody>
                  <a:tcPr marL="50800" marR="50800" marT="50800" marB="50800" anchor="t" anchorCtr="0" horzOverflow="overflow">
                    <a:lnL w="4445">
                      <a:solidFill>
                        <a:srgbClr val="000000"/>
                      </a:solidFill>
                      <a:miter lim="400000"/>
                    </a:lnL>
                    <a:lnR w="4445">
                      <a:solidFill>
                        <a:srgbClr val="000000"/>
                      </a:solidFill>
                      <a:miter lim="400000"/>
                    </a:lnR>
                    <a:lnT w="4445">
                      <a:solidFill>
                        <a:srgbClr val="000000"/>
                      </a:solidFill>
                      <a:miter lim="400000"/>
                    </a:lnT>
                    <a:lnB w="4445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</a:tr>
              <a:tr h="295424">
                <a:tc>
                  <a:txBody>
                    <a:bodyPr/>
                    <a:lstStyle/>
                    <a:p>
                      <a:pPr algn="l" defTabSz="457200">
                        <a:defRPr sz="180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 Neue"/>
                        </a:rPr>
                        <a:t>6. Обсуждение</a:t>
                      </a:r>
                    </a:p>
                  </a:txBody>
                  <a:tcPr marL="50800" marR="50800" marT="50800" marB="50800" anchor="t" anchorCtr="0" horzOverflow="overflow">
                    <a:lnL w="4445">
                      <a:solidFill>
                        <a:srgbClr val="000000"/>
                      </a:solidFill>
                      <a:miter lim="400000"/>
                    </a:lnL>
                    <a:lnR w="4445">
                      <a:solidFill>
                        <a:srgbClr val="000000"/>
                      </a:solidFill>
                      <a:miter lim="400000"/>
                    </a:lnR>
                    <a:lnT w="4445">
                      <a:solidFill>
                        <a:srgbClr val="000000"/>
                      </a:solidFill>
                      <a:miter lim="400000"/>
                    </a:lnT>
                    <a:lnB w="4445">
                      <a:solidFill>
                        <a:srgbClr val="000000"/>
                      </a:solidFill>
                      <a:miter lim="400000"/>
                    </a:lnB>
                    <a:solidFill>
                      <a:srgbClr val="F5F5F5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300">
                          <a:latin typeface="+mj-lt"/>
                          <a:ea typeface="+mj-ea"/>
                          <a:cs typeface="+mj-cs"/>
                          <a:sym typeface="Helvetica Neue"/>
                        </a:defRPr>
                      </a:pPr>
                    </a:p>
                  </a:txBody>
                  <a:tcPr marL="50800" marR="50800" marT="50800" marB="50800" anchor="t" anchorCtr="0" horzOverflow="overflow">
                    <a:lnL w="4445">
                      <a:solidFill>
                        <a:srgbClr val="000000"/>
                      </a:solidFill>
                      <a:miter lim="400000"/>
                    </a:lnL>
                    <a:lnR w="4445">
                      <a:solidFill>
                        <a:srgbClr val="000000"/>
                      </a:solidFill>
                      <a:miter lim="400000"/>
                    </a:lnR>
                    <a:lnT w="4445">
                      <a:solidFill>
                        <a:srgbClr val="000000"/>
                      </a:solidFill>
                      <a:miter lim="400000"/>
                    </a:lnT>
                    <a:lnB w="4445">
                      <a:solidFill>
                        <a:srgbClr val="000000"/>
                      </a:solidFill>
                      <a:miter lim="400000"/>
                    </a:lnB>
                    <a:solidFill>
                      <a:srgbClr val="F5F5F5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300">
                          <a:latin typeface="+mj-lt"/>
                          <a:ea typeface="+mj-ea"/>
                          <a:cs typeface="+mj-cs"/>
                          <a:sym typeface="Helvetica Neue"/>
                        </a:defRPr>
                      </a:pPr>
                    </a:p>
                  </a:txBody>
                  <a:tcPr marL="50800" marR="50800" marT="50800" marB="50800" anchor="t" anchorCtr="0" horzOverflow="overflow">
                    <a:lnL w="4445">
                      <a:solidFill>
                        <a:srgbClr val="000000"/>
                      </a:solidFill>
                      <a:miter lim="400000"/>
                    </a:lnL>
                    <a:lnR w="4445">
                      <a:solidFill>
                        <a:srgbClr val="000000"/>
                      </a:solidFill>
                      <a:miter lim="400000"/>
                    </a:lnR>
                    <a:lnT w="4445">
                      <a:solidFill>
                        <a:srgbClr val="000000"/>
                      </a:solidFill>
                      <a:miter lim="400000"/>
                    </a:lnT>
                    <a:lnB w="4445">
                      <a:solidFill>
                        <a:srgbClr val="000000"/>
                      </a:solidFill>
                      <a:miter lim="400000"/>
                    </a:lnB>
                    <a:solidFill>
                      <a:srgbClr val="F5F5F5"/>
                    </a:solidFill>
                  </a:tcPr>
                </a:tc>
              </a:tr>
              <a:tr h="1055123">
                <a:tc>
                  <a:txBody>
                    <a:bodyPr/>
                    <a:lstStyle/>
                    <a:p>
                      <a:pPr algn="l" defTabSz="457200">
                        <a:defRPr sz="180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 Neue"/>
                        </a:rPr>
                        <a:t>Цель: вывод лексики в речь. Формулирование ответа на вопрос урока.</a:t>
                      </a:r>
                    </a:p>
                  </a:txBody>
                  <a:tcPr marL="50800" marR="50800" marT="50800" marB="50800" anchor="t" anchorCtr="0" horzOverflow="overflow">
                    <a:lnL w="4445">
                      <a:solidFill>
                        <a:srgbClr val="000000"/>
                      </a:solidFill>
                      <a:miter lim="400000"/>
                    </a:lnL>
                    <a:lnR w="4445">
                      <a:solidFill>
                        <a:srgbClr val="000000"/>
                      </a:solidFill>
                      <a:miter lim="400000"/>
                    </a:lnR>
                    <a:lnT w="4445">
                      <a:solidFill>
                        <a:srgbClr val="000000"/>
                      </a:solidFill>
                      <a:miter lim="400000"/>
                    </a:lnT>
                    <a:lnB w="4445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80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 Neue"/>
                        </a:rPr>
                        <a:t>Предлагает ученикам составить список вопросов, которые могли бы задать о поколении Z представители других поколений.
Предлагает дополнительные вопросы для обсуждения.</a:t>
                      </a:r>
                    </a:p>
                  </a:txBody>
                  <a:tcPr marL="50800" marR="50800" marT="50800" marB="50800" anchor="t" anchorCtr="0" horzOverflow="overflow">
                    <a:lnL w="4445">
                      <a:solidFill>
                        <a:srgbClr val="000000"/>
                      </a:solidFill>
                      <a:miter lim="400000"/>
                    </a:lnL>
                    <a:lnR w="4445">
                      <a:solidFill>
                        <a:srgbClr val="000000"/>
                      </a:solidFill>
                      <a:miter lim="400000"/>
                    </a:lnR>
                    <a:lnT w="4445">
                      <a:solidFill>
                        <a:srgbClr val="000000"/>
                      </a:solidFill>
                      <a:miter lim="400000"/>
                    </a:lnT>
                    <a:lnB w="4445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80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 Neue"/>
                        </a:rPr>
                        <a:t>Составляют на доске список вопросах (в мини-группах).
Обсуждают предложенные одноклассниками и учителем вопросы.</a:t>
                      </a:r>
                    </a:p>
                  </a:txBody>
                  <a:tcPr marL="50800" marR="50800" marT="50800" marB="50800" anchor="t" anchorCtr="0" horzOverflow="overflow">
                    <a:lnL w="4445">
                      <a:solidFill>
                        <a:srgbClr val="000000"/>
                      </a:solidFill>
                      <a:miter lim="400000"/>
                    </a:lnL>
                    <a:lnR w="4445">
                      <a:solidFill>
                        <a:srgbClr val="000000"/>
                      </a:solidFill>
                      <a:miter lim="400000"/>
                    </a:lnR>
                    <a:lnT w="4445">
                      <a:solidFill>
                        <a:srgbClr val="000000"/>
                      </a:solidFill>
                      <a:miter lim="400000"/>
                    </a:lnT>
                    <a:lnB w="4445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</a:tr>
              <a:tr h="295424">
                <a:tc>
                  <a:txBody>
                    <a:bodyPr/>
                    <a:lstStyle/>
                    <a:p>
                      <a:pPr algn="l" defTabSz="457200">
                        <a:defRPr sz="180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 Neue"/>
                        </a:rPr>
                        <a:t>7. Рефлексия</a:t>
                      </a:r>
                    </a:p>
                  </a:txBody>
                  <a:tcPr marL="50800" marR="50800" marT="50800" marB="50800" anchor="t" anchorCtr="0" horzOverflow="overflow">
                    <a:lnL w="4445">
                      <a:solidFill>
                        <a:srgbClr val="000000"/>
                      </a:solidFill>
                      <a:miter lim="400000"/>
                    </a:lnL>
                    <a:lnR w="4445">
                      <a:solidFill>
                        <a:srgbClr val="000000"/>
                      </a:solidFill>
                      <a:miter lim="400000"/>
                    </a:lnR>
                    <a:lnT w="4445">
                      <a:solidFill>
                        <a:srgbClr val="000000"/>
                      </a:solidFill>
                      <a:miter lim="400000"/>
                    </a:lnT>
                    <a:lnB w="4445">
                      <a:solidFill>
                        <a:srgbClr val="000000"/>
                      </a:solidFill>
                      <a:miter lim="400000"/>
                    </a:lnB>
                    <a:solidFill>
                      <a:srgbClr val="F5F5F5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300">
                          <a:latin typeface="+mj-lt"/>
                          <a:ea typeface="+mj-ea"/>
                          <a:cs typeface="+mj-cs"/>
                          <a:sym typeface="Helvetica Neue"/>
                        </a:defRPr>
                      </a:pPr>
                    </a:p>
                  </a:txBody>
                  <a:tcPr marL="50800" marR="50800" marT="50800" marB="50800" anchor="t" anchorCtr="0" horzOverflow="overflow">
                    <a:lnL w="4445">
                      <a:solidFill>
                        <a:srgbClr val="000000"/>
                      </a:solidFill>
                      <a:miter lim="400000"/>
                    </a:lnL>
                    <a:lnR w="4445">
                      <a:solidFill>
                        <a:srgbClr val="000000"/>
                      </a:solidFill>
                      <a:miter lim="400000"/>
                    </a:lnR>
                    <a:lnT w="4445">
                      <a:solidFill>
                        <a:srgbClr val="000000"/>
                      </a:solidFill>
                      <a:miter lim="400000"/>
                    </a:lnT>
                    <a:lnB w="4445">
                      <a:solidFill>
                        <a:srgbClr val="000000"/>
                      </a:solidFill>
                      <a:miter lim="400000"/>
                    </a:lnB>
                    <a:solidFill>
                      <a:srgbClr val="F5F5F5"/>
                    </a:solidFill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300">
                          <a:latin typeface="+mj-lt"/>
                          <a:ea typeface="+mj-ea"/>
                          <a:cs typeface="+mj-cs"/>
                          <a:sym typeface="Helvetica Neue"/>
                        </a:defRPr>
                      </a:pPr>
                    </a:p>
                  </a:txBody>
                  <a:tcPr marL="50800" marR="50800" marT="50800" marB="50800" anchor="t" anchorCtr="0" horzOverflow="overflow">
                    <a:lnL w="4445">
                      <a:solidFill>
                        <a:srgbClr val="000000"/>
                      </a:solidFill>
                      <a:miter lim="400000"/>
                    </a:lnL>
                    <a:lnR w="4445">
                      <a:solidFill>
                        <a:srgbClr val="000000"/>
                      </a:solidFill>
                      <a:miter lim="400000"/>
                    </a:lnR>
                    <a:lnT w="4445">
                      <a:solidFill>
                        <a:srgbClr val="000000"/>
                      </a:solidFill>
                      <a:miter lim="400000"/>
                    </a:lnT>
                    <a:lnB w="4445">
                      <a:solidFill>
                        <a:srgbClr val="000000"/>
                      </a:solidFill>
                      <a:miter lim="400000"/>
                    </a:lnB>
                    <a:solidFill>
                      <a:srgbClr val="F5F5F5"/>
                    </a:solidFill>
                  </a:tcPr>
                </a:tc>
              </a:tr>
              <a:tr h="673689">
                <a:tc>
                  <a:txBody>
                    <a:bodyPr/>
                    <a:lstStyle/>
                    <a:p>
                      <a:pPr algn="l" defTabSz="457200">
                        <a:defRPr sz="180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 Neue"/>
                        </a:rPr>
                        <a:t>Цель: самооценка учащимися результатов своей учебной деятельности</a:t>
                      </a:r>
                    </a:p>
                  </a:txBody>
                  <a:tcPr marL="50800" marR="50800" marT="50800" marB="50800" anchor="t" anchorCtr="0" horzOverflow="overflow">
                    <a:lnL w="4445">
                      <a:solidFill>
                        <a:srgbClr val="000000"/>
                      </a:solidFill>
                      <a:miter lim="400000"/>
                    </a:lnL>
                    <a:lnR w="4445">
                      <a:solidFill>
                        <a:srgbClr val="000000"/>
                      </a:solidFill>
                      <a:miter lim="400000"/>
                    </a:lnR>
                    <a:lnT w="4445">
                      <a:solidFill>
                        <a:srgbClr val="000000"/>
                      </a:solidFill>
                      <a:miter lim="400000"/>
                    </a:lnT>
                    <a:lnB w="4445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80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 Neue"/>
                        </a:rPr>
                        <a:t>Предлагает ученикам прочитать записанный в начале урока ответ на вопрос урока и сравнить, насколько углубилось их понимание.</a:t>
                      </a:r>
                    </a:p>
                  </a:txBody>
                  <a:tcPr marL="50800" marR="50800" marT="50800" marB="50800" anchor="t" anchorCtr="0" horzOverflow="overflow">
                    <a:lnL w="4445">
                      <a:solidFill>
                        <a:srgbClr val="000000"/>
                      </a:solidFill>
                      <a:miter lim="400000"/>
                    </a:lnL>
                    <a:lnR w="4445">
                      <a:solidFill>
                        <a:srgbClr val="000000"/>
                      </a:solidFill>
                      <a:miter lim="400000"/>
                    </a:lnR>
                    <a:lnT w="4445">
                      <a:solidFill>
                        <a:srgbClr val="000000"/>
                      </a:solidFill>
                      <a:miter lim="400000"/>
                    </a:lnT>
                    <a:lnB w="4445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defTabSz="457200">
                        <a:defRPr sz="1800"/>
                      </a:pPr>
                      <a:r>
                        <a:rPr sz="1300">
                          <a:latin typeface="+mj-lt"/>
                          <a:ea typeface="+mj-ea"/>
                          <a:cs typeface="+mj-cs"/>
                          <a:sym typeface="Helvetica Neue"/>
                        </a:rPr>
                        <a:t>Делятся своими ответами на вопрос урока. Сравнивают их с первоначальным ответом, записанным в начале урока. Делают вывод.</a:t>
                      </a:r>
                    </a:p>
                  </a:txBody>
                  <a:tcPr marL="50800" marR="50800" marT="50800" marB="50800" anchor="t" anchorCtr="0" horzOverflow="overflow">
                    <a:lnL w="4445">
                      <a:solidFill>
                        <a:srgbClr val="000000"/>
                      </a:solidFill>
                      <a:miter lim="400000"/>
                    </a:lnL>
                    <a:lnR w="4445">
                      <a:solidFill>
                        <a:srgbClr val="000000"/>
                      </a:solidFill>
                      <a:miter lim="400000"/>
                    </a:lnR>
                    <a:lnT w="4445">
                      <a:solidFill>
                        <a:srgbClr val="000000"/>
                      </a:solidFill>
                      <a:miter lim="400000"/>
                    </a:lnT>
                    <a:lnB w="4445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