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4" r:id="rId1"/>
  </p:sldMasterIdLst>
  <p:notesMasterIdLst>
    <p:notesMasterId r:id="rId28"/>
  </p:notesMasterIdLst>
  <p:sldIdLst>
    <p:sldId id="257" r:id="rId2"/>
    <p:sldId id="280" r:id="rId3"/>
    <p:sldId id="261" r:id="rId4"/>
    <p:sldId id="262" r:id="rId5"/>
    <p:sldId id="274" r:id="rId6"/>
    <p:sldId id="288" r:id="rId7"/>
    <p:sldId id="290" r:id="rId8"/>
    <p:sldId id="306" r:id="rId9"/>
    <p:sldId id="291" r:id="rId10"/>
    <p:sldId id="265" r:id="rId11"/>
    <p:sldId id="308" r:id="rId12"/>
    <p:sldId id="267" r:id="rId13"/>
    <p:sldId id="307" r:id="rId14"/>
    <p:sldId id="277" r:id="rId15"/>
    <p:sldId id="309" r:id="rId16"/>
    <p:sldId id="266" r:id="rId17"/>
    <p:sldId id="276" r:id="rId18"/>
    <p:sldId id="268" r:id="rId19"/>
    <p:sldId id="270" r:id="rId20"/>
    <p:sldId id="310" r:id="rId21"/>
    <p:sldId id="271" r:id="rId22"/>
    <p:sldId id="311" r:id="rId23"/>
    <p:sldId id="283" r:id="rId24"/>
    <p:sldId id="312" r:id="rId25"/>
    <p:sldId id="293" r:id="rId26"/>
    <p:sldId id="298" r:id="rId27"/>
  </p:sldIdLst>
  <p:sldSz cx="9144000" cy="6858000" type="screen4x3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/>
      <a:tcStyle>
        <a:tcBdr/>
        <a:fill>
          <a:solidFill>
            <a:srgbClr val="E8ECF4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-845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4" name="Shape 54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2264519384"/>
      </p:ext>
    </p:extLst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j-lt"/>
        <a:ea typeface="+mj-ea"/>
        <a:cs typeface="+mj-cs"/>
        <a:sym typeface="Calibri"/>
      </a:defRPr>
    </a:lvl1pPr>
    <a:lvl2pPr indent="228600" latinLnBrk="0">
      <a:defRPr sz="1200">
        <a:latin typeface="+mj-lt"/>
        <a:ea typeface="+mj-ea"/>
        <a:cs typeface="+mj-cs"/>
        <a:sym typeface="Calibri"/>
      </a:defRPr>
    </a:lvl2pPr>
    <a:lvl3pPr indent="457200" latinLnBrk="0">
      <a:defRPr sz="1200">
        <a:latin typeface="+mj-lt"/>
        <a:ea typeface="+mj-ea"/>
        <a:cs typeface="+mj-cs"/>
        <a:sym typeface="Calibri"/>
      </a:defRPr>
    </a:lvl3pPr>
    <a:lvl4pPr indent="685800" latinLnBrk="0">
      <a:defRPr sz="1200">
        <a:latin typeface="+mj-lt"/>
        <a:ea typeface="+mj-ea"/>
        <a:cs typeface="+mj-cs"/>
        <a:sym typeface="Calibri"/>
      </a:defRPr>
    </a:lvl4pPr>
    <a:lvl5pPr indent="914400" latinLnBrk="0">
      <a:defRPr sz="1200">
        <a:latin typeface="+mj-lt"/>
        <a:ea typeface="+mj-ea"/>
        <a:cs typeface="+mj-cs"/>
        <a:sym typeface="Calibri"/>
      </a:defRPr>
    </a:lvl5pPr>
    <a:lvl6pPr indent="1143000" latinLnBrk="0">
      <a:defRPr sz="1200">
        <a:latin typeface="+mj-lt"/>
        <a:ea typeface="+mj-ea"/>
        <a:cs typeface="+mj-cs"/>
        <a:sym typeface="Calibri"/>
      </a:defRPr>
    </a:lvl6pPr>
    <a:lvl7pPr indent="1371600" latinLnBrk="0">
      <a:defRPr sz="1200">
        <a:latin typeface="+mj-lt"/>
        <a:ea typeface="+mj-ea"/>
        <a:cs typeface="+mj-cs"/>
        <a:sym typeface="Calibri"/>
      </a:defRPr>
    </a:lvl7pPr>
    <a:lvl8pPr indent="1600200" latinLnBrk="0">
      <a:defRPr sz="1200">
        <a:latin typeface="+mj-lt"/>
        <a:ea typeface="+mj-ea"/>
        <a:cs typeface="+mj-cs"/>
        <a:sym typeface="Calibri"/>
      </a:defRPr>
    </a:lvl8pPr>
    <a:lvl9pPr indent="1828800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9144677" cy="6858000"/>
            <a:chOff x="0" y="0"/>
            <a:chExt cx="9144677" cy="6858000"/>
          </a:xfrm>
        </p:grpSpPr>
        <p:pic>
          <p:nvPicPr>
            <p:cNvPr id="8" name="Picture 7" descr="SD-PanelTitle-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-2" r="47959"/>
            <a:stretch/>
          </p:blipFill>
          <p:spPr>
            <a:xfrm>
              <a:off x="0" y="3128434"/>
              <a:ext cx="1664208" cy="612648"/>
            </a:xfrm>
            <a:prstGeom prst="rect">
              <a:avLst/>
            </a:prstGeom>
          </p:spPr>
        </p:pic>
        <p:pic>
          <p:nvPicPr>
            <p:cNvPr id="13" name="Picture 12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-2" r="47959"/>
            <a:stretch/>
          </p:blipFill>
          <p:spPr>
            <a:xfrm>
              <a:off x="7480469" y="3128434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3/8/2021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86CB4B4D-7CA3-9044-876B-883B54F8677D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72809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pPr/>
              <a:t>3/8/2021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39685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0714927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pPr/>
              <a:t>3/8/2021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32704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86025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566749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86528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200590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7078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64228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298687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042326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884873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494496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9840517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817229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8341805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2154570176"/>
      </p:ext>
    </p:extLst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22" name="Уровень текста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3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771696146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52467" cy="6858000"/>
            <a:chOff x="0" y="0"/>
            <a:chExt cx="9152467" cy="6858000"/>
          </a:xfrm>
        </p:grpSpPr>
        <p:pic>
          <p:nvPicPr>
            <p:cNvPr id="8" name="Picture 7" descr="SD-PanelContent.png"/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" r="14240"/>
            <a:stretch/>
          </p:blipFill>
          <p:spPr>
            <a:xfrm>
              <a:off x="0" y="3128434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" r="14240"/>
            <a:stretch/>
          </p:blipFill>
          <p:spPr>
            <a:xfrm>
              <a:off x="8466667" y="3128434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6CB4B4D-7CA3-9044-876B-883B54F8677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364534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  <p:sldLayoutId id="2147483666" r:id="rId12"/>
    <p:sldLayoutId id="2147483667" r:id="rId13"/>
    <p:sldLayoutId id="2147483668" r:id="rId14"/>
    <p:sldLayoutId id="2147483669" r:id="rId15"/>
    <p:sldLayoutId id="2147483670" r:id="rId16"/>
    <p:sldLayoutId id="2147483671" r:id="rId17"/>
    <p:sldLayoutId id="2147483672" r:id="rId18"/>
    <p:sldLayoutId id="2147483673" r:id="rId19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17.xml"/><Relationship Id="rId18" Type="http://schemas.openxmlformats.org/officeDocument/2006/relationships/slide" Target="slide25.xml"/><Relationship Id="rId3" Type="http://schemas.openxmlformats.org/officeDocument/2006/relationships/slide" Target="slide3.xml"/><Relationship Id="rId7" Type="http://schemas.openxmlformats.org/officeDocument/2006/relationships/slide" Target="slide7.xml"/><Relationship Id="rId12" Type="http://schemas.openxmlformats.org/officeDocument/2006/relationships/slide" Target="slide16.xml"/><Relationship Id="rId17" Type="http://schemas.openxmlformats.org/officeDocument/2006/relationships/slide" Target="slide23.xml"/><Relationship Id="rId2" Type="http://schemas.openxmlformats.org/officeDocument/2006/relationships/image" Target="../media/image7.jpeg"/><Relationship Id="rId16" Type="http://schemas.openxmlformats.org/officeDocument/2006/relationships/slide" Target="slide21.xml"/><Relationship Id="rId1" Type="http://schemas.openxmlformats.org/officeDocument/2006/relationships/slideLayout" Target="../slideLayouts/slideLayout18.xml"/><Relationship Id="rId6" Type="http://schemas.openxmlformats.org/officeDocument/2006/relationships/slide" Target="slide6.xml"/><Relationship Id="rId11" Type="http://schemas.openxmlformats.org/officeDocument/2006/relationships/slide" Target="slide14.xml"/><Relationship Id="rId5" Type="http://schemas.openxmlformats.org/officeDocument/2006/relationships/slide" Target="slide5.xml"/><Relationship Id="rId15" Type="http://schemas.openxmlformats.org/officeDocument/2006/relationships/slide" Target="slide19.xml"/><Relationship Id="rId10" Type="http://schemas.openxmlformats.org/officeDocument/2006/relationships/slide" Target="slide12.xml"/><Relationship Id="rId4" Type="http://schemas.openxmlformats.org/officeDocument/2006/relationships/slide" Target="slide4.xml"/><Relationship Id="rId9" Type="http://schemas.openxmlformats.org/officeDocument/2006/relationships/slide" Target="slide10.xml"/><Relationship Id="rId14" Type="http://schemas.openxmlformats.org/officeDocument/2006/relationships/slide" Target="slide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.jpeg"/><Relationship Id="rId5" Type="http://schemas.openxmlformats.org/officeDocument/2006/relationships/slide" Target="slide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6" Type="http://schemas.openxmlformats.org/officeDocument/2006/relationships/slide" Target="slide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5" Type="http://schemas.openxmlformats.org/officeDocument/2006/relationships/slide" Target="slide2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5" Type="http://schemas.openxmlformats.org/officeDocument/2006/relationships/slide" Target="slide2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5" Type="http://schemas.openxmlformats.org/officeDocument/2006/relationships/slide" Target="slide2.xml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5" Type="http://schemas.openxmlformats.org/officeDocument/2006/relationships/slide" Target="slide2.xml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6" Type="http://schemas.openxmlformats.org/officeDocument/2006/relationships/slide" Target="slide2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6" Type="http://schemas.openxmlformats.org/officeDocument/2006/relationships/slide" Target="slide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6" Type="http://schemas.openxmlformats.org/officeDocument/2006/relationships/slide" Target="slide2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9.xml"/><Relationship Id="rId6" Type="http://schemas.openxmlformats.org/officeDocument/2006/relationships/slide" Target="slide2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5" Type="http://schemas.openxmlformats.org/officeDocument/2006/relationships/slide" Target="slide2.xml"/><Relationship Id="rId4" Type="http://schemas.openxmlformats.org/officeDocument/2006/relationships/image" Target="../media/image5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7.jpeg"/><Relationship Id="rId5" Type="http://schemas.openxmlformats.org/officeDocument/2006/relationships/image" Target="../media/image55.jpeg"/><Relationship Id="rId4" Type="http://schemas.openxmlformats.org/officeDocument/2006/relationships/slide" Target="slide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4" Type="http://schemas.openxmlformats.org/officeDocument/2006/relationships/slide" Target="slide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701137" y="1989020"/>
            <a:ext cx="824872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Викторина </a:t>
            </a:r>
            <a:endParaRPr lang="ru-RU" sz="54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FFF00">
                  <a:alpha val="95000"/>
                </a:srgb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  <a:p>
            <a:pPr algn="ctr"/>
            <a:r>
              <a:rPr lang="ru-RU" sz="54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«</a:t>
            </a:r>
            <a:r>
              <a:rPr lang="ru-RU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Культурный марафон</a:t>
            </a:r>
            <a:r>
              <a:rPr lang="ru-RU" sz="54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»</a:t>
            </a:r>
            <a:endParaRPr lang="ru-RU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05759" y="4868188"/>
            <a:ext cx="81850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 err="1" smtClean="0">
                <a:solidFill>
                  <a:schemeClr val="bg1"/>
                </a:solidFill>
              </a:rPr>
              <a:t>Хвостова</a:t>
            </a:r>
            <a:r>
              <a:rPr lang="ru-RU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</a:rPr>
              <a:t>Л.А., </a:t>
            </a:r>
            <a:r>
              <a:rPr lang="ru-RU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</a:rPr>
              <a:t>учитель </a:t>
            </a:r>
            <a:r>
              <a:rPr lang="ru-RU" sz="2400" b="1" dirty="0" smtClean="0">
                <a:solidFill>
                  <a:schemeClr val="bg1"/>
                </a:solidFill>
              </a:rPr>
              <a:t>иностранного </a:t>
            </a:r>
            <a:r>
              <a:rPr lang="ru-RU" sz="2400" b="1" dirty="0" smtClean="0">
                <a:solidFill>
                  <a:schemeClr val="bg1"/>
                </a:solidFill>
              </a:rPr>
              <a:t>языка</a:t>
            </a:r>
            <a:endParaRPr lang="ru-RU" sz="2400" b="1" dirty="0" smtClean="0">
              <a:solidFill>
                <a:schemeClr val="bg1"/>
              </a:solidFill>
            </a:endParaRPr>
          </a:p>
          <a:p>
            <a:pPr algn="r"/>
            <a:r>
              <a:rPr lang="ru-RU" sz="2400" b="1" dirty="0" smtClean="0">
                <a:solidFill>
                  <a:schemeClr val="bg1"/>
                </a:solidFill>
              </a:rPr>
              <a:t>МБОУ СШ №61 </a:t>
            </a:r>
            <a:r>
              <a:rPr lang="ru-RU" sz="2400" b="1" dirty="0">
                <a:solidFill>
                  <a:schemeClr val="bg1"/>
                </a:solidFill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</a:rPr>
              <a:t>г.Липецка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32234" y="321840"/>
            <a:ext cx="81850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II </a:t>
            </a:r>
            <a:r>
              <a:rPr lang="ru-RU" sz="2400" dirty="0" smtClean="0">
                <a:solidFill>
                  <a:schemeClr val="bg1"/>
                </a:solidFill>
              </a:rPr>
              <a:t>Всероссийский педагогический конкурс </a:t>
            </a:r>
          </a:p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«ИКТ-компетентность педагога в современном образовании»</a:t>
            </a:r>
            <a:endParaRPr lang="ru-RU" sz="24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80005743"/>
              </p:ext>
            </p:extLst>
          </p:nvPr>
        </p:nvGraphicFramePr>
        <p:xfrm>
          <a:off x="455328" y="1834122"/>
          <a:ext cx="8280399" cy="388466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9143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2776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0479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5640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664969">
                <a:tc>
                  <a:txBody>
                    <a:bodyPr/>
                    <a:lstStyle/>
                    <a:p>
                      <a:pPr marL="36000" algn="l"/>
                      <a:r>
                        <a:rPr lang="ru-RU" sz="2800" b="1" dirty="0" err="1" smtClean="0">
                          <a:solidFill>
                            <a:schemeClr val="bg1"/>
                          </a:solidFill>
                        </a:rPr>
                        <a:t>Киноребусы</a:t>
                      </a:r>
                      <a:r>
                        <a:rPr lang="ru-RU" sz="28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endParaRPr lang="ru-RU" sz="2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bg1"/>
                          </a:solidFill>
                          <a:hlinkClick r:id="rId3" action="ppaction://hlinksldjump"/>
                        </a:rPr>
                        <a:t>1</a:t>
                      </a:r>
                      <a:endParaRPr lang="ru-RU" sz="3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bg1"/>
                          </a:solidFill>
                          <a:hlinkClick r:id="rId4" action="ppaction://hlinksldjump"/>
                        </a:rPr>
                        <a:t>2</a:t>
                      </a:r>
                      <a:endParaRPr lang="ru-RU" sz="3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bg1"/>
                          </a:solidFill>
                          <a:hlinkClick r:id="rId5" action="ppaction://hlinksldjump"/>
                        </a:rPr>
                        <a:t>3</a:t>
                      </a:r>
                      <a:endParaRPr lang="ru-RU" sz="3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496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>
                          <a:solidFill>
                            <a:schemeClr val="bg1"/>
                          </a:solidFill>
                        </a:rPr>
                        <a:t>Липецк</a:t>
                      </a:r>
                      <a:r>
                        <a:rPr lang="ru-RU" sz="2800" b="1" baseline="0" dirty="0" smtClean="0">
                          <a:solidFill>
                            <a:schemeClr val="bg1"/>
                          </a:solidFill>
                        </a:rPr>
                        <a:t> в современном кино</a:t>
                      </a:r>
                      <a:r>
                        <a:rPr lang="ru-RU" sz="28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bg1"/>
                          </a:solidFill>
                          <a:hlinkClick r:id="rId6" action="ppaction://hlinksldjump"/>
                        </a:rPr>
                        <a:t>1</a:t>
                      </a:r>
                      <a:endParaRPr lang="ru-RU" sz="3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bg1"/>
                          </a:solidFill>
                          <a:hlinkClick r:id="rId7" action="ppaction://hlinksldjump"/>
                        </a:rPr>
                        <a:t>2</a:t>
                      </a:r>
                      <a:endParaRPr lang="ru-RU" sz="3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bg1"/>
                          </a:solidFill>
                          <a:hlinkClick r:id="rId8" action="ppaction://hlinksldjump"/>
                        </a:rPr>
                        <a:t>3</a:t>
                      </a:r>
                      <a:endParaRPr lang="ru-RU" sz="3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496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>
                          <a:solidFill>
                            <a:schemeClr val="bg1"/>
                          </a:solidFill>
                        </a:rPr>
                        <a:t>Обычаи</a:t>
                      </a:r>
                      <a:r>
                        <a:rPr lang="ru-RU" sz="2800" b="1" baseline="0" dirty="0" smtClean="0">
                          <a:solidFill>
                            <a:schemeClr val="bg1"/>
                          </a:solidFill>
                        </a:rPr>
                        <a:t> и традиции Липецкой области</a:t>
                      </a:r>
                      <a:endParaRPr lang="ru-RU" sz="2800" b="1" dirty="0" smtClean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bg1"/>
                          </a:solidFill>
                          <a:hlinkClick r:id="rId9" action="ppaction://hlinksldjump"/>
                        </a:rPr>
                        <a:t>1</a:t>
                      </a:r>
                      <a:endParaRPr lang="ru-RU" sz="3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bg1"/>
                          </a:solidFill>
                          <a:hlinkClick r:id="rId10" action="ppaction://hlinksldjump"/>
                        </a:rPr>
                        <a:t>2</a:t>
                      </a:r>
                      <a:endParaRPr lang="ru-RU" sz="3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bg1"/>
                          </a:solidFill>
                          <a:hlinkClick r:id="rId11" action="ppaction://hlinksldjump"/>
                        </a:rPr>
                        <a:t>3</a:t>
                      </a:r>
                      <a:endParaRPr lang="ru-RU" sz="3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496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>
                          <a:solidFill>
                            <a:schemeClr val="bg1"/>
                          </a:solidFill>
                        </a:rPr>
                        <a:t>Угадай</a:t>
                      </a:r>
                      <a:r>
                        <a:rPr lang="ru-RU" sz="2800" b="1" baseline="0" dirty="0" smtClean="0">
                          <a:solidFill>
                            <a:schemeClr val="bg1"/>
                          </a:solidFill>
                        </a:rPr>
                        <a:t> песню</a:t>
                      </a:r>
                      <a:endParaRPr lang="ru-RU" sz="2800" b="1" dirty="0" smtClean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bg1"/>
                          </a:solidFill>
                          <a:hlinkClick r:id="rId12" action="ppaction://hlinksldjump"/>
                        </a:rPr>
                        <a:t>1</a:t>
                      </a:r>
                      <a:endParaRPr lang="ru-RU" sz="3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bg1"/>
                          </a:solidFill>
                          <a:hlinkClick r:id="rId13" action="ppaction://hlinksldjump"/>
                        </a:rPr>
                        <a:t>2</a:t>
                      </a:r>
                      <a:endParaRPr lang="ru-RU" sz="3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bg1"/>
                          </a:solidFill>
                          <a:hlinkClick r:id="rId14" action="ppaction://hlinksldjump"/>
                        </a:rPr>
                        <a:t>3</a:t>
                      </a:r>
                      <a:endParaRPr lang="ru-RU" sz="3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496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baseline="0" dirty="0" smtClean="0">
                          <a:solidFill>
                            <a:schemeClr val="bg1"/>
                          </a:solidFill>
                        </a:rPr>
                        <a:t>Край родной</a:t>
                      </a:r>
                      <a:endParaRPr lang="ru-RU" sz="2800" b="1" dirty="0" smtClean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bg1"/>
                          </a:solidFill>
                          <a:hlinkClick r:id="rId15" action="ppaction://hlinksldjump"/>
                        </a:rPr>
                        <a:t>1</a:t>
                      </a:r>
                      <a:endParaRPr lang="ru-RU" sz="3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bg1"/>
                          </a:solidFill>
                          <a:hlinkClick r:id="rId16" action="ppaction://hlinksldjump"/>
                        </a:rPr>
                        <a:t>2</a:t>
                      </a:r>
                      <a:endParaRPr lang="ru-RU" sz="3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bg1"/>
                          </a:solidFill>
                          <a:hlinkClick r:id="rId17" action="ppaction://hlinksldjump"/>
                        </a:rPr>
                        <a:t>3</a:t>
                      </a:r>
                      <a:endParaRPr lang="ru-RU" sz="3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2" name="Управляющая кнопка: далее 1">
            <a:hlinkClick r:id="rId18" action="ppaction://hlinksldjump" highlightClick="1"/>
          </p:cNvPr>
          <p:cNvSpPr/>
          <p:nvPr/>
        </p:nvSpPr>
        <p:spPr>
          <a:xfrm>
            <a:off x="7993189" y="5905257"/>
            <a:ext cx="574534" cy="486403"/>
          </a:xfrm>
          <a:prstGeom prst="actionButtonForwardNext">
            <a:avLst/>
          </a:prstGeom>
          <a:solidFill>
            <a:schemeClr val="bg1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72068" y="580050"/>
            <a:ext cx="84557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+mn-lt"/>
              </a:rPr>
              <a:t>Культурный </a:t>
            </a:r>
            <a:r>
              <a:rPr lang="ru-RU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+mn-lt"/>
              </a:rPr>
              <a:t>марафон</a:t>
            </a:r>
            <a:endParaRPr lang="ru-RU" sz="3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+mn-lt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8" name="Скругленный прямоугольник 10"/>
          <p:cNvSpPr/>
          <p:nvPr/>
        </p:nvSpPr>
        <p:spPr>
          <a:xfrm>
            <a:off x="1175417" y="3703938"/>
            <a:ext cx="3188353" cy="2880809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79" name="Скругленный прямоугольник 9"/>
          <p:cNvSpPr/>
          <p:nvPr/>
        </p:nvSpPr>
        <p:spPr>
          <a:xfrm>
            <a:off x="5076731" y="2200677"/>
            <a:ext cx="3886200" cy="2640665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80" name="Скругленный прямоугольник 8"/>
          <p:cNvSpPr/>
          <p:nvPr/>
        </p:nvSpPr>
        <p:spPr>
          <a:xfrm>
            <a:off x="204898" y="1145177"/>
            <a:ext cx="3036474" cy="2384887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85" name="Рисунок 5" descr="Рисунок 5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247237" y="2384095"/>
            <a:ext cx="3570837" cy="2379594"/>
          </a:xfrm>
          <a:prstGeom prst="rect">
            <a:avLst/>
          </a:prstGeom>
          <a:ln w="12700">
            <a:miter lim="400000"/>
          </a:ln>
        </p:spPr>
      </p:pic>
      <p:pic>
        <p:nvPicPr>
          <p:cNvPr id="87" name="Рисунок 7" descr="Рисунок 7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12420" y="1295400"/>
            <a:ext cx="2821432" cy="2116073"/>
          </a:xfrm>
          <a:prstGeom prst="rect">
            <a:avLst/>
          </a:prstGeom>
          <a:ln w="12700">
            <a:miter lim="400000"/>
          </a:ln>
        </p:spPr>
      </p:pic>
      <p:sp>
        <p:nvSpPr>
          <p:cNvPr id="14" name="Прямоугольник 13"/>
          <p:cNvSpPr/>
          <p:nvPr/>
        </p:nvSpPr>
        <p:spPr>
          <a:xfrm>
            <a:off x="2191380" y="151707"/>
            <a:ext cx="40735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Киноребусы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813141" y="269402"/>
            <a:ext cx="87818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8" name="Управляющая кнопка: в начало 17">
            <a:hlinkClick r:id="rId5" action="ppaction://hlinksldjump" highlightClick="1"/>
          </p:cNvPr>
          <p:cNvSpPr/>
          <p:nvPr/>
        </p:nvSpPr>
        <p:spPr>
          <a:xfrm>
            <a:off x="8057584" y="6083929"/>
            <a:ext cx="597529" cy="534154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533" name="Picture 5" descr="D:\ИНТЕРНЕТ\jeleznii_tro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71032" y="3983116"/>
            <a:ext cx="3002423" cy="232715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9" name="Скругленный прямоугольник 13"/>
          <p:cNvSpPr/>
          <p:nvPr/>
        </p:nvSpPr>
        <p:spPr>
          <a:xfrm>
            <a:off x="5279566" y="1371600"/>
            <a:ext cx="2765766" cy="330708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90" name="Скругленный прямоугольник 12"/>
          <p:cNvSpPr/>
          <p:nvPr/>
        </p:nvSpPr>
        <p:spPr>
          <a:xfrm>
            <a:off x="473443" y="1464380"/>
            <a:ext cx="3184157" cy="219322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91" name="Скругленный прямоугольник 14"/>
          <p:cNvSpPr/>
          <p:nvPr/>
        </p:nvSpPr>
        <p:spPr>
          <a:xfrm>
            <a:off x="1447800" y="4136366"/>
            <a:ext cx="3352800" cy="2416835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96" name="Рисунок 9" descr="Рисунок 9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600200" y="4267200"/>
            <a:ext cx="3048000" cy="2150430"/>
          </a:xfrm>
          <a:prstGeom prst="rect">
            <a:avLst/>
          </a:prstGeom>
          <a:ln w="38100" cap="sq">
            <a:solidFill>
              <a:srgbClr val="000000"/>
            </a:solidFill>
            <a:miter/>
          </a:ln>
          <a:effectLst>
            <a:outerShdw blurRad="50800" dist="38100" dir="2700000" rotWithShape="0">
              <a:srgbClr val="000000">
                <a:alpha val="43000"/>
              </a:srgbClr>
            </a:outerShdw>
          </a:effectLst>
        </p:spPr>
      </p:pic>
      <p:pic>
        <p:nvPicPr>
          <p:cNvPr id="97" name="Рисунок 10" descr="Рисунок 10"/>
          <p:cNvPicPr>
            <a:picLocks noChangeAspect="1"/>
          </p:cNvPicPr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5522613" y="1468263"/>
            <a:ext cx="2299580" cy="3128937"/>
          </a:xfrm>
          <a:prstGeom prst="rect">
            <a:avLst/>
          </a:prstGeom>
          <a:ln w="12700">
            <a:miter lim="400000"/>
          </a:ln>
        </p:spPr>
      </p:pic>
      <p:pic>
        <p:nvPicPr>
          <p:cNvPr id="98" name="Рисунок 11" descr="Рисунок 11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599901" y="1621099"/>
            <a:ext cx="2903979" cy="1933565"/>
          </a:xfrm>
          <a:prstGeom prst="rect">
            <a:avLst/>
          </a:prstGeom>
          <a:ln w="12700">
            <a:miter lim="400000"/>
          </a:ln>
        </p:spPr>
      </p:pic>
      <p:sp>
        <p:nvSpPr>
          <p:cNvPr id="13" name="Прямоугольник 12"/>
          <p:cNvSpPr/>
          <p:nvPr/>
        </p:nvSpPr>
        <p:spPr>
          <a:xfrm>
            <a:off x="2191380" y="151707"/>
            <a:ext cx="40735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Киноребусы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813141" y="269402"/>
            <a:ext cx="87818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5" name="Управляющая кнопка: в начало 14">
            <a:hlinkClick r:id="rId6" action="ppaction://hlinksldjump" highlightClick="1"/>
          </p:cNvPr>
          <p:cNvSpPr/>
          <p:nvPr/>
        </p:nvSpPr>
        <p:spPr>
          <a:xfrm>
            <a:off x="8057584" y="6083929"/>
            <a:ext cx="597529" cy="534154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2191380" y="151707"/>
            <a:ext cx="40735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Киноребусы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813141" y="269402"/>
            <a:ext cx="87818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3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2" name="Управляющая кнопка: в начало 11">
            <a:hlinkClick r:id="rId3" action="ppaction://hlinksldjump" highlightClick="1"/>
          </p:cNvPr>
          <p:cNvSpPr/>
          <p:nvPr/>
        </p:nvSpPr>
        <p:spPr>
          <a:xfrm>
            <a:off x="8057584" y="6083929"/>
            <a:ext cx="597529" cy="534154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46695" y="1491541"/>
            <a:ext cx="2505148" cy="219322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Скругленный прямоугольник 12"/>
          <p:cNvSpPr/>
          <p:nvPr/>
        </p:nvSpPr>
        <p:spPr>
          <a:xfrm>
            <a:off x="2880154" y="3784348"/>
            <a:ext cx="3357683" cy="2533462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5" name="Скругленный прямоугольник 12"/>
          <p:cNvSpPr/>
          <p:nvPr/>
        </p:nvSpPr>
        <p:spPr>
          <a:xfrm>
            <a:off x="6219731" y="1379880"/>
            <a:ext cx="2471596" cy="2712285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1025" y="1694325"/>
            <a:ext cx="1836420" cy="183642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1016" y="3926834"/>
            <a:ext cx="3032911" cy="2274683"/>
          </a:xfrm>
          <a:prstGeom prst="rect">
            <a:avLst/>
          </a:prstGeom>
        </p:spPr>
      </p:pic>
      <p:pic>
        <p:nvPicPr>
          <p:cNvPr id="20482" name="Picture 2" descr="https://avatars.mds.yandex.net/get-zen_doc/1639101/pub_5db36e84e3062c00b02e6a6a_5db39af63d873600b150d11f/scale_120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66804" y="1457609"/>
            <a:ext cx="1906299" cy="255307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98439514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292231" y="163108"/>
            <a:ext cx="739337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Липецк в современном кино</a:t>
            </a:r>
            <a:endParaRPr lang="ru-RU" sz="4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826723" y="79267"/>
            <a:ext cx="87818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028" name="Picture 4" descr="https://www.lipetskmedia.ru/image/%D0%A1%D0%BD%D0%B8%D0%BC%D0%BE%D0%BA3(7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5826" y="4241797"/>
            <a:ext cx="6009916" cy="2675467"/>
          </a:xfrm>
          <a:prstGeom prst="rect">
            <a:avLst/>
          </a:prstGeom>
          <a:noFill/>
        </p:spPr>
      </p:pic>
      <p:pic>
        <p:nvPicPr>
          <p:cNvPr id="1026" name="Picture 2" descr="D:\ИНТЕРНЕТ\5cc7c5f02434a4bbe56f12071f28d04c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63736" y="987570"/>
            <a:ext cx="4120443" cy="3090333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95825" y="1002597"/>
            <a:ext cx="4967787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  </a:t>
            </a:r>
            <a:r>
              <a:rPr lang="ru-RU" sz="2800" dirty="0" smtClean="0">
                <a:solidFill>
                  <a:schemeClr val="bg1"/>
                </a:solidFill>
              </a:rPr>
              <a:t>Летом 2020 года в Липецке на улицах Циолковского и Прокатной целую неделю снимали фильм по сценарию </a:t>
            </a:r>
            <a:r>
              <a:rPr lang="ru-RU" sz="2800" dirty="0" err="1" smtClean="0">
                <a:solidFill>
                  <a:schemeClr val="bg1"/>
                </a:solidFill>
              </a:rPr>
              <a:t>Ж.Крыжовникова</a:t>
            </a:r>
            <a:r>
              <a:rPr lang="ru-RU" sz="2800" dirty="0" smtClean="0">
                <a:solidFill>
                  <a:schemeClr val="bg1"/>
                </a:solidFill>
              </a:rPr>
              <a:t> и </a:t>
            </a:r>
            <a:r>
              <a:rPr lang="ru-RU" sz="2800" dirty="0" err="1" smtClean="0">
                <a:solidFill>
                  <a:schemeClr val="bg1"/>
                </a:solidFill>
              </a:rPr>
              <a:t>А.Казакова</a:t>
            </a:r>
            <a:r>
              <a:rPr lang="ru-RU" sz="2800" dirty="0" smtClean="0">
                <a:solidFill>
                  <a:schemeClr val="bg1"/>
                </a:solidFill>
              </a:rPr>
              <a:t>. Этот фильм выходит в прокат в ближайшее время.</a:t>
            </a:r>
          </a:p>
          <a:p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5988373" y="4206067"/>
            <a:ext cx="3038258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ru-RU" sz="2800" b="1" dirty="0" smtClean="0">
                <a:solidFill>
                  <a:schemeClr val="bg1"/>
                </a:solidFill>
              </a:rPr>
              <a:t>1)  «Северный ветер»     </a:t>
            </a:r>
          </a:p>
          <a:p>
            <a:pPr marL="342900" indent="-342900"/>
            <a:r>
              <a:rPr lang="ru-RU" sz="2800" b="1" dirty="0" smtClean="0">
                <a:solidFill>
                  <a:schemeClr val="bg1"/>
                </a:solidFill>
              </a:rPr>
              <a:t>2) «Родные»    </a:t>
            </a:r>
          </a:p>
          <a:p>
            <a:pPr marL="342900" indent="-342900"/>
            <a:r>
              <a:rPr lang="ru-RU" sz="2800" b="1" dirty="0" smtClean="0">
                <a:solidFill>
                  <a:schemeClr val="bg1"/>
                </a:solidFill>
              </a:rPr>
              <a:t>3) «Дважды два»</a:t>
            </a:r>
          </a:p>
          <a:p>
            <a:pPr marL="342900" indent="-342900"/>
            <a:r>
              <a:rPr lang="ru-RU" sz="2800" b="1" dirty="0" smtClean="0">
                <a:solidFill>
                  <a:schemeClr val="bg1"/>
                </a:solidFill>
              </a:rPr>
              <a:t>4) «Батя»</a:t>
            </a:r>
          </a:p>
          <a:p>
            <a:endParaRPr lang="ru-RU" dirty="0"/>
          </a:p>
        </p:txBody>
      </p:sp>
      <p:sp>
        <p:nvSpPr>
          <p:cNvPr id="12" name="Управляющая кнопка: в начало 11">
            <a:hlinkClick r:id="rId5" action="ppaction://hlinksldjump" highlightClick="1"/>
          </p:cNvPr>
          <p:cNvSpPr/>
          <p:nvPr/>
        </p:nvSpPr>
        <p:spPr>
          <a:xfrm>
            <a:off x="8057584" y="6083929"/>
            <a:ext cx="597529" cy="534154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8439514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244886" y="224134"/>
            <a:ext cx="739337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Липецк в современном кино</a:t>
            </a:r>
            <a:endParaRPr lang="ru-RU" sz="4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813141" y="269402"/>
            <a:ext cx="87818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9172" y="3513447"/>
            <a:ext cx="252503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/>
            <a:r>
              <a:rPr lang="ru-RU" sz="2800" b="1" dirty="0" smtClean="0">
                <a:solidFill>
                  <a:schemeClr val="bg1"/>
                </a:solidFill>
              </a:rPr>
              <a:t>1) «Су-25»   </a:t>
            </a:r>
          </a:p>
          <a:p>
            <a:pPr marL="514350" indent="-514350"/>
            <a:r>
              <a:rPr lang="ru-RU" sz="2800" b="1" dirty="0" smtClean="0">
                <a:solidFill>
                  <a:schemeClr val="bg1"/>
                </a:solidFill>
              </a:rPr>
              <a:t>2) «Су-27»   </a:t>
            </a:r>
          </a:p>
          <a:p>
            <a:pPr marL="514350" indent="-514350"/>
            <a:r>
              <a:rPr lang="ru-RU" sz="2800" b="1" dirty="0" smtClean="0">
                <a:solidFill>
                  <a:schemeClr val="bg1"/>
                </a:solidFill>
              </a:rPr>
              <a:t>3)  «МиГ-31»</a:t>
            </a:r>
          </a:p>
          <a:p>
            <a:pPr marL="514350" indent="-514350"/>
            <a:r>
              <a:rPr lang="ru-RU" sz="2800" b="1" dirty="0" smtClean="0">
                <a:solidFill>
                  <a:schemeClr val="bg1"/>
                </a:solidFill>
              </a:rPr>
              <a:t>4) «МиГ-29»</a:t>
            </a:r>
          </a:p>
          <a:p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15364" name="Picture 4" descr="http://s1.fotokto.ru/photo/full/533/533143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00004" y="3319014"/>
            <a:ext cx="5016504" cy="3344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211667" y="1134534"/>
            <a:ext cx="8720666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   </a:t>
            </a:r>
            <a:r>
              <a:rPr lang="ru-RU" sz="2800" b="1" dirty="0" smtClean="0">
                <a:solidFill>
                  <a:schemeClr val="bg1"/>
                </a:solidFill>
              </a:rPr>
              <a:t>Липецкие лётчики </a:t>
            </a:r>
            <a:r>
              <a:rPr lang="ru-RU" sz="2800" dirty="0" smtClean="0">
                <a:solidFill>
                  <a:schemeClr val="bg1"/>
                </a:solidFill>
              </a:rPr>
              <a:t>приняли участие в съемках художественного фильма </a:t>
            </a:r>
            <a:r>
              <a:rPr lang="ru-RU" sz="2800" b="1" dirty="0" smtClean="0">
                <a:solidFill>
                  <a:schemeClr val="bg1"/>
                </a:solidFill>
              </a:rPr>
              <a:t>«Личный номер»</a:t>
            </a:r>
            <a:r>
              <a:rPr lang="ru-RU" sz="2800" dirty="0" smtClean="0">
                <a:solidFill>
                  <a:schemeClr val="bg1"/>
                </a:solidFill>
              </a:rPr>
              <a:t>,</a:t>
            </a:r>
            <a:r>
              <a:rPr lang="ru-RU" sz="2800" b="1" dirty="0" smtClean="0">
                <a:solidFill>
                  <a:schemeClr val="bg1"/>
                </a:solidFill>
              </a:rPr>
              <a:t> </a:t>
            </a:r>
            <a:r>
              <a:rPr lang="ru-RU" sz="2800" dirty="0" smtClean="0">
                <a:solidFill>
                  <a:schemeClr val="bg1"/>
                </a:solidFill>
              </a:rPr>
              <a:t>в котором россияне и американцы совместно боролись с террористической организацией. Какие самолёты пилотировали </a:t>
            </a:r>
            <a:r>
              <a:rPr lang="ru-RU" sz="2800" dirty="0" err="1" smtClean="0">
                <a:solidFill>
                  <a:schemeClr val="bg1"/>
                </a:solidFill>
              </a:rPr>
              <a:t>липчане</a:t>
            </a:r>
            <a:r>
              <a:rPr lang="ru-RU" sz="2800" dirty="0" smtClean="0">
                <a:solidFill>
                  <a:schemeClr val="bg1"/>
                </a:solidFill>
              </a:rPr>
              <a:t>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8439514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860521" y="305615"/>
            <a:ext cx="739337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Липецк в современном кино</a:t>
            </a:r>
            <a:endParaRPr lang="ru-RU" sz="4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026" name="Picture 2" descr="https://img2.goodfon.ru/original/1980x1319/2/6e/su-27-suhoy-istrebiteli-pole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536" y="3232087"/>
            <a:ext cx="4733372" cy="31531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TextBox 12"/>
          <p:cNvSpPr txBox="1"/>
          <p:nvPr/>
        </p:nvSpPr>
        <p:spPr>
          <a:xfrm>
            <a:off x="298764" y="1059255"/>
            <a:ext cx="870943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</a:t>
            </a:r>
            <a:r>
              <a:rPr lang="ru-RU" sz="2400" dirty="0" smtClean="0">
                <a:solidFill>
                  <a:schemeClr val="bg1"/>
                </a:solidFill>
              </a:rPr>
              <a:t>В 2004 году в Липецком авиацентре режиссёр Евгений Лаврентьев работал над съёмками российско-итальянского боевика </a:t>
            </a:r>
            <a:r>
              <a:rPr lang="ru-RU" sz="2400" b="1" dirty="0" smtClean="0">
                <a:solidFill>
                  <a:schemeClr val="bg1"/>
                </a:solidFill>
              </a:rPr>
              <a:t>«Личный номер».</a:t>
            </a:r>
            <a:r>
              <a:rPr lang="ru-RU" sz="2400" dirty="0" smtClean="0">
                <a:solidFill>
                  <a:schemeClr val="bg1"/>
                </a:solidFill>
              </a:rPr>
              <a:t> Здесь снимались сцены захвата самолёта международными террористами. Главными героями этих эпизодов стали липецкие асы, пилотировавшие четвёрку боевых </a:t>
            </a:r>
            <a:r>
              <a:rPr lang="ru-RU" sz="2400" b="1" dirty="0" smtClean="0">
                <a:solidFill>
                  <a:schemeClr val="bg1"/>
                </a:solidFill>
              </a:rPr>
              <a:t>Су-27</a:t>
            </a:r>
            <a:r>
              <a:rPr lang="ru-RU" sz="2400" dirty="0" smtClean="0">
                <a:solidFill>
                  <a:schemeClr val="bg1"/>
                </a:solidFill>
              </a:rPr>
              <a:t>. </a:t>
            </a:r>
          </a:p>
          <a:p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4943192" y="3576120"/>
            <a:ext cx="403784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  В 2017-м Фёдор Бондарчук также пригласил липецких лётчиков для съёмок в фильме </a:t>
            </a:r>
            <a:r>
              <a:rPr lang="ru-RU" sz="2400" b="1" dirty="0" smtClean="0">
                <a:solidFill>
                  <a:schemeClr val="bg1"/>
                </a:solidFill>
              </a:rPr>
              <a:t>«Притяжение». </a:t>
            </a:r>
          </a:p>
          <a:p>
            <a:endParaRPr lang="ru-RU" dirty="0"/>
          </a:p>
        </p:txBody>
      </p:sp>
      <p:sp>
        <p:nvSpPr>
          <p:cNvPr id="12" name="Управляющая кнопка: в начало 11">
            <a:hlinkClick r:id="rId4" action="ppaction://hlinksldjump" highlightClick="1"/>
          </p:cNvPr>
          <p:cNvSpPr/>
          <p:nvPr/>
        </p:nvSpPr>
        <p:spPr>
          <a:xfrm>
            <a:off x="8057584" y="6137093"/>
            <a:ext cx="597529" cy="534154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8439514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465681" y="0"/>
            <a:ext cx="739337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Липецк в современном кино</a:t>
            </a:r>
            <a:endParaRPr lang="ru-RU" sz="4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039478" y="0"/>
            <a:ext cx="87818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3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1462" y="4699207"/>
            <a:ext cx="851893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1) На машинах в </a:t>
            </a:r>
            <a:r>
              <a:rPr lang="ru-RU" sz="2400" dirty="0" err="1" smtClean="0">
                <a:solidFill>
                  <a:schemeClr val="bg1"/>
                </a:solidFill>
              </a:rPr>
              <a:t>тизере</a:t>
            </a:r>
            <a:r>
              <a:rPr lang="ru-RU" sz="2400" dirty="0" smtClean="0">
                <a:solidFill>
                  <a:schemeClr val="bg1"/>
                </a:solidFill>
              </a:rPr>
              <a:t>  к фильму номера с 48-м регионом   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2)  Алина Шёпот увозит Петю Васютина в ЗАГС Липецка   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3) Мама главного героя Пети Васютина родилась в Липецке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4) Отец главного героя Пети Васютина родился в Липецке</a:t>
            </a:r>
          </a:p>
          <a:p>
            <a:endParaRPr lang="ru-RU" dirty="0"/>
          </a:p>
        </p:txBody>
      </p:sp>
      <p:pic>
        <p:nvPicPr>
          <p:cNvPr id="2" name="Picture 2" descr="D:\ОЛЬГА\Документация по УВР\2020-2021 уч.год\конкурс САМЫЙ классный КЛАССНЫЙ\0. КВИЗ Таланты в кубе\Рисунок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7393" y="1633115"/>
            <a:ext cx="5037137" cy="2811463"/>
          </a:xfrm>
          <a:prstGeom prst="rect">
            <a:avLst/>
          </a:prstGeom>
          <a:noFill/>
        </p:spPr>
      </p:pic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85599" y="1537649"/>
            <a:ext cx="5679587" cy="3173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0" y="681570"/>
            <a:ext cx="8644466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</a:t>
            </a:r>
            <a:r>
              <a:rPr lang="ru-RU" sz="2800" dirty="0" smtClean="0">
                <a:solidFill>
                  <a:schemeClr val="bg1"/>
                </a:solidFill>
              </a:rPr>
              <a:t>Съёмки фильма «Самый лучший день» проходили в Тульской области, но в нём отметился Липецк. Чем?</a:t>
            </a:r>
          </a:p>
          <a:p>
            <a:endParaRPr lang="ru-RU" dirty="0"/>
          </a:p>
        </p:txBody>
      </p:sp>
      <p:sp>
        <p:nvSpPr>
          <p:cNvPr id="14" name="Управляющая кнопка: в начало 13">
            <a:hlinkClick r:id="rId5" action="ppaction://hlinksldjump" highlightClick="1"/>
          </p:cNvPr>
          <p:cNvSpPr/>
          <p:nvPr/>
        </p:nvSpPr>
        <p:spPr>
          <a:xfrm>
            <a:off x="8299671" y="5622536"/>
            <a:ext cx="597529" cy="534154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8439514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2" name="Скругленный прямоугольник 16"/>
          <p:cNvSpPr/>
          <p:nvPr/>
        </p:nvSpPr>
        <p:spPr>
          <a:xfrm>
            <a:off x="228599" y="1673525"/>
            <a:ext cx="3705225" cy="233650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13" name="Скругленный прямоугольник 17"/>
          <p:cNvSpPr/>
          <p:nvPr/>
        </p:nvSpPr>
        <p:spPr>
          <a:xfrm>
            <a:off x="1593050" y="4140845"/>
            <a:ext cx="3588549" cy="2346738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14" name="Скругленный прямоугольник 18"/>
          <p:cNvSpPr/>
          <p:nvPr/>
        </p:nvSpPr>
        <p:spPr>
          <a:xfrm>
            <a:off x="5046133" y="1538628"/>
            <a:ext cx="3673486" cy="2737039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Прямоугольник 12"/>
          <p:cNvSpPr/>
          <p:nvPr/>
        </p:nvSpPr>
        <p:spPr>
          <a:xfrm>
            <a:off x="1330630" y="140056"/>
            <a:ext cx="542328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Обычаи и традиции </a:t>
            </a:r>
          </a:p>
          <a:p>
            <a:pPr algn="ctr"/>
            <a:r>
              <a:rPr lang="ru-RU" sz="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Липецкой области</a:t>
            </a:r>
            <a:endParaRPr lang="ru-RU" sz="4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813141" y="269402"/>
            <a:ext cx="87818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6386" name="Picture 2" descr="https://fs.tonkosti.ru/67/iy/67iy3bnwupkwkg0ccccs84gc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62550" y="1753130"/>
            <a:ext cx="3459690" cy="2333095"/>
          </a:xfrm>
          <a:prstGeom prst="rect">
            <a:avLst/>
          </a:prstGeom>
          <a:noFill/>
        </p:spPr>
      </p:pic>
      <p:pic>
        <p:nvPicPr>
          <p:cNvPr id="16390" name="Picture 6" descr="http://ya-zemlyak.ru/images/photoarhiv/%D0%9F%D1%80%D0%BE%D0%BC%D1%8B%D1%81%D0%BB%D1%8B/%D0%A4%D0%B8%D0%BB%D0%98%D0%B7%D0%B30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860" y="1750559"/>
            <a:ext cx="3249890" cy="2135642"/>
          </a:xfrm>
          <a:prstGeom prst="rect">
            <a:avLst/>
          </a:prstGeom>
          <a:noFill/>
        </p:spPr>
      </p:pic>
      <p:pic>
        <p:nvPicPr>
          <p:cNvPr id="16" name="Picture 7" descr="https://www.blackpantera.ru/upload/medialibrary/93c/K-chemu-snyatsya-igrushki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36163" y="4225298"/>
            <a:ext cx="3255619" cy="2177831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144856" y="239644"/>
            <a:ext cx="856457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Обычаи и традиции Липецкой области</a:t>
            </a:r>
            <a:endParaRPr lang="ru-RU" sz="3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81070" y="4553893"/>
            <a:ext cx="8618897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</a:rPr>
              <a:t>   Романовская игрушка</a:t>
            </a:r>
            <a:r>
              <a:rPr lang="ru-RU" sz="2800" dirty="0" smtClean="0">
                <a:solidFill>
                  <a:schemeClr val="bg1"/>
                </a:solidFill>
              </a:rPr>
              <a:t>  – традиционный русский народный промысел изготовления глиняных игрушек, сформировавшийся близ села Романово на территории Липецкой области.</a:t>
            </a:r>
          </a:p>
          <a:p>
            <a:endParaRPr lang="ru-RU" dirty="0"/>
          </a:p>
        </p:txBody>
      </p:sp>
      <p:pic>
        <p:nvPicPr>
          <p:cNvPr id="53250" name="Picture 2" descr="https://www.positivcity.ru/upload/medialibrary/9c1/9c1861f8a836413f3d20b337b653923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8909" y="1048348"/>
            <a:ext cx="3254031" cy="3034765"/>
          </a:xfrm>
          <a:prstGeom prst="rect">
            <a:avLst/>
          </a:prstGeom>
          <a:noFill/>
        </p:spPr>
      </p:pic>
      <p:pic>
        <p:nvPicPr>
          <p:cNvPr id="53254" name="Picture 6" descr="https://culttourism.ru/data/photos/c/1/c18d780bef7ce9d6041938bde56be2c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70883" y="1068308"/>
            <a:ext cx="4065945" cy="2978591"/>
          </a:xfrm>
          <a:prstGeom prst="rect">
            <a:avLst/>
          </a:prstGeom>
          <a:noFill/>
        </p:spPr>
      </p:pic>
      <p:sp>
        <p:nvSpPr>
          <p:cNvPr id="15" name="Управляющая кнопка: в начало 14">
            <a:hlinkClick r:id="rId5" action="ppaction://hlinksldjump" highlightClick="1"/>
          </p:cNvPr>
          <p:cNvSpPr/>
          <p:nvPr/>
        </p:nvSpPr>
        <p:spPr>
          <a:xfrm>
            <a:off x="8057584" y="6083929"/>
            <a:ext cx="597529" cy="534154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4" name="Скругленный прямоугольник 20"/>
          <p:cNvSpPr/>
          <p:nvPr/>
        </p:nvSpPr>
        <p:spPr>
          <a:xfrm>
            <a:off x="2790825" y="4276725"/>
            <a:ext cx="3317246" cy="243840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5" name="Скругленный прямоугольник 19"/>
          <p:cNvSpPr/>
          <p:nvPr/>
        </p:nvSpPr>
        <p:spPr>
          <a:xfrm>
            <a:off x="4896920" y="1607179"/>
            <a:ext cx="3631694" cy="259080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6" name="Скругленный прямоугольник 17"/>
          <p:cNvSpPr/>
          <p:nvPr/>
        </p:nvSpPr>
        <p:spPr>
          <a:xfrm>
            <a:off x="419100" y="1660650"/>
            <a:ext cx="3352800" cy="260655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Прямоугольник 13"/>
          <p:cNvSpPr/>
          <p:nvPr/>
        </p:nvSpPr>
        <p:spPr>
          <a:xfrm>
            <a:off x="7813141" y="269402"/>
            <a:ext cx="87818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330630" y="140056"/>
            <a:ext cx="542328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Обычаи и традиции </a:t>
            </a:r>
          </a:p>
          <a:p>
            <a:pPr algn="ctr"/>
            <a:r>
              <a:rPr lang="ru-RU" sz="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Липецкой области</a:t>
            </a:r>
            <a:endParaRPr lang="ru-RU" sz="4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5371" name="Picture 11" descr="D:\ИНТЕРНЕТ\646c1c38c5180a265c2b6e3e8278--materialy-dlya-tvorchestva-iris-50-altin-basak-altin-basak-t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1743075"/>
            <a:ext cx="2971800" cy="2370138"/>
          </a:xfrm>
          <a:prstGeom prst="rect">
            <a:avLst/>
          </a:prstGeom>
          <a:noFill/>
        </p:spPr>
      </p:pic>
      <p:pic>
        <p:nvPicPr>
          <p:cNvPr id="15373" name="Picture 13" descr="https://avatars.mds.yandex.net/get-zen_doc/3504072/pub_5ed8e886441f4600eb5dcdc5_5ed8e93452ebff507712a13c/scale_12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14925" y="1752382"/>
            <a:ext cx="3248025" cy="2286218"/>
          </a:xfrm>
          <a:prstGeom prst="rect">
            <a:avLst/>
          </a:prstGeom>
          <a:noFill/>
        </p:spPr>
      </p:pic>
      <p:pic>
        <p:nvPicPr>
          <p:cNvPr id="15376" name="Picture 16" descr="D:\ИНТЕРНЕТ\568495791d2e2394679f9b873bdv--materialy-dlya-tvorchestva-koklyushki-iz-mozhzhevelnika-dlya-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95601" y="4448175"/>
            <a:ext cx="3119436" cy="2079624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407406" y="339232"/>
            <a:ext cx="824770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Обычаи и традиции Липецкой области</a:t>
            </a:r>
            <a:endParaRPr lang="ru-RU" sz="3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2963" y="4472412"/>
            <a:ext cx="8510257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</a:t>
            </a:r>
            <a:r>
              <a:rPr lang="ru-RU" sz="2800" b="1" dirty="0" err="1" smtClean="0">
                <a:solidFill>
                  <a:schemeClr val="bg1"/>
                </a:solidFill>
              </a:rPr>
              <a:t>Елецкое</a:t>
            </a:r>
            <a:r>
              <a:rPr lang="ru-RU" sz="2800" b="1" dirty="0" smtClean="0">
                <a:solidFill>
                  <a:schemeClr val="bg1"/>
                </a:solidFill>
              </a:rPr>
              <a:t> кружево </a:t>
            </a:r>
            <a:r>
              <a:rPr lang="ru-RU" sz="2800" dirty="0" smtClean="0">
                <a:solidFill>
                  <a:schemeClr val="bg1"/>
                </a:solidFill>
              </a:rPr>
              <a:t>– вид русского кружева с бобинами, центром которого является город Елец. Оно славится контрастом небольшого изящного рисунка и тонкого ажурного фона.</a:t>
            </a:r>
          </a:p>
          <a:p>
            <a:endParaRPr lang="ru-RU" dirty="0"/>
          </a:p>
        </p:txBody>
      </p:sp>
      <p:pic>
        <p:nvPicPr>
          <p:cNvPr id="54274" name="Picture 2" descr="https://cs5.livemaster.ru/storage/3c/4b/b0b87a82c2ab73935d193d086fys--odezhda-zhaket-uzorchatyj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11957" y="1104523"/>
            <a:ext cx="3917838" cy="3032910"/>
          </a:xfrm>
          <a:prstGeom prst="rect">
            <a:avLst/>
          </a:prstGeom>
          <a:noFill/>
        </p:spPr>
      </p:pic>
      <p:pic>
        <p:nvPicPr>
          <p:cNvPr id="54277" name="Picture 5" descr="D:\ИНТЕРНЕТ\origina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4716" y="1087169"/>
            <a:ext cx="4487407" cy="2991605"/>
          </a:xfrm>
          <a:prstGeom prst="rect">
            <a:avLst/>
          </a:prstGeom>
          <a:noFill/>
        </p:spPr>
      </p:pic>
      <p:sp>
        <p:nvSpPr>
          <p:cNvPr id="15" name="Управляющая кнопка: в начало 14">
            <a:hlinkClick r:id="rId5" action="ppaction://hlinksldjump" highlightClick="1"/>
          </p:cNvPr>
          <p:cNvSpPr/>
          <p:nvPr/>
        </p:nvSpPr>
        <p:spPr>
          <a:xfrm>
            <a:off x="8057584" y="6083929"/>
            <a:ext cx="597529" cy="534154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13141" y="269402"/>
            <a:ext cx="87818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3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Скругленный прямоугольник 17"/>
          <p:cNvSpPr/>
          <p:nvPr/>
        </p:nvSpPr>
        <p:spPr>
          <a:xfrm>
            <a:off x="243877" y="1488257"/>
            <a:ext cx="3337524" cy="2655684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Скругленный прямоугольник 17"/>
          <p:cNvSpPr/>
          <p:nvPr/>
        </p:nvSpPr>
        <p:spPr>
          <a:xfrm>
            <a:off x="2619374" y="4179967"/>
            <a:ext cx="3704943" cy="2573258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5" name="Скругленный прямоугольник 17"/>
          <p:cNvSpPr/>
          <p:nvPr/>
        </p:nvSpPr>
        <p:spPr>
          <a:xfrm>
            <a:off x="4613119" y="1504951"/>
            <a:ext cx="3587940" cy="2600324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6" name="Прямоугольник 15"/>
          <p:cNvSpPr/>
          <p:nvPr/>
        </p:nvSpPr>
        <p:spPr>
          <a:xfrm>
            <a:off x="1568755" y="121006"/>
            <a:ext cx="542328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Обычаи и традиции </a:t>
            </a:r>
          </a:p>
          <a:p>
            <a:pPr algn="ctr"/>
            <a:r>
              <a:rPr lang="ru-RU" sz="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Липецкой области</a:t>
            </a:r>
            <a:endParaRPr lang="ru-RU" sz="4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4344" name="Picture 8" descr="http://www.lipetsk.ru/upload/medialibrary/1fd/1fddbad25d4d4c78eb095e041b03cf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3668" y="1638300"/>
            <a:ext cx="3112482" cy="2305050"/>
          </a:xfrm>
          <a:prstGeom prst="rect">
            <a:avLst/>
          </a:prstGeom>
          <a:noFill/>
        </p:spPr>
      </p:pic>
      <p:pic>
        <p:nvPicPr>
          <p:cNvPr id="14346" name="Picture 10" descr="https://lipetskmedia.ru/images/news_/098/120_big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4130" y="4343400"/>
            <a:ext cx="3410007" cy="2257425"/>
          </a:xfrm>
          <a:prstGeom prst="rect">
            <a:avLst/>
          </a:prstGeom>
          <a:noFill/>
        </p:spPr>
      </p:pic>
      <p:pic>
        <p:nvPicPr>
          <p:cNvPr id="14348" name="Picture 12" descr="https://yandex-images.naydex.net/NQvb96385/bc04c3hdhXu/Kn883ud1u_Wg6V0qj0LyZMf8dwOfqlxQUQSKy_15QB2k4uyiTudpD3hXVdWbH9CyGLUcwTHOITto6e-kYnOE63j9-U3ypm5mtDvNttlCYmPXvTWXCjmbRYRVDdxoKlIP8TV2Nh7jehttAw9Xml5XedI921z_kTknNLfxNGMwketouiuIaP_ruyAhnHxIwfR9QLewyZotA12aABNLOPLZ26klqafNrnnYKE5MwsJJiveZNNPVvFP0rvY7-ngvMRbpKu1rwSy0vzAi7tMzQgAz9ck08sreb8xVWMXSzHl-UlNnqyKpzmJ5WGyCBspHSUd-Xr0RHjrZPyv997_7ZvrYY67q5ABmubPwaSNau4WNsDRKPj7DUmeEU1PDEAP-OlJfZechZwjisBeoS8qPBgeJ9dw-3ZH7V3PvPjO2u-r9HSDjLaxBKzwwO-EkGjeNgX75A_xyj9wphxWWxVPPdHlWXiHtoqnGbbMY6gNJhkWDivWZd9Bc-hD-rLgxPnijvROuriIuSWqxtrXqZN_xxYKwMcW4uIueJUPWFsjazDV-H1BjqqmgB-M8l6eDSUOPjw63m7SWn_mQtOtwNzBwJTdRY-OtKgysMTFwKeeT9MhHv_LD8L1LUyaO0BpAEkZwfVmWJeTpbUAqM9Ajj47CC09HNFB72Fc5EHym-f66P6g5VKPnaqfPobW2ceNuGP9ARX72D7fxRlyqQlBYi5tD8LGT0Oxg4asJbjkeb4oLD8_Lx_zTvxOeuNu1ZTP-s3ShM1xh5SnrxKI6c3TjJBO5icd0sch0eglU5M-flUQTAnG00tGjImLpyS4-EmPKDE5IiwD0njyXGPHXeCk1Prk-6ToVZi2v40HsvL406W5cOEeJfjJKPTHLH-6J3ZSDU4j-ftZQ7uHtK4lk_hKqT8KFzMTD8lv8U96z2DkodfbyeKZ61SFvr-oNo_RwMGypm_mIw718S7x8AxIujdeahJJL8U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22823" y="1619250"/>
            <a:ext cx="3228975" cy="23621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89590776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398352" y="121006"/>
            <a:ext cx="825676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Обычаи и традиции Липецкой области</a:t>
            </a:r>
            <a:endParaRPr lang="ru-RU" sz="3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17283" y="4522454"/>
            <a:ext cx="8075691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  </a:t>
            </a:r>
            <a:r>
              <a:rPr lang="ru-RU" sz="2400" b="1" dirty="0" smtClean="0">
                <a:solidFill>
                  <a:schemeClr val="bg1"/>
                </a:solidFill>
              </a:rPr>
              <a:t>«</a:t>
            </a:r>
            <a:r>
              <a:rPr lang="ru-RU" sz="2400" b="1" dirty="0" err="1" smtClean="0">
                <a:solidFill>
                  <a:schemeClr val="bg1"/>
                </a:solidFill>
              </a:rPr>
              <a:t>Русборг</a:t>
            </a:r>
            <a:r>
              <a:rPr lang="ru-RU" sz="2400" b="1" dirty="0" smtClean="0">
                <a:solidFill>
                  <a:schemeClr val="bg1"/>
                </a:solidFill>
              </a:rPr>
              <a:t>» </a:t>
            </a:r>
            <a:r>
              <a:rPr lang="ru-RU" sz="2400" dirty="0" smtClean="0">
                <a:solidFill>
                  <a:schemeClr val="bg1"/>
                </a:solidFill>
              </a:rPr>
              <a:t>– крупнейший ежегодный международный молодёжный фестиваль военно-исторической реконструкции и второй по величине фестиваль по эпохе викингов в Европе, который с 2005 года проводится в нашей области. </a:t>
            </a:r>
          </a:p>
          <a:p>
            <a:endParaRPr lang="ru-RU" dirty="0"/>
          </a:p>
        </p:txBody>
      </p:sp>
      <p:pic>
        <p:nvPicPr>
          <p:cNvPr id="55298" name="Picture 2" descr="https://sun9-76.userapi.com/impf/HwFxOPXGf1-wY8Y68lsMQ_oE45waJCn_IZhm2A/Nf7QmGPSPN0.jpg?size=795x200&amp;quality=95&amp;crop=0,0,1590,400&amp;sign=e63c2338bd61e54ea29762e8bc0c9289&amp;type=cover_grou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0798" y="743557"/>
            <a:ext cx="6915182" cy="1311579"/>
          </a:xfrm>
          <a:prstGeom prst="rect">
            <a:avLst/>
          </a:prstGeom>
          <a:noFill/>
        </p:spPr>
      </p:pic>
      <p:pic>
        <p:nvPicPr>
          <p:cNvPr id="55300" name="Picture 4" descr="https://fiord.org/wp-content/uploads/2017/05/rusborg_2017_000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80764" y="2160670"/>
            <a:ext cx="3301524" cy="2203102"/>
          </a:xfrm>
          <a:prstGeom prst="rect">
            <a:avLst/>
          </a:prstGeom>
          <a:noFill/>
        </p:spPr>
      </p:pic>
      <p:pic>
        <p:nvPicPr>
          <p:cNvPr id="55302" name="Picture 6" descr="https://bfoto.ru/news/wp-content/uploads/2013/05/rusborg_2013_foto_215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72676" y="2163779"/>
            <a:ext cx="3294495" cy="2199991"/>
          </a:xfrm>
          <a:prstGeom prst="rect">
            <a:avLst/>
          </a:prstGeom>
          <a:noFill/>
        </p:spPr>
      </p:pic>
      <p:sp>
        <p:nvSpPr>
          <p:cNvPr id="12" name="Управляющая кнопка: в начало 11">
            <a:hlinkClick r:id="rId6" action="ppaction://hlinksldjump" highlightClick="1"/>
          </p:cNvPr>
          <p:cNvSpPr/>
          <p:nvPr/>
        </p:nvSpPr>
        <p:spPr>
          <a:xfrm>
            <a:off x="8338242" y="6124670"/>
            <a:ext cx="597529" cy="534154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9590776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3" name="Скругленный прямоугольник 16"/>
          <p:cNvSpPr/>
          <p:nvPr/>
        </p:nvSpPr>
        <p:spPr>
          <a:xfrm>
            <a:off x="216568" y="1035126"/>
            <a:ext cx="2960741" cy="2934806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24" name="Скругленный прямоугольник 17"/>
          <p:cNvSpPr/>
          <p:nvPr/>
        </p:nvSpPr>
        <p:spPr>
          <a:xfrm>
            <a:off x="1921762" y="4042680"/>
            <a:ext cx="3806434" cy="252754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25" name="Скругленный прямоугольник 18"/>
          <p:cNvSpPr/>
          <p:nvPr/>
        </p:nvSpPr>
        <p:spPr>
          <a:xfrm>
            <a:off x="4189094" y="1106032"/>
            <a:ext cx="4128778" cy="2807181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99712" y="1238052"/>
            <a:ext cx="3847381" cy="248881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3538" y="1248037"/>
            <a:ext cx="2708694" cy="249087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91438" y="4268695"/>
            <a:ext cx="3657600" cy="2057400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1702493" y="187921"/>
            <a:ext cx="45207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Угадай песню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813141" y="269402"/>
            <a:ext cx="87818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875699" y="4300396"/>
            <a:ext cx="306007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</a:rPr>
              <a:t>«Постой, паровоз, не стучите колеса…»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15" name="Управляющая кнопка: в начало 14">
            <a:hlinkClick r:id="rId6" action="ppaction://hlinksldjump" highlightClick="1"/>
          </p:cNvPr>
          <p:cNvSpPr/>
          <p:nvPr/>
        </p:nvSpPr>
        <p:spPr>
          <a:xfrm>
            <a:off x="8057584" y="6083929"/>
            <a:ext cx="597529" cy="534154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394675" y="233189"/>
            <a:ext cx="45207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Угадай песню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813141" y="269402"/>
            <a:ext cx="87818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4" name="Скругленный прямоугольник 16"/>
          <p:cNvSpPr/>
          <p:nvPr/>
        </p:nvSpPr>
        <p:spPr>
          <a:xfrm>
            <a:off x="236282" y="1100462"/>
            <a:ext cx="3060786" cy="2851842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5" name="Скругленный прямоугольник 16"/>
          <p:cNvSpPr/>
          <p:nvPr/>
        </p:nvSpPr>
        <p:spPr>
          <a:xfrm>
            <a:off x="1504066" y="4134008"/>
            <a:ext cx="3280411" cy="2562167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6" name="Скругленный прямоугольник 16"/>
          <p:cNvSpPr/>
          <p:nvPr/>
        </p:nvSpPr>
        <p:spPr>
          <a:xfrm>
            <a:off x="4841280" y="1101386"/>
            <a:ext cx="3050261" cy="3841705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414" name="AutoShape 6" descr="https://get.pxhere.com/photo/landscape-water-nature-grass-creek-marsh-sky-field-farm-meadow-prairie-hill-flower-country-panorama-summer-stream-rural-scenic-pasture-corn-agriculture-plain-trees-outdoors-hills-hdr-clouds-fields-grassland-crops-plateau-beautiful-ecosystem-wisconsin-rural-area-paddy-field-geographical-feature-1270950.jpg"/>
          <p:cNvSpPr>
            <a:spLocks noChangeAspect="1" noChangeArrowheads="1"/>
          </p:cNvSpPr>
          <p:nvPr/>
        </p:nvSpPr>
        <p:spPr bwMode="auto">
          <a:xfrm>
            <a:off x="155575" y="-3214688"/>
            <a:ext cx="12068175" cy="67056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3316" y="1371172"/>
            <a:ext cx="2846717" cy="2302066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82329" y="4361780"/>
            <a:ext cx="3047378" cy="2167189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30059" y="1267477"/>
            <a:ext cx="2670835" cy="356279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062194" y="5062194"/>
            <a:ext cx="37047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</a:rPr>
              <a:t>«На большом воздушном шаре…»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13" name="Управляющая кнопка: в начало 12">
            <a:hlinkClick r:id="rId6" action="ppaction://hlinksldjump" highlightClick="1"/>
          </p:cNvPr>
          <p:cNvSpPr/>
          <p:nvPr/>
        </p:nvSpPr>
        <p:spPr>
          <a:xfrm>
            <a:off x="8057584" y="6083929"/>
            <a:ext cx="597529" cy="534154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5178851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1448996" y="278456"/>
            <a:ext cx="45207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Угадай песню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813141" y="269402"/>
            <a:ext cx="87818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3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5" name="Скругленный прямоугольник 16"/>
          <p:cNvSpPr/>
          <p:nvPr/>
        </p:nvSpPr>
        <p:spPr>
          <a:xfrm>
            <a:off x="250057" y="1232391"/>
            <a:ext cx="3151320" cy="2666233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6" name="Скругленный прямоугольник 16"/>
          <p:cNvSpPr/>
          <p:nvPr/>
        </p:nvSpPr>
        <p:spPr>
          <a:xfrm>
            <a:off x="1590848" y="4113292"/>
            <a:ext cx="3130533" cy="2438385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879818" y="1186003"/>
            <a:ext cx="2757831" cy="3793403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15364" name="Picture 4" descr="http://photos.lifeisphoto.ru/174/0/174017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9116" y="1398734"/>
            <a:ext cx="2815094" cy="2369760"/>
          </a:xfrm>
          <a:prstGeom prst="rect">
            <a:avLst/>
          </a:prstGeom>
          <a:noFill/>
        </p:spPr>
      </p:pic>
      <p:pic>
        <p:nvPicPr>
          <p:cNvPr id="15366" name="Picture 6" descr="https://i.pinimg.com/736x/0b/e4/5d/0be45d3c742a3d3f4cfd3891c682b19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53912" y="1436976"/>
            <a:ext cx="2614785" cy="3269643"/>
          </a:xfrm>
          <a:prstGeom prst="rect">
            <a:avLst/>
          </a:prstGeom>
          <a:noFill/>
        </p:spPr>
      </p:pic>
      <p:pic>
        <p:nvPicPr>
          <p:cNvPr id="15368" name="Picture 8" descr="https://cs-msk-fd-4.ykt2.ru/media/upload/photo/2017/12/17/f20af6d7-f29c-4667-8486-1256463b0e62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07863" y="4370609"/>
            <a:ext cx="2914609" cy="1943073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5006566" y="5142368"/>
            <a:ext cx="4001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</a:rPr>
              <a:t>«Ой, мороз, мороз…»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14" name="Управляющая кнопка: в начало 13">
            <a:hlinkClick r:id="rId6" action="ppaction://hlinksldjump" highlightClick="1"/>
          </p:cNvPr>
          <p:cNvSpPr/>
          <p:nvPr/>
        </p:nvSpPr>
        <p:spPr>
          <a:xfrm>
            <a:off x="8057584" y="6083929"/>
            <a:ext cx="597529" cy="534154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7" name="Скругленный прямоугольник 18"/>
          <p:cNvSpPr/>
          <p:nvPr/>
        </p:nvSpPr>
        <p:spPr>
          <a:xfrm>
            <a:off x="211742" y="1032094"/>
            <a:ext cx="3020346" cy="3004751"/>
          </a:xfrm>
          <a:prstGeom prst="roundRect">
            <a:avLst>
              <a:gd name="adj" fmla="val 15586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158" name="IMG_3751.jpeg" descr="IMG_3751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53665" y="1204111"/>
            <a:ext cx="2670192" cy="2623283"/>
          </a:xfrm>
          <a:prstGeom prst="rect">
            <a:avLst/>
          </a:prstGeom>
          <a:ln w="12700">
            <a:miter lim="400000"/>
          </a:ln>
        </p:spPr>
      </p:pic>
      <p:sp>
        <p:nvSpPr>
          <p:cNvPr id="159" name="Скругленный прямоугольник 18"/>
          <p:cNvSpPr/>
          <p:nvPr/>
        </p:nvSpPr>
        <p:spPr>
          <a:xfrm>
            <a:off x="5314384" y="1004935"/>
            <a:ext cx="3004344" cy="3155132"/>
          </a:xfrm>
          <a:prstGeom prst="roundRect">
            <a:avLst>
              <a:gd name="adj" fmla="val 15586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160" name="IMG_3752.webp" descr="IMG_3752.webp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5649506" y="1123302"/>
            <a:ext cx="2417132" cy="2864748"/>
          </a:xfrm>
          <a:prstGeom prst="rect">
            <a:avLst/>
          </a:prstGeom>
          <a:ln w="12700">
            <a:miter lim="400000"/>
          </a:ln>
        </p:spPr>
      </p:pic>
      <p:sp>
        <p:nvSpPr>
          <p:cNvPr id="161" name="Скругленный прямоугольник 18"/>
          <p:cNvSpPr/>
          <p:nvPr/>
        </p:nvSpPr>
        <p:spPr>
          <a:xfrm>
            <a:off x="2842788" y="4028792"/>
            <a:ext cx="2680251" cy="2674129"/>
          </a:xfrm>
          <a:prstGeom prst="roundRect">
            <a:avLst>
              <a:gd name="adj" fmla="val 15586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162" name="IMG_3753.webp" descr="IMG_3753.webp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951380" y="4264183"/>
            <a:ext cx="2453539" cy="2237934"/>
          </a:xfrm>
          <a:prstGeom prst="rect">
            <a:avLst/>
          </a:prstGeom>
          <a:ln w="12700">
            <a:miter lim="400000"/>
          </a:ln>
        </p:spPr>
      </p:pic>
      <p:sp>
        <p:nvSpPr>
          <p:cNvPr id="14" name="Прямоугольник 13"/>
          <p:cNvSpPr/>
          <p:nvPr/>
        </p:nvSpPr>
        <p:spPr>
          <a:xfrm>
            <a:off x="1412783" y="142653"/>
            <a:ext cx="565797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Край родной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021371" y="196974"/>
            <a:ext cx="87818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1412783" y="142653"/>
            <a:ext cx="5657974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Край родной</a:t>
            </a:r>
            <a:endParaRPr lang="ru-RU" sz="4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2" name="Picture 2" descr="D:\ИНТЕРНЕТ\20139871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3908" y="841327"/>
            <a:ext cx="4137435" cy="31030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09450" y="852362"/>
            <a:ext cx="4834550" cy="2959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TextBox 15"/>
          <p:cNvSpPr txBox="1"/>
          <p:nvPr/>
        </p:nvSpPr>
        <p:spPr>
          <a:xfrm>
            <a:off x="135804" y="3974470"/>
            <a:ext cx="889050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   </a:t>
            </a:r>
            <a:r>
              <a:rPr lang="ru-RU" sz="2200" b="1" dirty="0" smtClean="0">
                <a:solidFill>
                  <a:schemeClr val="bg1"/>
                </a:solidFill>
              </a:rPr>
              <a:t>«</a:t>
            </a:r>
            <a:r>
              <a:rPr lang="ru-RU" sz="2200" b="1" dirty="0" err="1" smtClean="0">
                <a:solidFill>
                  <a:schemeClr val="bg1"/>
                </a:solidFill>
              </a:rPr>
              <a:t>Кудыкина</a:t>
            </a:r>
            <a:r>
              <a:rPr lang="ru-RU" sz="2200" b="1" dirty="0" smtClean="0">
                <a:solidFill>
                  <a:schemeClr val="bg1"/>
                </a:solidFill>
              </a:rPr>
              <a:t> гора»</a:t>
            </a:r>
            <a:r>
              <a:rPr lang="ru-RU" sz="2200" dirty="0" smtClean="0">
                <a:solidFill>
                  <a:schemeClr val="bg1"/>
                </a:solidFill>
              </a:rPr>
              <a:t> – популярный сафари-парк, расположенный на берегу Дона в Липецкой области. Исполинских размеров статуя Змея Горыныча, что здесь появилась в 2016 г., вмиг оказалась известной на весь мир. Фото с трёхглавым монстром оказалось в подборке лучших снимков, сделанных пользователями </a:t>
            </a:r>
            <a:r>
              <a:rPr lang="ru-RU" sz="2200" dirty="0" err="1" smtClean="0">
                <a:solidFill>
                  <a:schemeClr val="bg1"/>
                </a:solidFill>
              </a:rPr>
              <a:t>Instagram</a:t>
            </a:r>
            <a:r>
              <a:rPr lang="ru-RU" sz="2200" dirty="0" smtClean="0">
                <a:solidFill>
                  <a:schemeClr val="bg1"/>
                </a:solidFill>
              </a:rPr>
              <a:t>. За 2 дня фото Змея Горыныча собрало 1,3 миллиона </a:t>
            </a:r>
            <a:r>
              <a:rPr lang="ru-RU" sz="2200" dirty="0" err="1" smtClean="0">
                <a:solidFill>
                  <a:schemeClr val="bg1"/>
                </a:solidFill>
              </a:rPr>
              <a:t>лайков</a:t>
            </a:r>
            <a:r>
              <a:rPr lang="ru-RU" sz="2200" dirty="0" smtClean="0">
                <a:solidFill>
                  <a:schemeClr val="bg1"/>
                </a:solidFill>
              </a:rPr>
              <a:t> и 6,5 тысяч комментариев.</a:t>
            </a:r>
          </a:p>
          <a:p>
            <a:endParaRPr lang="ru-RU" dirty="0"/>
          </a:p>
        </p:txBody>
      </p:sp>
      <p:sp>
        <p:nvSpPr>
          <p:cNvPr id="13" name="Управляющая кнопка: в начало 12">
            <a:hlinkClick r:id="rId5" action="ppaction://hlinksldjump" highlightClick="1"/>
          </p:cNvPr>
          <p:cNvSpPr/>
          <p:nvPr/>
        </p:nvSpPr>
        <p:spPr>
          <a:xfrm>
            <a:off x="8232076" y="6107394"/>
            <a:ext cx="597529" cy="534154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4" name="Скругленный прямоугольник 18"/>
          <p:cNvSpPr/>
          <p:nvPr/>
        </p:nvSpPr>
        <p:spPr>
          <a:xfrm>
            <a:off x="1528395" y="3938257"/>
            <a:ext cx="2708626" cy="2747112"/>
          </a:xfrm>
          <a:prstGeom prst="roundRect">
            <a:avLst>
              <a:gd name="adj" fmla="val 15586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65" name="Скругленный прямоугольник 18"/>
          <p:cNvSpPr/>
          <p:nvPr/>
        </p:nvSpPr>
        <p:spPr>
          <a:xfrm>
            <a:off x="4635374" y="3911096"/>
            <a:ext cx="2634111" cy="2833735"/>
          </a:xfrm>
          <a:prstGeom prst="roundRect">
            <a:avLst>
              <a:gd name="adj" fmla="val 15586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66" name="Скругленный прямоугольник 18"/>
          <p:cNvSpPr/>
          <p:nvPr/>
        </p:nvSpPr>
        <p:spPr>
          <a:xfrm>
            <a:off x="1945335" y="1041149"/>
            <a:ext cx="2273579" cy="2853706"/>
          </a:xfrm>
          <a:prstGeom prst="roundRect">
            <a:avLst>
              <a:gd name="adj" fmla="val 15586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167" name="IMG_3748.webp" descr="IMG_3748.webp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094271" y="1176951"/>
            <a:ext cx="1972415" cy="25886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68" name="IMG_3749.webp" descr="IMG_3749.webp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871212" y="4028793"/>
            <a:ext cx="2162158" cy="2650083"/>
          </a:xfrm>
          <a:prstGeom prst="rect">
            <a:avLst/>
          </a:prstGeom>
          <a:ln w="12700">
            <a:miter lim="400000"/>
          </a:ln>
        </p:spPr>
      </p:pic>
      <p:sp>
        <p:nvSpPr>
          <p:cNvPr id="15" name="Прямоугольник 14"/>
          <p:cNvSpPr/>
          <p:nvPr/>
        </p:nvSpPr>
        <p:spPr>
          <a:xfrm>
            <a:off x="2528290" y="173323"/>
            <a:ext cx="375615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4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Край родной</a:t>
            </a:r>
            <a:endParaRPr lang="ru-RU" sz="48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021371" y="196974"/>
            <a:ext cx="87818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7" name="Скругленный прямоугольник 18"/>
          <p:cNvSpPr/>
          <p:nvPr/>
        </p:nvSpPr>
        <p:spPr>
          <a:xfrm>
            <a:off x="4406369" y="985319"/>
            <a:ext cx="2546692" cy="2853706"/>
          </a:xfrm>
          <a:prstGeom prst="roundRect">
            <a:avLst>
              <a:gd name="adj" fmla="val 15586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13314" name="Picture 2" descr="https://im0-tub-ru.yandex.net/i?id=a5f9765ccae89d7432ffa5817a91ca57-l&amp;n=1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62946" y="1118508"/>
            <a:ext cx="2227152" cy="2527665"/>
          </a:xfrm>
          <a:prstGeom prst="rect">
            <a:avLst/>
          </a:prstGeom>
          <a:noFill/>
        </p:spPr>
      </p:pic>
      <p:pic>
        <p:nvPicPr>
          <p:cNvPr id="13316" name="Picture 4" descr="https://aptekabm.ru/upload/iblock/ed2/ed25f149c8513975ee6f569c8e1a236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54725" y="4146488"/>
            <a:ext cx="2428388" cy="2308634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7" name="IMG_3748.webp" descr="IMG_3748.webp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1104523"/>
            <a:ext cx="1972415" cy="2588675"/>
          </a:xfrm>
          <a:prstGeom prst="rect">
            <a:avLst/>
          </a:prstGeom>
          <a:ln w="12700">
            <a:miter lim="400000"/>
          </a:ln>
        </p:spPr>
      </p:pic>
      <p:sp>
        <p:nvSpPr>
          <p:cNvPr id="14" name="Управляющая кнопка: в начало 13">
            <a:hlinkClick r:id="rId4" action="ppaction://hlinksldjump" highlightClick="1"/>
          </p:cNvPr>
          <p:cNvSpPr/>
          <p:nvPr/>
        </p:nvSpPr>
        <p:spPr>
          <a:xfrm>
            <a:off x="8057584" y="6083929"/>
            <a:ext cx="597529" cy="534154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2528290" y="173323"/>
            <a:ext cx="375615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4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Край родной</a:t>
            </a:r>
            <a:endParaRPr lang="ru-RU" sz="48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3314" name="Picture 2" descr="https://im0-tub-ru.yandex.net/i?id=a5f9765ccae89d7432ffa5817a91ca57-l&amp;n=1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74278" y="1113576"/>
            <a:ext cx="2271384" cy="2577865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4490518" y="1511929"/>
            <a:ext cx="449051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</a:rPr>
              <a:t>По преданию, минеральные воды в Липецке открыл Петр Великий на территории основанных в 1703 году </a:t>
            </a:r>
            <a:r>
              <a:rPr lang="ru-RU" sz="2800" dirty="0" err="1" smtClean="0">
                <a:solidFill>
                  <a:schemeClr val="bg1"/>
                </a:solidFill>
              </a:rPr>
              <a:t>Липских</a:t>
            </a:r>
            <a:r>
              <a:rPr lang="ru-RU" sz="2800" dirty="0" smtClean="0">
                <a:solidFill>
                  <a:schemeClr val="bg1"/>
                </a:solidFill>
              </a:rPr>
              <a:t> железных заводов. А в 1805 году император Александру I подписал указ по устройству курорта в Липецке. </a:t>
            </a:r>
          </a:p>
          <a:p>
            <a:endParaRPr lang="ru-RU" dirty="0"/>
          </a:p>
        </p:txBody>
      </p:sp>
      <p:pic>
        <p:nvPicPr>
          <p:cNvPr id="57346" name="Picture 2" descr="https://openlip.ru/uploads/monthly_2019_01/large.08-.jpg.d5cb424fdc5906012a4ed58fdefd209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9711" y="3802455"/>
            <a:ext cx="3562597" cy="274320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7" name="Скругленный прямоугольник 18"/>
          <p:cNvSpPr/>
          <p:nvPr/>
        </p:nvSpPr>
        <p:spPr>
          <a:xfrm>
            <a:off x="211741" y="1032094"/>
            <a:ext cx="3391537" cy="4183373"/>
          </a:xfrm>
          <a:prstGeom prst="roundRect">
            <a:avLst>
              <a:gd name="adj" fmla="val 15586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59" name="Скругленный прямоугольник 18"/>
          <p:cNvSpPr/>
          <p:nvPr/>
        </p:nvSpPr>
        <p:spPr>
          <a:xfrm>
            <a:off x="4178845" y="3962400"/>
            <a:ext cx="3280288" cy="2612511"/>
          </a:xfrm>
          <a:prstGeom prst="roundRect">
            <a:avLst>
              <a:gd name="adj" fmla="val 15586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61" name="Скругленный прямоугольник 18"/>
          <p:cNvSpPr/>
          <p:nvPr/>
        </p:nvSpPr>
        <p:spPr>
          <a:xfrm>
            <a:off x="4087221" y="998899"/>
            <a:ext cx="4091579" cy="2674129"/>
          </a:xfrm>
          <a:prstGeom prst="roundRect">
            <a:avLst>
              <a:gd name="adj" fmla="val 15586"/>
            </a:avLst>
          </a:prstGeom>
          <a:solidFill>
            <a:srgbClr val="C00000"/>
          </a:solidFill>
          <a:ln w="2540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Прямоугольник 13"/>
          <p:cNvSpPr/>
          <p:nvPr/>
        </p:nvSpPr>
        <p:spPr>
          <a:xfrm>
            <a:off x="1412783" y="142653"/>
            <a:ext cx="565797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Край родной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021371" y="196974"/>
            <a:ext cx="87818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3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8194" name="Picture 2" descr="https://yandex-images.naydex.net/NQvb96385/bc04c3hdhXu/Kn883ud1u_Wg6V0qj0LyZMf8dwOfqlxQUQSKy_15QB2k4uyiTudpD7gXFNWYnFCyGLUcwTHOYfl9PPrnonNFfjr8-RhyJK7mtOyMttlCYiMVvWLWSnhaBoXVjBw8fcUO8aH3d97jehttAw9Xml5XedI921z_kTknNLfxNGMwketouiuIaP_ruyAhnHxIwfR9QLewyZotA12aABNLOPLZ26klqafNrnnYKE5MwsJJiveZNNPVvFP0rvY7-ngvMRbpKu1rwSy0vzAi7tMzQgAz9ck08sreb8xVWMXSzHl-UlNnqyKpzmJ5WGyCBspHSUd-Xr0RHjrZPyv997_7ZvrYY67q5ABmubPwaSNau4WNsDRKPj7DUmeEU1PDEAP-OlJfZechZwjisBeoS8qPBgeJ9dw-3ZH7V3PvPjO2u-r9HSDjLaxBKzwwO-EkGjeNgX75A_xyj9wphxWWxVPPdHlWXiHtoqnGbbMY6gNJhkWDivWZd9Bc-hD-rLgxPnijvROuriIuSWqxtrXqZN_xxYKwMcW4uIueJUPWFsjazDV-H1BjqqmgB-M8l6eDSUOPjw63m7SWn_mQtOtwNzBwJTdRY-OtKgysMTFwKeeT9MhHv_LD8L1LUyaO0BpAEkZwfVmWJeTpbUAqM9Ajj47CC09HNFB72Fc5EHym-f66P6g5VKPnaqfPobW2ceNuGP9ARX72D7fxRlyqQlBYi5tD8LGT0Oxg4asJbjkeb4oLD8_Lx_zTvxOeuNu1ZTP-s3ShM1xh5SnrxKI6c3TjJBO5icd0sch0eglU5M-flUQTAnG00tGjImLpyS4-EmPKDE5IiwD0njyXGPHXeCk1Prk-6ToVZi2v40HsvL406W5cOEeJfjJKPTHLH-6J3ZSDU4j-ftZQ7uHtK4lk_hKqT8KFzMTD8lv8U96z2DkodfbyeKZ61SFvr-oNo_RwMGypm_mIw718S7x8AxIujdeahJJL8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21172" y="1131005"/>
            <a:ext cx="3637493" cy="2424995"/>
          </a:xfrm>
          <a:prstGeom prst="rect">
            <a:avLst/>
          </a:prstGeom>
          <a:noFill/>
        </p:spPr>
      </p:pic>
      <p:pic>
        <p:nvPicPr>
          <p:cNvPr id="8196" name="Picture 4" descr="https://www.museum48.ru/images/foto/2020/18.06.2020/34534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6666" y="1173215"/>
            <a:ext cx="2948467" cy="3830585"/>
          </a:xfrm>
          <a:prstGeom prst="rect">
            <a:avLst/>
          </a:prstGeom>
          <a:noFill/>
        </p:spPr>
      </p:pic>
      <p:pic>
        <p:nvPicPr>
          <p:cNvPr id="8200" name="Picture 8" descr="https://www.plantarium.ru/dat/places/6/678/5678_f3f4d5d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7363" y="4182534"/>
            <a:ext cx="3174037" cy="2125134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1412783" y="142653"/>
            <a:ext cx="565797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Край родной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436198" y="1358019"/>
            <a:ext cx="4454303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   </a:t>
            </a:r>
            <a:r>
              <a:rPr lang="ru-RU" sz="2400" b="1" dirty="0" smtClean="0">
                <a:solidFill>
                  <a:schemeClr val="bg1"/>
                </a:solidFill>
              </a:rPr>
              <a:t>Высота "Огурец" </a:t>
            </a:r>
            <a:r>
              <a:rPr lang="ru-RU" sz="2400" dirty="0" smtClean="0">
                <a:solidFill>
                  <a:schemeClr val="bg1"/>
                </a:solidFill>
              </a:rPr>
              <a:t>находится недалеко от села </a:t>
            </a:r>
            <a:r>
              <a:rPr lang="ru-RU" sz="2400" dirty="0" err="1" smtClean="0">
                <a:solidFill>
                  <a:schemeClr val="bg1"/>
                </a:solidFill>
              </a:rPr>
              <a:t>Ломигоры</a:t>
            </a:r>
            <a:r>
              <a:rPr lang="ru-RU" sz="2400" dirty="0" smtClean="0">
                <a:solidFill>
                  <a:schemeClr val="bg1"/>
                </a:solidFill>
              </a:rPr>
              <a:t>  </a:t>
            </a:r>
            <a:r>
              <a:rPr lang="ru-RU" sz="2400" dirty="0" err="1" smtClean="0">
                <a:solidFill>
                  <a:schemeClr val="bg1"/>
                </a:solidFill>
              </a:rPr>
              <a:t>Воловского</a:t>
            </a:r>
            <a:r>
              <a:rPr lang="ru-RU" sz="2400" dirty="0" smtClean="0">
                <a:solidFill>
                  <a:schemeClr val="bg1"/>
                </a:solidFill>
              </a:rPr>
              <a:t> района на границе трёх областей: Курской, Орловской и Липецкой. 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   Её  называют </a:t>
            </a:r>
            <a:r>
              <a:rPr lang="ru-RU" sz="2400" dirty="0" err="1" smtClean="0">
                <a:solidFill>
                  <a:schemeClr val="bg1"/>
                </a:solidFill>
              </a:rPr>
              <a:t>ломигорским</a:t>
            </a:r>
            <a:r>
              <a:rPr lang="ru-RU" sz="2400" dirty="0" smtClean="0">
                <a:solidFill>
                  <a:schemeClr val="bg1"/>
                </a:solidFill>
              </a:rPr>
              <a:t> "Мамаевым курганом": в боях за высоту по официальным данным погибло более 5 тысяч человек. </a:t>
            </a:r>
          </a:p>
          <a:p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235389" y="5006565"/>
            <a:ext cx="85374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</a:rPr>
              <a:t>   В 2018 году высоте было дано почетное наименование "Рубеж воинской доблести".</a:t>
            </a: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56322" name="Picture 2" descr="https://www.culture.ru/storage/images/a40e9baa0e21af81931703ff120461e0/7e58f4bb7415198d90ce159c9421c8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0305" y="1314003"/>
            <a:ext cx="4199144" cy="3149358"/>
          </a:xfrm>
          <a:prstGeom prst="rect">
            <a:avLst/>
          </a:prstGeom>
          <a:noFill/>
        </p:spPr>
      </p:pic>
      <p:sp>
        <p:nvSpPr>
          <p:cNvPr id="13" name="Управляющая кнопка: в начало 12">
            <a:hlinkClick r:id="rId4" action="ppaction://hlinksldjump" highlightClick="1"/>
          </p:cNvPr>
          <p:cNvSpPr/>
          <p:nvPr/>
        </p:nvSpPr>
        <p:spPr>
          <a:xfrm>
            <a:off x="8057584" y="6083929"/>
            <a:ext cx="597529" cy="534154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36696" y="2143469"/>
            <a:ext cx="6078908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Подведение </a:t>
            </a:r>
          </a:p>
          <a:p>
            <a:pPr algn="ctr"/>
            <a:r>
              <a:rPr lang="ru-RU" sz="80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итогов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39213" y="1978626"/>
            <a:ext cx="8465574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4000" b="1" dirty="0" smtClean="0">
                <a:solidFill>
                  <a:schemeClr val="bg1"/>
                </a:solidFill>
              </a:rPr>
              <a:t>Для </a:t>
            </a:r>
            <a:r>
              <a:rPr lang="ru-RU" sz="4000" b="1" dirty="0">
                <a:solidFill>
                  <a:schemeClr val="bg1"/>
                </a:solidFill>
              </a:rPr>
              <a:t>России наш город – частица,</a:t>
            </a:r>
            <a:br>
              <a:rPr lang="ru-RU" sz="4000" b="1" dirty="0">
                <a:solidFill>
                  <a:schemeClr val="bg1"/>
                </a:solidFill>
              </a:rPr>
            </a:br>
            <a:r>
              <a:rPr lang="ru-RU" sz="4000" b="1" dirty="0">
                <a:solidFill>
                  <a:schemeClr val="bg1"/>
                </a:solidFill>
              </a:rPr>
              <a:t>А для нас он – родительский дом. </a:t>
            </a:r>
            <a:br>
              <a:rPr lang="ru-RU" sz="4000" b="1" dirty="0">
                <a:solidFill>
                  <a:schemeClr val="bg1"/>
                </a:solidFill>
              </a:rPr>
            </a:br>
            <a:r>
              <a:rPr lang="ru-RU" sz="4000" b="1" dirty="0">
                <a:solidFill>
                  <a:schemeClr val="bg1"/>
                </a:solidFill>
              </a:rPr>
              <a:t>И мы рады, что можем гордиться</a:t>
            </a:r>
            <a:br>
              <a:rPr lang="ru-RU" sz="4000" b="1" dirty="0">
                <a:solidFill>
                  <a:schemeClr val="bg1"/>
                </a:solidFill>
              </a:rPr>
            </a:br>
            <a:r>
              <a:rPr lang="ru-RU" sz="4000" b="1" dirty="0">
                <a:solidFill>
                  <a:schemeClr val="bg1"/>
                </a:solidFill>
              </a:rPr>
              <a:t>Малой </a:t>
            </a:r>
            <a:r>
              <a:rPr lang="ru-RU" sz="4000" b="1" dirty="0" smtClean="0">
                <a:solidFill>
                  <a:schemeClr val="bg1"/>
                </a:solidFill>
              </a:rPr>
              <a:t>родиной</a:t>
            </a:r>
            <a:r>
              <a:rPr lang="ru-RU" sz="4000" b="1" dirty="0">
                <a:solidFill>
                  <a:schemeClr val="bg1"/>
                </a:solidFill>
              </a:rPr>
              <a:t>, где мы </a:t>
            </a:r>
            <a:r>
              <a:rPr lang="ru-RU" sz="4000" b="1" dirty="0" smtClean="0">
                <a:solidFill>
                  <a:schemeClr val="bg1"/>
                </a:solidFill>
              </a:rPr>
              <a:t>живем.</a:t>
            </a:r>
            <a:endParaRPr lang="ru-RU" sz="4000" dirty="0">
              <a:solidFill>
                <a:schemeClr val="bg1"/>
              </a:solidFill>
            </a:endParaRPr>
          </a:p>
          <a:p>
            <a:pPr algn="ctr"/>
            <a:endParaRPr lang="ru-RU" sz="8000" b="1" cap="none" spc="50" dirty="0" smtClean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556980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1003</TotalTime>
  <Words>517</Words>
  <Application>Microsoft Office PowerPoint</Application>
  <PresentationFormat>Экран (4:3)</PresentationFormat>
  <Paragraphs>98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Натуральные материалы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Хвостова</dc:creator>
  <cp:lastModifiedBy>DNA7 X86</cp:lastModifiedBy>
  <cp:revision>270</cp:revision>
  <dcterms:modified xsi:type="dcterms:W3CDTF">2021-03-08T16:18:36Z</dcterms:modified>
</cp:coreProperties>
</file>