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2" r:id="rId4"/>
    <p:sldId id="262" r:id="rId5"/>
    <p:sldId id="283" r:id="rId6"/>
    <p:sldId id="264" r:id="rId7"/>
    <p:sldId id="271" r:id="rId8"/>
    <p:sldId id="280" r:id="rId9"/>
    <p:sldId id="259" r:id="rId10"/>
    <p:sldId id="284" r:id="rId11"/>
    <p:sldId id="285" r:id="rId12"/>
    <p:sldId id="286" r:id="rId13"/>
    <p:sldId id="277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D40E05-147D-49B7-AC21-432BD49919C7}" type="doc">
      <dgm:prSet loTypeId="urn:microsoft.com/office/officeart/2005/8/layout/cycle1" loCatId="cycle" qsTypeId="urn:microsoft.com/office/officeart/2005/8/quickstyle/simple4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08B44BFB-01EF-4CBF-A609-93E0370A1BC2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ct val="35000"/>
            </a:spcAft>
          </a:pPr>
          <a:r>
            <a:rPr lang="ru-RU" sz="1600" b="1" i="1" dirty="0" err="1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Эмпатия</a:t>
          </a:r>
          <a:endParaRPr lang="ru-RU" sz="1600" b="1" i="1" dirty="0" smtClean="0">
            <a:solidFill>
              <a:schemeClr val="accent6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i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понимание психического состояния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i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 </a:t>
          </a:r>
          <a:r>
            <a:rPr lang="ru-RU" sz="1600" b="1" i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воспитанников</a:t>
          </a:r>
          <a:r>
            <a:rPr lang="ru-RU" sz="1400" i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 </a:t>
          </a:r>
          <a:endParaRPr lang="ru-RU" sz="1400" b="1" i="1" dirty="0">
            <a:solidFill>
              <a:schemeClr val="accent6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16B1F4A-3C25-43A5-BBE9-A01444477F77}" type="parTrans" cxnId="{8F58916A-6D5C-4021-B6E6-5347F48098D5}">
      <dgm:prSet/>
      <dgm:spPr/>
      <dgm:t>
        <a:bodyPr/>
        <a:lstStyle/>
        <a:p>
          <a:endParaRPr lang="ru-RU"/>
        </a:p>
      </dgm:t>
    </dgm:pt>
    <dgm:pt modelId="{4DA40721-9B6C-4C00-A75B-7AB60E50BA67}" type="sibTrans" cxnId="{8F58916A-6D5C-4021-B6E6-5347F48098D5}">
      <dgm:prSet/>
      <dgm:spPr/>
      <dgm:t>
        <a:bodyPr/>
        <a:lstStyle/>
        <a:p>
          <a:endParaRPr lang="ru-RU"/>
        </a:p>
      </dgm:t>
    </dgm:pt>
    <dgm:pt modelId="{567A2BB4-E955-4F73-8392-B4BD612F7773}">
      <dgm:prSet phldrT="[Текст]" custT="1"/>
      <dgm:spPr/>
      <dgm:t>
        <a:bodyPr/>
        <a:lstStyle/>
        <a:p>
          <a:r>
            <a:rPr lang="ru-RU" sz="1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Высоконравственная культура;</a:t>
          </a:r>
        </a:p>
        <a:p>
          <a:r>
            <a:rPr lang="ru-RU" sz="1800" b="1" i="1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умение общаться</a:t>
          </a:r>
          <a:endParaRPr lang="ru-RU" sz="1800" b="1" i="1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C9CF64B-CCE7-405D-A9FD-16750F152B89}" type="parTrans" cxnId="{981B1D47-BA26-4CA5-9F8E-48A482EFA450}">
      <dgm:prSet/>
      <dgm:spPr/>
      <dgm:t>
        <a:bodyPr/>
        <a:lstStyle/>
        <a:p>
          <a:endParaRPr lang="ru-RU"/>
        </a:p>
      </dgm:t>
    </dgm:pt>
    <dgm:pt modelId="{3F23E30D-1C37-42E7-B061-7F57EB3D1977}" type="sibTrans" cxnId="{981B1D47-BA26-4CA5-9F8E-48A482EFA450}">
      <dgm:prSet/>
      <dgm:spPr/>
      <dgm:t>
        <a:bodyPr/>
        <a:lstStyle/>
        <a:p>
          <a:endParaRPr lang="ru-RU"/>
        </a:p>
      </dgm:t>
    </dgm:pt>
    <dgm:pt modelId="{E6C24EF9-3578-4E25-89B4-4E562B70DC95}">
      <dgm:prSet phldrT="[Текст]" custT="1"/>
      <dgm:spPr/>
      <dgm:t>
        <a:bodyPr/>
        <a:lstStyle/>
        <a:p>
          <a:r>
            <a:rPr lang="ru-RU" sz="20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Гибкость, педагогическая интуиция</a:t>
          </a:r>
          <a:endParaRPr lang="ru-RU" sz="1800" b="1" i="1" dirty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90FA034-C8EC-447D-8895-BF432E37D0FF}" type="parTrans" cxnId="{A058EBAF-8D8D-44F3-91B3-6617E940D38C}">
      <dgm:prSet/>
      <dgm:spPr/>
      <dgm:t>
        <a:bodyPr/>
        <a:lstStyle/>
        <a:p>
          <a:endParaRPr lang="ru-RU"/>
        </a:p>
      </dgm:t>
    </dgm:pt>
    <dgm:pt modelId="{E6DA5522-1DA8-4F9D-87BD-D53BFD3EB167}" type="sibTrans" cxnId="{A058EBAF-8D8D-44F3-91B3-6617E940D38C}">
      <dgm:prSet/>
      <dgm:spPr/>
      <dgm:t>
        <a:bodyPr/>
        <a:lstStyle/>
        <a:p>
          <a:endParaRPr lang="ru-RU"/>
        </a:p>
      </dgm:t>
    </dgm:pt>
    <dgm:pt modelId="{7D4190B6-1108-4B90-98A1-74B6CA3AD143}">
      <dgm:prSet phldrT="[Текст]" custT="1"/>
      <dgm:spPr/>
      <dgm:t>
        <a:bodyPr/>
        <a:lstStyle/>
        <a:p>
          <a:r>
            <a:rPr lang="ru-RU" sz="1800" b="1" i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Организованность, ответственность</a:t>
          </a:r>
          <a:endParaRPr lang="ru-RU" sz="1800" b="1" i="1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110CFA8-DDF0-4298-A31B-66D62B88971C}" type="parTrans" cxnId="{0CD7BEC9-4AAD-48A3-8966-6000A48C36D2}">
      <dgm:prSet/>
      <dgm:spPr/>
      <dgm:t>
        <a:bodyPr/>
        <a:lstStyle/>
        <a:p>
          <a:endParaRPr lang="ru-RU"/>
        </a:p>
      </dgm:t>
    </dgm:pt>
    <dgm:pt modelId="{FB9B4FE8-F105-46DB-9484-C9B7988B2FEE}" type="sibTrans" cxnId="{0CD7BEC9-4AAD-48A3-8966-6000A48C36D2}">
      <dgm:prSet/>
      <dgm:spPr/>
      <dgm:t>
        <a:bodyPr/>
        <a:lstStyle/>
        <a:p>
          <a:endParaRPr lang="ru-RU"/>
        </a:p>
      </dgm:t>
    </dgm:pt>
    <dgm:pt modelId="{8B9277B4-F124-4C18-819B-32126CFE13E2}">
      <dgm:prSet phldrT="[Текст]" custT="1"/>
      <dgm:spPr/>
      <dgm:t>
        <a:bodyPr/>
        <a:lstStyle/>
        <a:p>
          <a:r>
            <a:rPr lang="ru-RU" sz="1800" b="1" i="1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rPr>
            <a:t>Инициативность</a:t>
          </a:r>
          <a:endParaRPr lang="ru-RU" sz="1800" b="1" dirty="0">
            <a:solidFill>
              <a:srgbClr val="00B0F0"/>
            </a:solidFill>
          </a:endParaRPr>
        </a:p>
      </dgm:t>
    </dgm:pt>
    <dgm:pt modelId="{2ABBA1FF-BC9C-4BF0-B5C8-AF2B8F3750CC}" type="parTrans" cxnId="{08CC7C07-69C9-4525-BF26-65B9AE0AF5F2}">
      <dgm:prSet/>
      <dgm:spPr/>
      <dgm:t>
        <a:bodyPr/>
        <a:lstStyle/>
        <a:p>
          <a:endParaRPr lang="ru-RU"/>
        </a:p>
      </dgm:t>
    </dgm:pt>
    <dgm:pt modelId="{70BF9593-4D81-4469-97AB-E094EE996AB5}" type="sibTrans" cxnId="{08CC7C07-69C9-4525-BF26-65B9AE0AF5F2}">
      <dgm:prSet/>
      <dgm:spPr/>
      <dgm:t>
        <a:bodyPr/>
        <a:lstStyle/>
        <a:p>
          <a:endParaRPr lang="ru-RU"/>
        </a:p>
      </dgm:t>
    </dgm:pt>
    <dgm:pt modelId="{53A6EC3A-5E57-4C6E-88FD-D343DA510954}" type="pres">
      <dgm:prSet presAssocID="{48D40E05-147D-49B7-AC21-432BD49919C7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D6D1CFF-DFDE-4401-8A06-1E6AF8B12D9A}" type="pres">
      <dgm:prSet presAssocID="{08B44BFB-01EF-4CBF-A609-93E0370A1BC2}" presName="dummy" presStyleCnt="0"/>
      <dgm:spPr/>
    </dgm:pt>
    <dgm:pt modelId="{574A9BA4-543C-47D5-A6BA-3218951484AD}" type="pres">
      <dgm:prSet presAssocID="{08B44BFB-01EF-4CBF-A609-93E0370A1BC2}" presName="node" presStyleLbl="revTx" presStyleIdx="0" presStyleCnt="5" custScaleX="109533" custRadScaleRad="109082" custRadScaleInc="193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0EECAF-1177-41C6-BFA4-B0A78BA85EE9}" type="pres">
      <dgm:prSet presAssocID="{4DA40721-9B6C-4C00-A75B-7AB60E50BA67}" presName="sibTrans" presStyleLbl="node1" presStyleIdx="0" presStyleCnt="5"/>
      <dgm:spPr/>
      <dgm:t>
        <a:bodyPr/>
        <a:lstStyle/>
        <a:p>
          <a:endParaRPr lang="ru-RU"/>
        </a:p>
      </dgm:t>
    </dgm:pt>
    <dgm:pt modelId="{7527B6F0-FEB5-4443-B4C0-3BFC11ADADA5}" type="pres">
      <dgm:prSet presAssocID="{567A2BB4-E955-4F73-8392-B4BD612F7773}" presName="dummy" presStyleCnt="0"/>
      <dgm:spPr/>
    </dgm:pt>
    <dgm:pt modelId="{9CDE8EE8-2DB5-484F-90E4-AF56086CE60B}" type="pres">
      <dgm:prSet presAssocID="{567A2BB4-E955-4F73-8392-B4BD612F7773}" presName="node" presStyleLbl="revTx" presStyleIdx="1" presStyleCnt="5" custScaleX="1553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C68A75-E87E-4000-85AC-F0C9B83BB4AF}" type="pres">
      <dgm:prSet presAssocID="{3F23E30D-1C37-42E7-B061-7F57EB3D1977}" presName="sibTrans" presStyleLbl="node1" presStyleIdx="1" presStyleCnt="5"/>
      <dgm:spPr/>
      <dgm:t>
        <a:bodyPr/>
        <a:lstStyle/>
        <a:p>
          <a:endParaRPr lang="ru-RU"/>
        </a:p>
      </dgm:t>
    </dgm:pt>
    <dgm:pt modelId="{622CDDF7-DAFA-4901-9311-4C529CE0B5EA}" type="pres">
      <dgm:prSet presAssocID="{E6C24EF9-3578-4E25-89B4-4E562B70DC95}" presName="dummy" presStyleCnt="0"/>
      <dgm:spPr/>
    </dgm:pt>
    <dgm:pt modelId="{EFA9B26C-EBC8-4FCB-AF8E-91480B0AAFD1}" type="pres">
      <dgm:prSet presAssocID="{E6C24EF9-3578-4E25-89B4-4E562B70DC95}" presName="node" presStyleLbl="revTx" presStyleIdx="2" presStyleCnt="5" custScaleX="1149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78CA82-CB5E-4B40-9F61-BE745BE683EB}" type="pres">
      <dgm:prSet presAssocID="{E6DA5522-1DA8-4F9D-87BD-D53BFD3EB167}" presName="sibTrans" presStyleLbl="node1" presStyleIdx="2" presStyleCnt="5"/>
      <dgm:spPr/>
      <dgm:t>
        <a:bodyPr/>
        <a:lstStyle/>
        <a:p>
          <a:endParaRPr lang="ru-RU"/>
        </a:p>
      </dgm:t>
    </dgm:pt>
    <dgm:pt modelId="{8BEFBA25-5FE9-4BBE-A738-D8686EE4660A}" type="pres">
      <dgm:prSet presAssocID="{7D4190B6-1108-4B90-98A1-74B6CA3AD143}" presName="dummy" presStyleCnt="0"/>
      <dgm:spPr/>
    </dgm:pt>
    <dgm:pt modelId="{E93CEF46-91DC-4CBC-9CEE-D1C920710A2F}" type="pres">
      <dgm:prSet presAssocID="{7D4190B6-1108-4B90-98A1-74B6CA3AD143}" presName="node" presStyleLbl="revTx" presStyleIdx="3" presStyleCnt="5" custScaleX="1565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81344E-4EFE-4790-B81A-307B9D6B5EC5}" type="pres">
      <dgm:prSet presAssocID="{FB9B4FE8-F105-46DB-9484-C9B7988B2FEE}" presName="sibTrans" presStyleLbl="node1" presStyleIdx="3" presStyleCnt="5"/>
      <dgm:spPr/>
      <dgm:t>
        <a:bodyPr/>
        <a:lstStyle/>
        <a:p>
          <a:endParaRPr lang="ru-RU"/>
        </a:p>
      </dgm:t>
    </dgm:pt>
    <dgm:pt modelId="{3368678A-7352-45CF-9667-E27172278D50}" type="pres">
      <dgm:prSet presAssocID="{8B9277B4-F124-4C18-819B-32126CFE13E2}" presName="dummy" presStyleCnt="0"/>
      <dgm:spPr/>
    </dgm:pt>
    <dgm:pt modelId="{5769A168-0310-459E-A83F-FEBBA6134441}" type="pres">
      <dgm:prSet presAssocID="{8B9277B4-F124-4C18-819B-32126CFE13E2}" presName="node" presStyleLbl="revTx" presStyleIdx="4" presStyleCnt="5" custScaleX="160647" custRadScaleRad="106554" custRadScaleInc="-227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4BB7D-AD66-477A-836F-A06C7A23F36F}" type="pres">
      <dgm:prSet presAssocID="{70BF9593-4D81-4469-97AB-E094EE996AB5}" presName="sibTrans" presStyleLbl="node1" presStyleIdx="4" presStyleCnt="5" custLinFactNeighborX="-5309" custLinFactNeighborY="184"/>
      <dgm:spPr/>
      <dgm:t>
        <a:bodyPr/>
        <a:lstStyle/>
        <a:p>
          <a:endParaRPr lang="ru-RU"/>
        </a:p>
      </dgm:t>
    </dgm:pt>
  </dgm:ptLst>
  <dgm:cxnLst>
    <dgm:cxn modelId="{201ECC42-1E30-4CDA-AAFC-75C177CBE676}" type="presOf" srcId="{8B9277B4-F124-4C18-819B-32126CFE13E2}" destId="{5769A168-0310-459E-A83F-FEBBA6134441}" srcOrd="0" destOrd="0" presId="urn:microsoft.com/office/officeart/2005/8/layout/cycle1"/>
    <dgm:cxn modelId="{08CC7C07-69C9-4525-BF26-65B9AE0AF5F2}" srcId="{48D40E05-147D-49B7-AC21-432BD49919C7}" destId="{8B9277B4-F124-4C18-819B-32126CFE13E2}" srcOrd="4" destOrd="0" parTransId="{2ABBA1FF-BC9C-4BF0-B5C8-AF2B8F3750CC}" sibTransId="{70BF9593-4D81-4469-97AB-E094EE996AB5}"/>
    <dgm:cxn modelId="{68352DB0-E83C-4489-A807-36D40BECDCAD}" type="presOf" srcId="{E6DA5522-1DA8-4F9D-87BD-D53BFD3EB167}" destId="{A478CA82-CB5E-4B40-9F61-BE745BE683EB}" srcOrd="0" destOrd="0" presId="urn:microsoft.com/office/officeart/2005/8/layout/cycle1"/>
    <dgm:cxn modelId="{CABD6FD7-DF93-4CE5-9D67-0F6737D1BC02}" type="presOf" srcId="{08B44BFB-01EF-4CBF-A609-93E0370A1BC2}" destId="{574A9BA4-543C-47D5-A6BA-3218951484AD}" srcOrd="0" destOrd="0" presId="urn:microsoft.com/office/officeart/2005/8/layout/cycle1"/>
    <dgm:cxn modelId="{0CD7BEC9-4AAD-48A3-8966-6000A48C36D2}" srcId="{48D40E05-147D-49B7-AC21-432BD49919C7}" destId="{7D4190B6-1108-4B90-98A1-74B6CA3AD143}" srcOrd="3" destOrd="0" parTransId="{E110CFA8-DDF0-4298-A31B-66D62B88971C}" sibTransId="{FB9B4FE8-F105-46DB-9484-C9B7988B2FEE}"/>
    <dgm:cxn modelId="{B48EF7BA-F807-4F57-90A0-13466433882E}" type="presOf" srcId="{E6C24EF9-3578-4E25-89B4-4E562B70DC95}" destId="{EFA9B26C-EBC8-4FCB-AF8E-91480B0AAFD1}" srcOrd="0" destOrd="0" presId="urn:microsoft.com/office/officeart/2005/8/layout/cycle1"/>
    <dgm:cxn modelId="{8F58916A-6D5C-4021-B6E6-5347F48098D5}" srcId="{48D40E05-147D-49B7-AC21-432BD49919C7}" destId="{08B44BFB-01EF-4CBF-A609-93E0370A1BC2}" srcOrd="0" destOrd="0" parTransId="{F16B1F4A-3C25-43A5-BBE9-A01444477F77}" sibTransId="{4DA40721-9B6C-4C00-A75B-7AB60E50BA67}"/>
    <dgm:cxn modelId="{49A599AC-A9C4-4E1E-B41E-3C27C91E3FB4}" type="presOf" srcId="{FB9B4FE8-F105-46DB-9484-C9B7988B2FEE}" destId="{1781344E-4EFE-4790-B81A-307B9D6B5EC5}" srcOrd="0" destOrd="0" presId="urn:microsoft.com/office/officeart/2005/8/layout/cycle1"/>
    <dgm:cxn modelId="{3D1F00CF-342B-401C-8403-A99DA3346A51}" type="presOf" srcId="{70BF9593-4D81-4469-97AB-E094EE996AB5}" destId="{7A44BB7D-AD66-477A-836F-A06C7A23F36F}" srcOrd="0" destOrd="0" presId="urn:microsoft.com/office/officeart/2005/8/layout/cycle1"/>
    <dgm:cxn modelId="{7647D1DB-59C5-4912-8B39-9706C7E2322E}" type="presOf" srcId="{48D40E05-147D-49B7-AC21-432BD49919C7}" destId="{53A6EC3A-5E57-4C6E-88FD-D343DA510954}" srcOrd="0" destOrd="0" presId="urn:microsoft.com/office/officeart/2005/8/layout/cycle1"/>
    <dgm:cxn modelId="{3DBA0363-08E0-4EB9-A855-E834AD91BCCA}" type="presOf" srcId="{4DA40721-9B6C-4C00-A75B-7AB60E50BA67}" destId="{C10EECAF-1177-41C6-BFA4-B0A78BA85EE9}" srcOrd="0" destOrd="0" presId="urn:microsoft.com/office/officeart/2005/8/layout/cycle1"/>
    <dgm:cxn modelId="{E396F1DE-5E3C-4BE8-A799-DC32188EBADF}" type="presOf" srcId="{3F23E30D-1C37-42E7-B061-7F57EB3D1977}" destId="{84C68A75-E87E-4000-85AC-F0C9B83BB4AF}" srcOrd="0" destOrd="0" presId="urn:microsoft.com/office/officeart/2005/8/layout/cycle1"/>
    <dgm:cxn modelId="{A058EBAF-8D8D-44F3-91B3-6617E940D38C}" srcId="{48D40E05-147D-49B7-AC21-432BD49919C7}" destId="{E6C24EF9-3578-4E25-89B4-4E562B70DC95}" srcOrd="2" destOrd="0" parTransId="{490FA034-C8EC-447D-8895-BF432E37D0FF}" sibTransId="{E6DA5522-1DA8-4F9D-87BD-D53BFD3EB167}"/>
    <dgm:cxn modelId="{F2FD60C6-3761-4916-B87D-6505C3F7738D}" type="presOf" srcId="{7D4190B6-1108-4B90-98A1-74B6CA3AD143}" destId="{E93CEF46-91DC-4CBC-9CEE-D1C920710A2F}" srcOrd="0" destOrd="0" presId="urn:microsoft.com/office/officeart/2005/8/layout/cycle1"/>
    <dgm:cxn modelId="{FFDDD3CB-FAFE-4E33-8104-0EE04B82E93E}" type="presOf" srcId="{567A2BB4-E955-4F73-8392-B4BD612F7773}" destId="{9CDE8EE8-2DB5-484F-90E4-AF56086CE60B}" srcOrd="0" destOrd="0" presId="urn:microsoft.com/office/officeart/2005/8/layout/cycle1"/>
    <dgm:cxn modelId="{981B1D47-BA26-4CA5-9F8E-48A482EFA450}" srcId="{48D40E05-147D-49B7-AC21-432BD49919C7}" destId="{567A2BB4-E955-4F73-8392-B4BD612F7773}" srcOrd="1" destOrd="0" parTransId="{7C9CF64B-CCE7-405D-A9FD-16750F152B89}" sibTransId="{3F23E30D-1C37-42E7-B061-7F57EB3D1977}"/>
    <dgm:cxn modelId="{0A83A1F7-520E-4B08-8DF1-277F245D379B}" type="presParOf" srcId="{53A6EC3A-5E57-4C6E-88FD-D343DA510954}" destId="{AD6D1CFF-DFDE-4401-8A06-1E6AF8B12D9A}" srcOrd="0" destOrd="0" presId="urn:microsoft.com/office/officeart/2005/8/layout/cycle1"/>
    <dgm:cxn modelId="{28D134AB-9F6A-4FF6-ACB7-022D42F8653E}" type="presParOf" srcId="{53A6EC3A-5E57-4C6E-88FD-D343DA510954}" destId="{574A9BA4-543C-47D5-A6BA-3218951484AD}" srcOrd="1" destOrd="0" presId="urn:microsoft.com/office/officeart/2005/8/layout/cycle1"/>
    <dgm:cxn modelId="{78744108-B703-4CA9-8518-94502813265C}" type="presParOf" srcId="{53A6EC3A-5E57-4C6E-88FD-D343DA510954}" destId="{C10EECAF-1177-41C6-BFA4-B0A78BA85EE9}" srcOrd="2" destOrd="0" presId="urn:microsoft.com/office/officeart/2005/8/layout/cycle1"/>
    <dgm:cxn modelId="{3250628C-12AA-4ABE-815A-1ED4C195A837}" type="presParOf" srcId="{53A6EC3A-5E57-4C6E-88FD-D343DA510954}" destId="{7527B6F0-FEB5-4443-B4C0-3BFC11ADADA5}" srcOrd="3" destOrd="0" presId="urn:microsoft.com/office/officeart/2005/8/layout/cycle1"/>
    <dgm:cxn modelId="{37751E92-E0D4-433B-9D75-C37D61D3B2D1}" type="presParOf" srcId="{53A6EC3A-5E57-4C6E-88FD-D343DA510954}" destId="{9CDE8EE8-2DB5-484F-90E4-AF56086CE60B}" srcOrd="4" destOrd="0" presId="urn:microsoft.com/office/officeart/2005/8/layout/cycle1"/>
    <dgm:cxn modelId="{9D4C25D9-F3DA-4DC1-9763-C7A4F5AAF3B0}" type="presParOf" srcId="{53A6EC3A-5E57-4C6E-88FD-D343DA510954}" destId="{84C68A75-E87E-4000-85AC-F0C9B83BB4AF}" srcOrd="5" destOrd="0" presId="urn:microsoft.com/office/officeart/2005/8/layout/cycle1"/>
    <dgm:cxn modelId="{A9D5FF6B-5563-4C2D-89F2-ED2C8030FA3A}" type="presParOf" srcId="{53A6EC3A-5E57-4C6E-88FD-D343DA510954}" destId="{622CDDF7-DAFA-4901-9311-4C529CE0B5EA}" srcOrd="6" destOrd="0" presId="urn:microsoft.com/office/officeart/2005/8/layout/cycle1"/>
    <dgm:cxn modelId="{1A3E7393-320D-4E2A-9F7F-4CD23BD1965C}" type="presParOf" srcId="{53A6EC3A-5E57-4C6E-88FD-D343DA510954}" destId="{EFA9B26C-EBC8-4FCB-AF8E-91480B0AAFD1}" srcOrd="7" destOrd="0" presId="urn:microsoft.com/office/officeart/2005/8/layout/cycle1"/>
    <dgm:cxn modelId="{67F2397E-BA08-4E41-A99E-2B01F64FC9C6}" type="presParOf" srcId="{53A6EC3A-5E57-4C6E-88FD-D343DA510954}" destId="{A478CA82-CB5E-4B40-9F61-BE745BE683EB}" srcOrd="8" destOrd="0" presId="urn:microsoft.com/office/officeart/2005/8/layout/cycle1"/>
    <dgm:cxn modelId="{F897AFF0-0F40-40E2-A323-C7CA879034BF}" type="presParOf" srcId="{53A6EC3A-5E57-4C6E-88FD-D343DA510954}" destId="{8BEFBA25-5FE9-4BBE-A738-D8686EE4660A}" srcOrd="9" destOrd="0" presId="urn:microsoft.com/office/officeart/2005/8/layout/cycle1"/>
    <dgm:cxn modelId="{9BFF0C9E-B1E2-409F-8D5A-478898909899}" type="presParOf" srcId="{53A6EC3A-5E57-4C6E-88FD-D343DA510954}" destId="{E93CEF46-91DC-4CBC-9CEE-D1C920710A2F}" srcOrd="10" destOrd="0" presId="urn:microsoft.com/office/officeart/2005/8/layout/cycle1"/>
    <dgm:cxn modelId="{B8BAECB6-9765-423D-A0DB-9F1B031BD134}" type="presParOf" srcId="{53A6EC3A-5E57-4C6E-88FD-D343DA510954}" destId="{1781344E-4EFE-4790-B81A-307B9D6B5EC5}" srcOrd="11" destOrd="0" presId="urn:microsoft.com/office/officeart/2005/8/layout/cycle1"/>
    <dgm:cxn modelId="{B18770BA-F103-426F-B815-CE939F7D527A}" type="presParOf" srcId="{53A6EC3A-5E57-4C6E-88FD-D343DA510954}" destId="{3368678A-7352-45CF-9667-E27172278D50}" srcOrd="12" destOrd="0" presId="urn:microsoft.com/office/officeart/2005/8/layout/cycle1"/>
    <dgm:cxn modelId="{1F56CDEA-4A13-4918-AC75-F1185CDF79A1}" type="presParOf" srcId="{53A6EC3A-5E57-4C6E-88FD-D343DA510954}" destId="{5769A168-0310-459E-A83F-FEBBA6134441}" srcOrd="13" destOrd="0" presId="urn:microsoft.com/office/officeart/2005/8/layout/cycle1"/>
    <dgm:cxn modelId="{48629371-3548-45A3-8491-594C60C338E7}" type="presParOf" srcId="{53A6EC3A-5E57-4C6E-88FD-D343DA510954}" destId="{7A44BB7D-AD66-477A-836F-A06C7A23F36F}" srcOrd="14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74A9BA4-543C-47D5-A6BA-3218951484AD}">
      <dsp:nvSpPr>
        <dsp:cNvPr id="0" name=""/>
        <dsp:cNvSpPr/>
      </dsp:nvSpPr>
      <dsp:spPr>
        <a:xfrm>
          <a:off x="5778333" y="0"/>
          <a:ext cx="1638491" cy="1495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i="1" kern="1200" dirty="0" err="1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Эмпатия</a:t>
          </a:r>
          <a:endParaRPr lang="ru-RU" sz="1600" b="1" i="1" kern="1200" dirty="0" smtClean="0">
            <a:solidFill>
              <a:schemeClr val="accent6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i="1" kern="12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понимание психического состояния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i="1" kern="12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 </a:t>
          </a:r>
          <a:r>
            <a:rPr lang="ru-RU" sz="1600" b="1" i="1" kern="12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воспитанников</a:t>
          </a:r>
          <a:r>
            <a:rPr lang="ru-RU" sz="1400" i="1" kern="1200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  </a:t>
          </a:r>
          <a:endParaRPr lang="ru-RU" sz="1400" b="1" i="1" kern="1200" dirty="0">
            <a:solidFill>
              <a:schemeClr val="accent6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778333" y="0"/>
        <a:ext cx="1638491" cy="1495888"/>
      </dsp:txXfrm>
    </dsp:sp>
    <dsp:sp modelId="{C10EECAF-1177-41C6-BFA4-B0A78BA85EE9}">
      <dsp:nvSpPr>
        <dsp:cNvPr id="0" name=""/>
        <dsp:cNvSpPr/>
      </dsp:nvSpPr>
      <dsp:spPr>
        <a:xfrm>
          <a:off x="2068474" y="-442046"/>
          <a:ext cx="5609150" cy="5609150"/>
        </a:xfrm>
        <a:prstGeom prst="circularArrow">
          <a:avLst>
            <a:gd name="adj1" fmla="val 5200"/>
            <a:gd name="adj2" fmla="val 335931"/>
            <a:gd name="adj3" fmla="val 311588"/>
            <a:gd name="adj4" fmla="val 20377188"/>
            <a:gd name="adj5" fmla="val 6067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CDE8EE8-2DB5-484F-90E4-AF56086CE60B}">
      <dsp:nvSpPr>
        <dsp:cNvPr id="0" name=""/>
        <dsp:cNvSpPr/>
      </dsp:nvSpPr>
      <dsp:spPr>
        <a:xfrm>
          <a:off x="6034269" y="2828497"/>
          <a:ext cx="2323250" cy="1495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Высоконравственная культура;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rPr>
            <a:t>умение общаться</a:t>
          </a:r>
          <a:endParaRPr lang="ru-RU" sz="1800" b="1" i="1" kern="1200" dirty="0">
            <a:solidFill>
              <a:srgbClr val="C0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34269" y="2828497"/>
        <a:ext cx="2323250" cy="1495888"/>
      </dsp:txXfrm>
    </dsp:sp>
    <dsp:sp modelId="{84C68A75-E87E-4000-85AC-F0C9B83BB4AF}">
      <dsp:nvSpPr>
        <dsp:cNvPr id="0" name=""/>
        <dsp:cNvSpPr/>
      </dsp:nvSpPr>
      <dsp:spPr>
        <a:xfrm>
          <a:off x="2024549" y="2856"/>
          <a:ext cx="5609150" cy="5609150"/>
        </a:xfrm>
        <a:prstGeom prst="circularArrow">
          <a:avLst>
            <a:gd name="adj1" fmla="val 5200"/>
            <a:gd name="adj2" fmla="val 335931"/>
            <a:gd name="adj3" fmla="val 3851761"/>
            <a:gd name="adj4" fmla="val 2253501"/>
            <a:gd name="adj5" fmla="val 606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A9B26C-EBC8-4FCB-AF8E-91480B0AAFD1}">
      <dsp:nvSpPr>
        <dsp:cNvPr id="0" name=""/>
        <dsp:cNvSpPr/>
      </dsp:nvSpPr>
      <dsp:spPr>
        <a:xfrm>
          <a:off x="3969616" y="4548056"/>
          <a:ext cx="1719015" cy="1495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1800" b="1" i="1" kern="1200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rPr>
            <a:t>Гибкость, педагогическая интуиция</a:t>
          </a:r>
          <a:endParaRPr lang="ru-RU" sz="1800" b="1" i="1" kern="1200" dirty="0">
            <a:solidFill>
              <a:schemeClr val="accent3">
                <a:lumMod val="5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969616" y="4548056"/>
        <a:ext cx="1719015" cy="1495888"/>
      </dsp:txXfrm>
    </dsp:sp>
    <dsp:sp modelId="{A478CA82-CB5E-4B40-9F61-BE745BE683EB}">
      <dsp:nvSpPr>
        <dsp:cNvPr id="0" name=""/>
        <dsp:cNvSpPr/>
      </dsp:nvSpPr>
      <dsp:spPr>
        <a:xfrm>
          <a:off x="2024549" y="2856"/>
          <a:ext cx="5609150" cy="5609150"/>
        </a:xfrm>
        <a:prstGeom prst="circularArrow">
          <a:avLst>
            <a:gd name="adj1" fmla="val 5200"/>
            <a:gd name="adj2" fmla="val 335931"/>
            <a:gd name="adj3" fmla="val 8210569"/>
            <a:gd name="adj4" fmla="val 6612308"/>
            <a:gd name="adj5" fmla="val 6067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93CEF46-91DC-4CBC-9CEE-D1C920710A2F}">
      <dsp:nvSpPr>
        <dsp:cNvPr id="0" name=""/>
        <dsp:cNvSpPr/>
      </dsp:nvSpPr>
      <dsp:spPr>
        <a:xfrm>
          <a:off x="1291552" y="2828497"/>
          <a:ext cx="2341604" cy="1495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rPr>
            <a:t>Организованность, ответственность</a:t>
          </a:r>
          <a:endParaRPr lang="ru-RU" sz="1800" b="1" i="1" kern="1200" dirty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291552" y="2828497"/>
        <a:ext cx="2341604" cy="1495888"/>
      </dsp:txXfrm>
    </dsp:sp>
    <dsp:sp modelId="{1781344E-4EFE-4790-B81A-307B9D6B5EC5}">
      <dsp:nvSpPr>
        <dsp:cNvPr id="0" name=""/>
        <dsp:cNvSpPr/>
      </dsp:nvSpPr>
      <dsp:spPr>
        <a:xfrm>
          <a:off x="1998966" y="-332605"/>
          <a:ext cx="5609150" cy="5609150"/>
        </a:xfrm>
        <a:prstGeom prst="circularArrow">
          <a:avLst>
            <a:gd name="adj1" fmla="val 5200"/>
            <a:gd name="adj2" fmla="val 335931"/>
            <a:gd name="adj3" fmla="val 11742206"/>
            <a:gd name="adj4" fmla="val 10305787"/>
            <a:gd name="adj5" fmla="val 6067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69A168-0310-459E-A83F-FEBBA6134441}">
      <dsp:nvSpPr>
        <dsp:cNvPr id="0" name=""/>
        <dsp:cNvSpPr/>
      </dsp:nvSpPr>
      <dsp:spPr>
        <a:xfrm>
          <a:off x="1872211" y="72013"/>
          <a:ext cx="2403100" cy="14958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1" kern="1200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rPr>
            <a:t>Инициативность</a:t>
          </a:r>
          <a:endParaRPr lang="ru-RU" sz="1800" b="1" kern="1200" dirty="0">
            <a:solidFill>
              <a:srgbClr val="00B0F0"/>
            </a:solidFill>
          </a:endParaRPr>
        </a:p>
      </dsp:txBody>
      <dsp:txXfrm>
        <a:off x="1872211" y="72013"/>
        <a:ext cx="2403100" cy="1495888"/>
      </dsp:txXfrm>
    </dsp:sp>
    <dsp:sp modelId="{7A44BB7D-AD66-477A-836F-A06C7A23F36F}">
      <dsp:nvSpPr>
        <dsp:cNvPr id="0" name=""/>
        <dsp:cNvSpPr/>
      </dsp:nvSpPr>
      <dsp:spPr>
        <a:xfrm>
          <a:off x="1845615" y="-184082"/>
          <a:ext cx="5609150" cy="5609150"/>
        </a:xfrm>
        <a:prstGeom prst="circularArrow">
          <a:avLst>
            <a:gd name="adj1" fmla="val 5200"/>
            <a:gd name="adj2" fmla="val 335931"/>
            <a:gd name="adj3" fmla="val 17033558"/>
            <a:gd name="adj4" fmla="val 15259060"/>
            <a:gd name="adj5" fmla="val 6067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atherineasquithgallery.com/uploads/posts/2021-02/1613539663_67-p-fon-dlya-delovoi-prezentatsii-powerpoint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87624" y="0"/>
            <a:ext cx="7772400" cy="1470025"/>
          </a:xfrm>
        </p:spPr>
        <p:txBody>
          <a:bodyPr/>
          <a:lstStyle/>
          <a:p>
            <a:r>
              <a:rPr lang="ru-RU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0"/>
            <a:ext cx="5760639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220072" y="3573016"/>
            <a:ext cx="273630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sz="2000" b="1" dirty="0" smtClean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СЕМИНАР        </a:t>
            </a:r>
            <a:r>
              <a:rPr lang="ru-RU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Профессиональная</a:t>
            </a:r>
          </a:p>
          <a:p>
            <a:pPr algn="ctr"/>
            <a:r>
              <a:rPr lang="ru-RU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этика </a:t>
            </a:r>
          </a:p>
          <a:p>
            <a:pPr algn="ctr"/>
            <a:r>
              <a:rPr lang="ru-RU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педагога</a:t>
            </a:r>
            <a:endParaRPr lang="ru-RU" sz="2000" b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699792" y="260648"/>
            <a:ext cx="38164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539663_67-p-fon-dlya-delovoi-prezentatsii-powerpoint-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274638"/>
            <a:ext cx="6851104" cy="1143000"/>
          </a:xfrm>
        </p:spPr>
        <p:txBody>
          <a:bodyPr>
            <a:normAutofit fontScale="90000"/>
          </a:bodyPr>
          <a:lstStyle/>
          <a:p>
            <a:r>
              <a:rPr lang="ru-RU" altLang="ru-RU" b="1" dirty="0" smtClean="0">
                <a:solidFill>
                  <a:srgbClr val="0070C0"/>
                </a:solidFill>
                <a:latin typeface="Segoe Script" panose="020B0504020000000003" pitchFamily="34" charset="0"/>
              </a:rPr>
              <a:t>План</a:t>
            </a:r>
            <a:br>
              <a:rPr lang="ru-RU" altLang="ru-RU" b="1" dirty="0" smtClean="0">
                <a:solidFill>
                  <a:srgbClr val="0070C0"/>
                </a:solidFill>
                <a:latin typeface="Segoe Script" panose="020B0504020000000003" pitchFamily="34" charset="0"/>
              </a:rPr>
            </a:b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95736" y="1225689"/>
            <a:ext cx="694826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Font typeface="Wingdings" panose="05000000000000000000" pitchFamily="2" charset="2"/>
              <a:buChar char="ü"/>
            </a:pPr>
            <a:r>
              <a:rPr lang="ru-RU" altLang="ru-RU" sz="3600" b="1" dirty="0" smtClean="0">
                <a:solidFill>
                  <a:srgbClr val="CC0066"/>
                </a:solidFill>
                <a:latin typeface="Tempus Sans ITC" panose="04020404030D07020202" pitchFamily="82" charset="0"/>
              </a:rPr>
              <a:t>Педагогическая </a:t>
            </a:r>
            <a:r>
              <a:rPr lang="ru-RU" altLang="ru-RU" sz="3600" b="1" dirty="0">
                <a:solidFill>
                  <a:srgbClr val="CC0066"/>
                </a:solidFill>
                <a:latin typeface="Tempus Sans ITC" panose="04020404030D07020202" pitchFamily="82" charset="0"/>
              </a:rPr>
              <a:t>этика-часть педагогического мастерства.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lang="ru-RU" altLang="ru-RU" sz="3600" b="1" dirty="0">
                <a:solidFill>
                  <a:srgbClr val="CC0066"/>
                </a:solidFill>
                <a:latin typeface="Tempus Sans ITC" panose="04020404030D07020202" pitchFamily="82" charset="0"/>
              </a:rPr>
              <a:t>Требования педагогической этики.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lang="ru-RU" altLang="ru-RU" sz="3600" b="1" dirty="0">
                <a:solidFill>
                  <a:srgbClr val="CC0066"/>
                </a:solidFill>
                <a:latin typeface="Tempus Sans ITC" panose="04020404030D07020202" pitchFamily="82" charset="0"/>
              </a:rPr>
              <a:t>Педагогический такт</a:t>
            </a:r>
            <a:r>
              <a:rPr lang="ru-RU" altLang="ru-RU" sz="3600" b="1" dirty="0" smtClean="0">
                <a:solidFill>
                  <a:srgbClr val="CC0066"/>
                </a:solidFill>
                <a:latin typeface="Tempus Sans ITC" panose="04020404030D07020202" pitchFamily="82" charset="0"/>
              </a:rPr>
              <a:t>.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lang="ru-RU" altLang="ru-RU" sz="3600" b="1" dirty="0" smtClean="0">
                <a:solidFill>
                  <a:srgbClr val="CC0066"/>
                </a:solidFill>
                <a:latin typeface="Tempus Sans ITC" panose="04020404030D07020202" pitchFamily="82" charset="0"/>
              </a:rPr>
              <a:t>Правила педагогической этики во взаимодействии с участниками</a:t>
            </a:r>
          </a:p>
          <a:p>
            <a:pPr algn="ctr"/>
            <a:r>
              <a:rPr lang="ru-RU" altLang="ru-RU" sz="3600" b="1" dirty="0" smtClean="0">
                <a:solidFill>
                  <a:srgbClr val="CC0066"/>
                </a:solidFill>
                <a:latin typeface="Tempus Sans ITC" panose="04020404030D07020202" pitchFamily="82" charset="0"/>
              </a:rPr>
              <a:t>образовательного процесса.</a:t>
            </a:r>
          </a:p>
          <a:p>
            <a:pPr algn="ctr">
              <a:buFont typeface="Wingdings" panose="05000000000000000000" pitchFamily="2" charset="2"/>
              <a:buChar char="ü"/>
            </a:pPr>
            <a:r>
              <a:rPr lang="ru-RU" altLang="ru-RU" sz="3600" b="1" dirty="0" smtClean="0">
                <a:solidFill>
                  <a:srgbClr val="CC0066"/>
                </a:solidFill>
                <a:latin typeface="Tempus Sans ITC" panose="04020404030D07020202" pitchFamily="82" charset="0"/>
              </a:rPr>
              <a:t> Общение в социальных сетях и </a:t>
            </a:r>
            <a:r>
              <a:rPr lang="ru-RU" altLang="ru-RU" sz="3600" b="1" dirty="0" err="1" smtClean="0">
                <a:solidFill>
                  <a:srgbClr val="CC0066"/>
                </a:solidFill>
                <a:latin typeface="Tempus Sans ITC" panose="04020404030D07020202" pitchFamily="82" charset="0"/>
              </a:rPr>
              <a:t>мессенджерах</a:t>
            </a:r>
            <a:r>
              <a:rPr lang="ru-RU" altLang="ru-RU" sz="3600" b="1" dirty="0" smtClean="0">
                <a:solidFill>
                  <a:srgbClr val="CC0066"/>
                </a:solidFill>
                <a:latin typeface="Tempus Sans ITC" panose="04020404030D07020202" pitchFamily="82" charset="0"/>
              </a:rPr>
              <a:t>.</a:t>
            </a:r>
          </a:p>
          <a:p>
            <a:pPr algn="ctr">
              <a:buFont typeface="Wingdings" panose="05000000000000000000" pitchFamily="2" charset="2"/>
              <a:buChar char="ü"/>
            </a:pPr>
            <a:endParaRPr lang="ru-RU" altLang="ru-RU" sz="3600" b="1" dirty="0">
              <a:solidFill>
                <a:srgbClr val="CC0066"/>
              </a:solidFill>
              <a:latin typeface="Tempus Sans ITC" panose="04020404030D070202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539663_67-p-fon-dlya-delovoi-prezentatsii-powerpoint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u="sng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Упражнение </a:t>
            </a:r>
            <a:br>
              <a:rPr lang="ru-RU" sz="3600" b="1" u="sng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u="sng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«Закончи предложение»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dirty="0" smtClean="0"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576" y="1268760"/>
            <a:ext cx="838842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Мы все — один коллектив. Поддержка и помощь коллектива нужна любому человеку».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Каждый член группы (по очереди), говорит о том, что значит для него коллектив: 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«Наш коллектив — это…»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629150"/>
            <a:ext cx="3240088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539663_67-p-fon-dlya-delovoi-prezentatsii-powerpoint-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1412776"/>
            <a:ext cx="6336704" cy="1143000"/>
          </a:xfrm>
        </p:spPr>
        <p:txBody>
          <a:bodyPr>
            <a:noAutofit/>
          </a:bodyPr>
          <a:lstStyle/>
          <a:p>
            <a:pPr algn="just"/>
            <a:r>
              <a:rPr lang="ru-RU" sz="28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Профессиональная культура педагога  – 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это сложная, комплексная составляющая его личности, соединяющая в себе социальные, профессиональные и сугубо личностные характеристики. Одной их немаловажных составляющих культуры педагога является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этика</a:t>
            </a:r>
            <a:r>
              <a:rPr lang="ru-RU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260648"/>
            <a:ext cx="1547664" cy="2940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555776" y="3789040"/>
            <a:ext cx="658822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Этика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- это 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«кодекс поведения, обеспечивающий нравственный характер взаимоотношений между людьми, который вытекает из их профессиональной </a:t>
            </a: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этики</a:t>
            </a:r>
            <a:r>
              <a:rPr lang="ru-RU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572" r="3715"/>
          <a:stretch/>
        </p:blipFill>
        <p:spPr bwMode="auto">
          <a:xfrm>
            <a:off x="6777873" y="5377738"/>
            <a:ext cx="2366127" cy="1480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539663_67-p-fon-dlya-delovoi-prezentatsii-powerpoint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3265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Давайте придумаем слова к каждой букве слова «ЭТИКА», которые помогут раскрыть его суть:</a:t>
            </a: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67744" y="1988840"/>
            <a:ext cx="2232248" cy="388843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Э </a:t>
            </a:r>
            <a:b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 </a:t>
            </a:r>
            <a:b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b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К  </a:t>
            </a:r>
            <a:b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br>
              <a:rPr lang="ru-RU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004048" y="2564904"/>
            <a:ext cx="41399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Э – элегантность</a:t>
            </a:r>
            <a:br>
              <a:rPr lang="ru-RU" sz="32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Т – тактичность</a:t>
            </a:r>
            <a:br>
              <a:rPr lang="ru-RU" sz="32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И – искренность</a:t>
            </a:r>
            <a:br>
              <a:rPr lang="ru-RU" sz="32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К – </a:t>
            </a:r>
            <a:r>
              <a:rPr lang="ru-RU" sz="3200" dirty="0" err="1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креативность</a:t>
            </a:r>
            <a:r>
              <a:rPr lang="ru-RU" sz="32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2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А – актуальность, аккуратность</a:t>
            </a:r>
            <a:endParaRPr lang="ru-RU" sz="3200" dirty="0">
              <a:solidFill>
                <a:srgbClr val="CC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539663_67-p-fon-dlya-delovoi-prezentatsii-powerpoint-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043608" y="620688"/>
            <a:ext cx="79208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cap="none" normalizeH="0" baseline="0" dirty="0" smtClean="0">
              <a:ln>
                <a:solidFill>
                  <a:srgbClr val="FF0000"/>
                </a:solidFill>
              </a:ln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ln>
                <a:solidFill>
                  <a:srgbClr val="FF0000"/>
                </a:solidFill>
              </a:ln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cap="none" normalizeH="0" baseline="0" dirty="0" smtClean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Игра «Составь портрет»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cap="none" normalizeH="0" baseline="0" dirty="0" smtClean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(Наиболее значимые</a:t>
            </a:r>
            <a:r>
              <a:rPr kumimoji="0" lang="en-US" sz="2400" b="1" i="0" u="none" cap="none" normalizeH="0" baseline="0" dirty="0" smtClean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10</a:t>
            </a:r>
            <a:r>
              <a:rPr kumimoji="0" lang="ru-RU" sz="2400" b="1" i="0" u="none" cap="none" normalizeH="0" baseline="0" dirty="0" smtClean="0">
                <a:ln>
                  <a:solidFill>
                    <a:srgbClr val="FF0000"/>
                  </a:solidFill>
                </a:ln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качеств воспитателя)</a:t>
            </a:r>
            <a:endParaRPr kumimoji="0" lang="ru-RU" sz="2400" b="0" i="0" u="none" cap="none" normalizeH="0" baseline="0" dirty="0" smtClean="0">
              <a:ln>
                <a:solidFill>
                  <a:srgbClr val="FF0000"/>
                </a:solidFill>
              </a:ln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1547664" y="2267000"/>
            <a:ext cx="6552728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Ум, благородство, культура, знания, профессионализм, любовь к детям, дисциплинированность, склонность к творчеству, педагогическая интуиция, коммуникабельность, активность, разносторонние интересы, организаторские способности, увлеченность, интеллигентность, чувство юмора, умение слушать, бескорыстие, трудолюбие, толерантность , доброта, гибкость,  тактичность, добросовестность инициативность справедливость, порядочность.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71600" y="0"/>
            <a:ext cx="8172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конце XIX века в исследованиях Пётра Фёдоровича </a:t>
            </a:r>
            <a:r>
              <a:rPr lang="ru-RU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Каптерева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выдающего русского педагога и психолога, доказано, что одним из важнейших факторов успешности педагогической деятельности являются </a:t>
            </a:r>
          </a:p>
          <a:p>
            <a:pPr algn="ctr"/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профессионально-значимые качества воспитателя</a:t>
            </a: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7172" y="2204864"/>
            <a:ext cx="1226827" cy="46531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catherineasquithgallery.com/uploads/posts/2021-02/1613539663_67-p-fon-dlya-delovoi-prezentatsii-powerpoint-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6941551"/>
              </p:ext>
            </p:extLst>
          </p:nvPr>
        </p:nvGraphicFramePr>
        <p:xfrm>
          <a:off x="467544" y="980728"/>
          <a:ext cx="9649072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204864"/>
            <a:ext cx="2551421" cy="3600400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683568" y="0"/>
            <a:ext cx="8460432" cy="1143000"/>
          </a:xfrm>
        </p:spPr>
        <p:txBody>
          <a:bodyPr>
            <a:normAutofit/>
          </a:bodyPr>
          <a:lstStyle/>
          <a:p>
            <a:r>
              <a:rPr lang="ru-RU" sz="1600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Педагог - это не только профессия, суть которой передавать знания, но это также почетная </a:t>
            </a:r>
            <a:r>
              <a:rPr lang="ru-RU" sz="2000" b="1" i="1" u="sng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миссия </a:t>
            </a:r>
            <a:r>
              <a:rPr lang="ru-RU" sz="1600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воспитания личности.  </a:t>
            </a:r>
            <a:br>
              <a:rPr lang="ru-RU" sz="1600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К особенно важным качествам личности воспитателя относится:  </a:t>
            </a:r>
            <a:r>
              <a:rPr lang="ru-RU" sz="2000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539663_67-p-fon-dlya-delovoi-prezentatsii-powerpoint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sz="31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Какое значение имеет педагогическая этика </a:t>
            </a:r>
            <a:br>
              <a:rPr lang="ru-RU" sz="31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1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в работе с детьми.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124744"/>
            <a:ext cx="7848872" cy="4525963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Воспитатель для дошкольника</a:t>
            </a: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– первый человек после родителей, обучающий его правилам жизни в обществе, расширяющий  его кругозор, формирующий его взаимодействие в человеческом социуме. На вас лежит огромная ответственность за сегодняшнюю и будущую жизнь воспитанника, которая требует от нас  с вами высокого профессионализма и педагогического такта.</a:t>
            </a:r>
          </a:p>
          <a:p>
            <a:pPr>
              <a:buNone/>
            </a:pPr>
            <a:r>
              <a:rPr lang="ru-RU" sz="3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</a:p>
          <a:p>
            <a:pPr>
              <a:buNone/>
            </a:pPr>
            <a:endParaRPr lang="ru-RU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5065" y="4077072"/>
            <a:ext cx="1758936" cy="278092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539663_67-p-fon-dlya-delovoi-prezentatsii-powerpoint-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143000"/>
          </a:xfrm>
        </p:spPr>
        <p:txBody>
          <a:bodyPr>
            <a:normAutofit/>
          </a:bodyPr>
          <a:lstStyle/>
          <a:p>
            <a:r>
              <a:rPr lang="ru-RU" sz="1800" dirty="0" smtClean="0"/>
              <a:t> </a:t>
            </a:r>
            <a:br>
              <a:rPr lang="ru-RU" sz="1800" dirty="0" smtClean="0"/>
            </a:br>
            <a:r>
              <a:rPr lang="ru-RU" sz="1800" dirty="0" smtClean="0"/>
              <a:t> </a:t>
            </a:r>
            <a:endParaRPr lang="ru-RU" sz="1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15616" y="0"/>
            <a:ext cx="781236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Педагогический такт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это умение находить в каждой возникшей ситуации наиболее правильный педагогический приём. Это умение 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воспитателя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держать себя с детьми, умение в каждом отдельном случае понять состояние 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воспитанника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его интересы, побуждения и найти наиболее действенную меру 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воспитания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  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331640" y="1916832"/>
            <a:ext cx="4896544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just"/>
            <a:r>
              <a:rPr lang="ru-RU" dirty="0" smtClean="0"/>
              <a:t> </a:t>
            </a:r>
            <a:r>
              <a:rPr lang="ru-RU" sz="2000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Кстати, «такт» в переводе с греческого – «легкое прикосновение». </a:t>
            </a:r>
          </a:p>
          <a:p>
            <a:pPr algn="just"/>
            <a:r>
              <a:rPr lang="ru-RU" sz="2000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«Легкое прикосновение» к человеку, его мыслям, чувствам, умение понять, посочувствовать, пожалеть.  </a:t>
            </a:r>
            <a:endParaRPr lang="ru-RU" sz="2000" b="1" i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43808" y="4365104"/>
            <a:ext cx="6300192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Постоянное общение педагога требует от него «большого такта, сочетающего в себе высокую требовательность, чуткость, справедливость, гуманность, настойчивость, выдержку и самообладание». Все это – важнейшие показатели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его профессиональных способностей и возможностей. 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00192" y="1916832"/>
            <a:ext cx="2555430" cy="25922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539663_67-p-fon-dlya-delovoi-prezentatsii-powerpoint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980728"/>
            <a:ext cx="8460432" cy="1143000"/>
          </a:xfrm>
        </p:spPr>
        <p:txBody>
          <a:bodyPr>
            <a:noAutofit/>
          </a:bodyPr>
          <a:lstStyle/>
          <a:p>
            <a:pPr lvl="0" fontAlgn="base">
              <a:spcAft>
                <a:spcPct val="0"/>
              </a:spcAft>
            </a:pP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нашем дошкольном учреждении принято  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Положение о профессиональной</a:t>
            </a:r>
            <a:b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этике педагогов.</a:t>
            </a:r>
            <a:r>
              <a:rPr lang="ru-RU" sz="32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27784" y="2348880"/>
            <a:ext cx="6264696" cy="404968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4644008" y="4077072"/>
            <a:ext cx="33843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CC00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Положение о</a:t>
            </a:r>
          </a:p>
          <a:p>
            <a:pPr algn="ctr"/>
            <a:r>
              <a:rPr lang="ru-RU" sz="2000" b="1" dirty="0" smtClean="0">
                <a:solidFill>
                  <a:srgbClr val="CC00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профессиональной</a:t>
            </a:r>
            <a:br>
              <a:rPr lang="ru-RU" sz="2000" b="1" dirty="0" smtClean="0">
                <a:solidFill>
                  <a:srgbClr val="CC00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solidFill>
                  <a:srgbClr val="CC006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этике </a:t>
            </a:r>
            <a:endParaRPr lang="ru-RU" sz="2000" dirty="0">
              <a:solidFill>
                <a:srgbClr val="CC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catherineasquithgallery.com/uploads/posts/2021-02/1613539663_67-p-fon-dlya-delovoi-prezentatsii-powerpoint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Познай себя (практикум)</a:t>
            </a:r>
            <a: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115616" y="1081479"/>
            <a:ext cx="802838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Для лучшего понимания себя, как личности, как педагога, необходимо постоянно заниматься самодиагностикой и, как следствие, саморазвитием. И сейчас я предлагаю мини-тест.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Представьте ситуацию: 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Вы заходите в магазин и покупаете пончик с повидлом. Но когда приходите домой и надкусываете его, то обнаруживаете, что отсутствует один существенный ингредиент – повидло внутри. Ваша реакция?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195736" y="3717032"/>
            <a:ext cx="6948264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CC006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1.Относите бракованный пончик назад в магазин и требуете взамен новый.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CC006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2.Говорите себе: «Бывает» - и съедаете пустой пончик.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CC006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3.Съёдаете что-то другое.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CC0066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4.Намазываете маслом или вареньем, чтобы был вкуснее.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s://catherineasquithgallery.com/uploads/posts/2021-02/1613539663_67-p-fon-dlya-delovoi-prezentatsii-powerpoint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idx="1"/>
          </p:nvPr>
        </p:nvSpPr>
        <p:spPr bwMode="auto">
          <a:xfrm>
            <a:off x="1115616" y="2004808"/>
            <a:ext cx="80283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403648" y="332656"/>
            <a:ext cx="7740352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sng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Обратимся к результатам: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C00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Вариант «Отнести»: человек, не поддающийся панике, рассудительный, организованный, но иногда относится к коллегам с чувством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C0066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C00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Вариант «Бывает...»: мягкий, терпимый и гибкий человек. Иногда вы кажетесь нерешительным.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C0066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C00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Вариант «Съедаете другое» – быстро принимаете решения и быстро действуете (хотя и не всегда правильно). Авторитарный человек, требуете чёткости и ответственности.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C0066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CC0066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Вариант «Намазываете масло и т.п.» – нестандартное мышление, новаторские идеи. Готовы предложить несколько оригинальных идей для решения той или иной проблемы.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CC0066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539663_67-p-fon-dlya-delovoi-prezentatsii-powerpoint-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9752" y="0"/>
            <a:ext cx="6275040" cy="908720"/>
          </a:xfrm>
        </p:spPr>
        <p:txBody>
          <a:bodyPr/>
          <a:lstStyle/>
          <a:p>
            <a:r>
              <a:rPr lang="ru-RU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Соцсети и мессенджеры</a:t>
            </a:r>
            <a:endParaRPr lang="ru-RU" dirty="0">
              <a:solidFill>
                <a:srgbClr val="CC006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15816" y="1025352"/>
            <a:ext cx="6228184" cy="5832648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altLang="ru-RU" sz="3400" b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Правила безобидного общения:</a:t>
            </a:r>
            <a:endParaRPr lang="ru-RU" alt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1.Пишите только по делу.</a:t>
            </a:r>
          </a:p>
          <a:p>
            <a:pPr>
              <a:buNone/>
            </a:pP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2.Следите за орфографией.</a:t>
            </a:r>
          </a:p>
          <a:p>
            <a:pPr>
              <a:buNone/>
            </a:pP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3.Предотвращайте конфликты.</a:t>
            </a:r>
          </a:p>
          <a:p>
            <a:pPr>
              <a:buNone/>
            </a:pP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4.Держите нейтралитет.</a:t>
            </a:r>
          </a:p>
          <a:p>
            <a:pPr>
              <a:buNone/>
            </a:pP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5.Призывайте не смешивать личное и деловое общение в чате.</a:t>
            </a:r>
          </a:p>
          <a:p>
            <a:pPr>
              <a:buNone/>
            </a:pP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6.При необходимости приглашайте на личную беседу.</a:t>
            </a:r>
          </a:p>
          <a:p>
            <a:pPr>
              <a:buNone/>
            </a:pP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7.Будьте вежливы. </a:t>
            </a:r>
          </a:p>
          <a:p>
            <a:pPr>
              <a:buNone/>
            </a:pPr>
            <a:r>
              <a:rPr lang="ru-RU" alt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8.Определите временные рамки. </a:t>
            </a:r>
          </a:p>
          <a:p>
            <a:pPr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catherineasquithgallery.com/uploads/posts/2021-02/1613539663_67-p-fon-dlya-delovoi-prezentatsii-powerpoint-7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140968"/>
            <a:ext cx="8229600" cy="1143000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ru-RU" altLang="ru-RU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Если педагог имеет только любовь к делу, он будет хороший педагог.</a:t>
            </a:r>
            <a:br>
              <a:rPr lang="ru-RU" altLang="ru-RU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Если педагог имеет только любовь к ребёнку, как отец и мать, он будет лучше того педагога, который прочёл все книги, но не имеет любви ни к делу, ни к детям.</a:t>
            </a:r>
            <a:br>
              <a:rPr lang="ru-RU" altLang="ru-RU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Если педагог соединяет в себе любовь к делу и к детям, он – </a:t>
            </a:r>
            <a:r>
              <a:rPr lang="ru-RU" altLang="ru-RU" b="1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СОВЕРШЕННЫЙ ПЕДАГОГ</a:t>
            </a:r>
            <a:r>
              <a:rPr lang="ru-RU" altLang="ru-RU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altLang="ru-RU" i="1" dirty="0" smtClean="0">
                <a:solidFill>
                  <a:srgbClr val="CC0066"/>
                </a:solidFill>
                <a:latin typeface="Times New Roman" pitchFamily="18" charset="0"/>
                <a:cs typeface="Times New Roman" pitchFamily="18" charset="0"/>
              </a:rPr>
              <a:t>Л.Н. Толстой</a:t>
            </a:r>
            <a:r>
              <a:rPr lang="ru-RU" altLang="ru-RU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i="1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479</TotalTime>
  <Words>500</Words>
  <Application>Microsoft Office PowerPoint</Application>
  <PresentationFormat>Экран (4:3)</PresentationFormat>
  <Paragraphs>78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</vt:lpstr>
      <vt:lpstr>План </vt:lpstr>
      <vt:lpstr>Упражнение  «Закончи предложение» </vt:lpstr>
      <vt:lpstr>Профессиональная культура педагога  – это сложная, комплексная составляющая его личности, соединяющая в себе социальные, профессиональные и сугубо личностные характеристики. Одной их немаловажных составляющих культуры педагога является этика.  </vt:lpstr>
      <vt:lpstr>Давайте придумаем слова к каждой букве слова «ЭТИКА», которые помогут раскрыть его суть:</vt:lpstr>
      <vt:lpstr>Слайд 6</vt:lpstr>
      <vt:lpstr>Педагог - это не только профессия, суть которой передавать знания, но это также почетная миссия воспитания личности.   К особенно важным качествам личности воспитателя относится:  .</vt:lpstr>
      <vt:lpstr>Какое значение имеет педагогическая этика  в работе с детьми. </vt:lpstr>
      <vt:lpstr>   </vt:lpstr>
      <vt:lpstr>В нашем дошкольном учреждении принято   Положение о профессиональной  этике педагогов. </vt:lpstr>
      <vt:lpstr>Познай себя (практикум) </vt:lpstr>
      <vt:lpstr> </vt:lpstr>
      <vt:lpstr>Соцсети и мессенджеры</vt:lpstr>
      <vt:lpstr>Если педагог имеет только любовь к делу, он будет хороший педагог. Если педагог имеет только любовь к ребёнку, как отец и мать, он будет лучше того педагога, который прочёл все книги, но не имеет любви ни к делу, ни к детям. Если педагог соединяет в себе любовь к делу и к детям, он – СОВЕРШЕННЫЙ ПЕДАГОГ Л.Н. Толстой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Anna Queen</dc:creator>
  <cp:lastModifiedBy>Anna Queen</cp:lastModifiedBy>
  <cp:revision>25</cp:revision>
  <dcterms:created xsi:type="dcterms:W3CDTF">2021-09-06T12:11:29Z</dcterms:created>
  <dcterms:modified xsi:type="dcterms:W3CDTF">2021-09-26T09:16:29Z</dcterms:modified>
</cp:coreProperties>
</file>