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2" r:id="rId1"/>
  </p:sldMasterIdLst>
  <p:sldIdLst>
    <p:sldId id="277" r:id="rId2"/>
    <p:sldId id="294" r:id="rId3"/>
    <p:sldId id="278" r:id="rId4"/>
    <p:sldId id="305" r:id="rId5"/>
    <p:sldId id="338" r:id="rId6"/>
    <p:sldId id="310" r:id="rId7"/>
    <p:sldId id="313" r:id="rId8"/>
    <p:sldId id="312" r:id="rId9"/>
    <p:sldId id="319" r:id="rId10"/>
    <p:sldId id="320" r:id="rId11"/>
    <p:sldId id="318" r:id="rId12"/>
    <p:sldId id="332" r:id="rId13"/>
    <p:sldId id="334" r:id="rId14"/>
    <p:sldId id="321" r:id="rId15"/>
    <p:sldId id="336" r:id="rId16"/>
    <p:sldId id="337" r:id="rId17"/>
    <p:sldId id="298" r:id="rId18"/>
    <p:sldId id="325" r:id="rId19"/>
    <p:sldId id="302" r:id="rId20"/>
    <p:sldId id="327" r:id="rId21"/>
    <p:sldId id="328" r:id="rId22"/>
    <p:sldId id="329" r:id="rId23"/>
    <p:sldId id="330" r:id="rId24"/>
    <p:sldId id="326" r:id="rId25"/>
    <p:sldId id="331" r:id="rId26"/>
    <p:sldId id="315" r:id="rId27"/>
    <p:sldId id="303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60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AFD8-CD91-4B01-95D1-4C12E215EEB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59E7-4F79-4E18-8040-6340BF30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9618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AFD8-CD91-4B01-95D1-4C12E215EEB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59E7-4F79-4E18-8040-6340BF30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717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AFD8-CD91-4B01-95D1-4C12E215EEB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59E7-4F79-4E18-8040-6340BF30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5530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AFD8-CD91-4B01-95D1-4C12E215EEB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59E7-4F79-4E18-8040-6340BF30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7471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AFD8-CD91-4B01-95D1-4C12E215EEB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59E7-4F79-4E18-8040-6340BF30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715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AFD8-CD91-4B01-95D1-4C12E215EEB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59E7-4F79-4E18-8040-6340BF30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2415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AFD8-CD91-4B01-95D1-4C12E215EEB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59E7-4F79-4E18-8040-6340BF30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5279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AFD8-CD91-4B01-95D1-4C12E215EEB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59E7-4F79-4E18-8040-6340BF30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0229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AFD8-CD91-4B01-95D1-4C12E215EEB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59E7-4F79-4E18-8040-6340BF30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857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AFD8-CD91-4B01-95D1-4C12E215EEB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59E7-4F79-4E18-8040-6340BF30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3518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AFD8-CD91-4B01-95D1-4C12E215EEB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59E7-4F79-4E18-8040-6340BF309D8F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392787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AFD8-CD91-4B01-95D1-4C12E215EEB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59E7-4F79-4E18-8040-6340BF30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84781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AFD8-CD91-4B01-95D1-4C12E215EEB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59E7-4F79-4E18-8040-6340BF309D8F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608927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AFD8-CD91-4B01-95D1-4C12E215EEB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59E7-4F79-4E18-8040-6340BF30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38029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AFD8-CD91-4B01-95D1-4C12E215EEB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59E7-4F79-4E18-8040-6340BF30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52714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AFD8-CD91-4B01-95D1-4C12E215EEB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59E7-4F79-4E18-8040-6340BF30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851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34AFD8-CD91-4B01-95D1-4C12E215EEB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DAC59E7-4F79-4E18-8040-6340BF30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3564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  <p:sldLayoutId id="2147483784" r:id="rId12"/>
    <p:sldLayoutId id="2147483785" r:id="rId13"/>
    <p:sldLayoutId id="2147483786" r:id="rId14"/>
    <p:sldLayoutId id="2147483787" r:id="rId15"/>
    <p:sldLayoutId id="21474837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nsportal.ru/media-gallery/lightbox/4629302/22405247" TargetMode="External"/><Relationship Id="rId2" Type="http://schemas.openxmlformats.org/officeDocument/2006/relationships/hyperlink" Target="https://&#1088;67.&#1085;&#1072;&#1074;&#1080;&#1075;&#1072;&#1090;&#1086;&#1088;.&#1076;&#1077;&#1090;&#1080;/program/5241-tvorcheskoe-obedinenie-veselyi-ryukzachok" TargetMode="Externa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oleObject" Target="../embeddings/oleObject5.bin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3.emf"/><Relationship Id="rId5" Type="http://schemas.openxmlformats.org/officeDocument/2006/relationships/oleObject" Target="../embeddings/oleObject6.bin"/><Relationship Id="rId10" Type="http://schemas.openxmlformats.org/officeDocument/2006/relationships/hyperlink" Target="https://nsportal.ru/sites/default/files/styles/portfolio_photos_thumbnail/public/portfolio_photos/2021/12/12/dp_1.jpg?itok=Z5mNhpZs" TargetMode="External"/><Relationship Id="rId4" Type="http://schemas.openxmlformats.org/officeDocument/2006/relationships/image" Target="../media/image12.emf"/><Relationship Id="rId9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nsportal.ru/detskiy-sad/razvitie-rechi/2020/11/15/didakticheskaya-igra-razgaday-rebus-2-uroven" TargetMode="External"/><Relationship Id="rId2" Type="http://schemas.openxmlformats.org/officeDocument/2006/relationships/hyperlink" Target="https://nsportal.ru/detskiy-sad/razvitie-rechi/2020/11/15/didakticheskaya-igra-razgaday-rebu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nsportal.ru/detskiy-sad/obuchenie-gramote/2020/11/15/didakticheskaya-igra-razgaday-rebus-5-uroven" TargetMode="External"/><Relationship Id="rId5" Type="http://schemas.openxmlformats.org/officeDocument/2006/relationships/hyperlink" Target="https://nsportal.ru/detskiy-sad/obuchenie-gramote/2020/11/15/didakticheskaya-igra-razgaday-rebus-4-uroven" TargetMode="External"/><Relationship Id="rId4" Type="http://schemas.openxmlformats.org/officeDocument/2006/relationships/hyperlink" Target="https://nsportal.ru/detskiy-sad/obuchenie-gramote/2020/11/15/didakticheskaya-igra-razgaday-rebus-3-uroven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nsportal.ru/media-gallery/lightbox/4628679/21420292" TargetMode="External"/><Relationship Id="rId2" Type="http://schemas.openxmlformats.org/officeDocument/2006/relationships/hyperlink" Target="https://nsportal.ru/media-gallery/detail/4628679/21216367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solncesvet.ru/social/139116/" TargetMode="External"/><Relationship Id="rId2" Type="http://schemas.openxmlformats.org/officeDocument/2006/relationships/hyperlink" Target="https://nsportal.ru/ivanova-l-g-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401352" cy="1320800"/>
          </a:xfrm>
        </p:spPr>
        <p:txBody>
          <a:bodyPr>
            <a:normAutofit/>
          </a:bodyPr>
          <a:lstStyle/>
          <a:p>
            <a:pPr algn="ctr"/>
            <a:r>
              <a:rPr lang="ru-RU" sz="1800" dirty="0">
                <a:solidFill>
                  <a:schemeClr val="tx1"/>
                </a:solidFill>
              </a:rPr>
              <a:t>Муниципальное бюджетное  дошкольное образовательное учреждение   детский </a:t>
            </a:r>
            <a:r>
              <a:rPr lang="ru-RU" sz="1800" dirty="0" smtClean="0">
                <a:solidFill>
                  <a:schemeClr val="tx1"/>
                </a:solidFill>
              </a:rPr>
              <a:t>сад «Золотая рыбка»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5171" y="2212521"/>
            <a:ext cx="10458449" cy="3828842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sz="4700" i="1" dirty="0" smtClean="0">
                <a:solidFill>
                  <a:srgbClr val="FF0000"/>
                </a:solidFill>
                <a:ea typeface="+mj-ea"/>
                <a:cs typeface="+mj-cs"/>
              </a:rPr>
              <a:t>Реализация профессионального статуса </a:t>
            </a:r>
          </a:p>
          <a:p>
            <a:pPr marL="0" indent="0" algn="ctr">
              <a:buNone/>
            </a:pPr>
            <a:r>
              <a:rPr lang="ru-RU" sz="4700" i="1" dirty="0" smtClean="0">
                <a:solidFill>
                  <a:srgbClr val="FF0000"/>
                </a:solidFill>
                <a:ea typeface="+mj-ea"/>
                <a:cs typeface="+mj-cs"/>
              </a:rPr>
              <a:t>«Педагог – новатор» </a:t>
            </a:r>
            <a:r>
              <a:rPr lang="ru-RU" sz="4700" i="1" dirty="0">
                <a:solidFill>
                  <a:srgbClr val="FF0000"/>
                </a:solidFill>
                <a:ea typeface="+mj-ea"/>
                <a:cs typeface="+mj-cs"/>
              </a:rPr>
              <a:t/>
            </a:r>
            <a:br>
              <a:rPr lang="ru-RU" sz="4700" i="1" dirty="0">
                <a:solidFill>
                  <a:srgbClr val="FF0000"/>
                </a:solidFill>
                <a:ea typeface="+mj-ea"/>
                <a:cs typeface="+mj-cs"/>
              </a:rPr>
            </a:br>
            <a:r>
              <a:rPr lang="ru-RU" sz="4700" i="1" dirty="0" smtClean="0">
                <a:solidFill>
                  <a:srgbClr val="FF0000"/>
                </a:solidFill>
                <a:ea typeface="+mj-ea"/>
                <a:cs typeface="+mj-cs"/>
              </a:rPr>
              <a:t> педагога </a:t>
            </a:r>
            <a:r>
              <a:rPr lang="ru-RU" sz="4700" b="1" i="1" dirty="0" smtClean="0">
                <a:solidFill>
                  <a:srgbClr val="FF0000"/>
                </a:solidFill>
                <a:ea typeface="+mj-ea"/>
                <a:cs typeface="+mj-cs"/>
              </a:rPr>
              <a:t>Ивановой Л.Г.</a:t>
            </a:r>
          </a:p>
          <a:p>
            <a:pPr marL="0" indent="0">
              <a:buNone/>
            </a:pPr>
            <a:endParaRPr lang="ru-RU" sz="4400" b="1" i="1" dirty="0" smtClean="0">
              <a:solidFill>
                <a:srgbClr val="FF0000"/>
              </a:solidFill>
              <a:ea typeface="+mj-ea"/>
              <a:cs typeface="+mj-cs"/>
            </a:endParaRPr>
          </a:p>
          <a:p>
            <a:pPr marL="0" indent="0">
              <a:buNone/>
            </a:pPr>
            <a:endParaRPr lang="ru-RU" sz="4400" b="1" i="1" dirty="0">
              <a:solidFill>
                <a:srgbClr val="FF0000"/>
              </a:solidFill>
              <a:ea typeface="+mj-ea"/>
              <a:cs typeface="+mj-cs"/>
            </a:endParaRPr>
          </a:p>
          <a:p>
            <a:pPr marL="0" indent="0" algn="ctr">
              <a:buNone/>
            </a:pPr>
            <a:r>
              <a:rPr lang="ru-RU" sz="4400" b="1" i="1" dirty="0" smtClean="0">
                <a:solidFill>
                  <a:srgbClr val="FF0000"/>
                </a:solidFill>
                <a:ea typeface="+mj-ea"/>
                <a:cs typeface="+mj-cs"/>
              </a:rPr>
              <a:t> </a:t>
            </a:r>
            <a:r>
              <a:rPr lang="ru-RU" sz="2100" dirty="0" smtClean="0">
                <a:solidFill>
                  <a:schemeClr val="tx1"/>
                </a:solidFill>
                <a:ea typeface="+mj-ea"/>
                <a:cs typeface="+mj-cs"/>
              </a:rPr>
              <a:t>2021  год</a:t>
            </a:r>
            <a:endParaRPr lang="ru-RU" sz="2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81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7859"/>
          </a:xfrm>
        </p:spPr>
        <p:txBody>
          <a:bodyPr/>
          <a:lstStyle/>
          <a:p>
            <a:r>
              <a:rPr lang="ru-RU" dirty="0" smtClean="0"/>
              <a:t>Информационная карта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8294760"/>
              </p:ext>
            </p:extLst>
          </p:nvPr>
        </p:nvGraphicFramePr>
        <p:xfrm>
          <a:off x="827904" y="1257752"/>
          <a:ext cx="10206680" cy="51855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80918">
                  <a:extLst>
                    <a:ext uri="{9D8B030D-6E8A-4147-A177-3AD203B41FA5}">
                      <a16:colId xmlns:a16="http://schemas.microsoft.com/office/drawing/2014/main" val="2642402609"/>
                    </a:ext>
                  </a:extLst>
                </a:gridCol>
                <a:gridCol w="5325762">
                  <a:extLst>
                    <a:ext uri="{9D8B030D-6E8A-4147-A177-3AD203B41FA5}">
                      <a16:colId xmlns:a16="http://schemas.microsoft.com/office/drawing/2014/main" val="1790604288"/>
                    </a:ext>
                  </a:extLst>
                </a:gridCol>
              </a:tblGrid>
              <a:tr h="523572">
                <a:tc>
                  <a:txBody>
                    <a:bodyPr/>
                    <a:lstStyle/>
                    <a:p>
                      <a:pPr marL="6350" marR="82550" indent="-63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Ф.И.О. </a:t>
                      </a:r>
                    </a:p>
                  </a:txBody>
                  <a:tcPr marL="54097" marR="89821" marT="3572" marB="0"/>
                </a:tc>
                <a:tc>
                  <a:txBody>
                    <a:bodyPr/>
                    <a:lstStyle/>
                    <a:p>
                      <a:pPr marL="6350" marR="82550" indent="-63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 Иванова Людмила Геннадьевна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097" marR="89821" marT="3572" marB="0"/>
                </a:tc>
                <a:extLst>
                  <a:ext uri="{0D108BD9-81ED-4DB2-BD59-A6C34878D82A}">
                    <a16:rowId xmlns:a16="http://schemas.microsoft.com/office/drawing/2014/main" val="1045483463"/>
                  </a:ext>
                </a:extLst>
              </a:tr>
              <a:tr h="322070">
                <a:tc>
                  <a:txBody>
                    <a:bodyPr/>
                    <a:lstStyle/>
                    <a:p>
                      <a:pPr marL="6350" marR="82550" indent="-63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Год рождения 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097" marR="89821" marT="3572" marB="0"/>
                </a:tc>
                <a:tc>
                  <a:txBody>
                    <a:bodyPr/>
                    <a:lstStyle/>
                    <a:p>
                      <a:pPr marL="6350" marR="82550" indent="-63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 04.09. 1965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097" marR="89821" marT="3572" marB="0"/>
                </a:tc>
                <a:extLst>
                  <a:ext uri="{0D108BD9-81ED-4DB2-BD59-A6C34878D82A}">
                    <a16:rowId xmlns:a16="http://schemas.microsoft.com/office/drawing/2014/main" val="494696628"/>
                  </a:ext>
                </a:extLst>
              </a:tr>
              <a:tr h="968174">
                <a:tc>
                  <a:txBody>
                    <a:bodyPr/>
                    <a:lstStyle/>
                    <a:p>
                      <a:pPr marL="6350" marR="82550" indent="-63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Образование, учебное заведение, год окончания 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097" marR="89821" marT="3572" marB="0"/>
                </a:tc>
                <a:tc>
                  <a:txBody>
                    <a:bodyPr/>
                    <a:lstStyle/>
                    <a:p>
                      <a:pPr marL="6350" marR="82550" indent="-63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 Высшее,</a:t>
                      </a:r>
                    </a:p>
                    <a:p>
                      <a:pPr marL="6350" marR="82550" indent="-63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Смоленский Государственный Педагогический  институт, 1987 г.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097" marR="89821" marT="3572" marB="0"/>
                </a:tc>
                <a:extLst>
                  <a:ext uri="{0D108BD9-81ED-4DB2-BD59-A6C34878D82A}">
                    <a16:rowId xmlns:a16="http://schemas.microsoft.com/office/drawing/2014/main" val="647402364"/>
                  </a:ext>
                </a:extLst>
              </a:tr>
              <a:tr h="640651">
                <a:tc>
                  <a:txBody>
                    <a:bodyPr/>
                    <a:lstStyle/>
                    <a:p>
                      <a:pPr marL="6350" marR="82550" indent="-63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Должность по штатному расписанию 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097" marR="89821" marT="3572" marB="0"/>
                </a:tc>
                <a:tc>
                  <a:txBody>
                    <a:bodyPr/>
                    <a:lstStyle/>
                    <a:p>
                      <a:pPr marL="6350" marR="82550" indent="-63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 Воспитатель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097" marR="89821" marT="3572" marB="0"/>
                </a:tc>
                <a:extLst>
                  <a:ext uri="{0D108BD9-81ED-4DB2-BD59-A6C34878D82A}">
                    <a16:rowId xmlns:a16="http://schemas.microsoft.com/office/drawing/2014/main" val="2793190336"/>
                  </a:ext>
                </a:extLst>
              </a:tr>
              <a:tr h="1394391">
                <a:tc>
                  <a:txBody>
                    <a:bodyPr/>
                    <a:lstStyle/>
                    <a:p>
                      <a:pPr marL="6350" marR="240665" indent="-63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Наименование, место нахождения образовательного учреждения (юридический адрес, контактные телефоны, Е-</a:t>
                      </a:r>
                      <a:r>
                        <a:rPr lang="ru-RU" sz="2000" dirty="0" err="1">
                          <a:effectLst/>
                        </a:rPr>
                        <a:t>mail</a:t>
                      </a:r>
                      <a:r>
                        <a:rPr lang="ru-RU" sz="2000" dirty="0">
                          <a:effectLst/>
                        </a:rPr>
                        <a:t>)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097" marR="89821" marT="3572" marB="0"/>
                </a:tc>
                <a:tc>
                  <a:txBody>
                    <a:bodyPr/>
                    <a:lstStyle/>
                    <a:p>
                      <a:pPr marL="6350" marR="82550" indent="-63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МБДОУ д/с «Золотая рыбка» </a:t>
                      </a:r>
                    </a:p>
                    <a:p>
                      <a:pPr marL="6350" marR="82550" indent="-63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Смоленская область, Смоленский район</a:t>
                      </a:r>
                      <a:r>
                        <a:rPr lang="ru-RU" sz="2000" dirty="0" smtClean="0">
                          <a:effectLst/>
                        </a:rPr>
                        <a:t>,     </a:t>
                      </a:r>
                      <a:r>
                        <a:rPr lang="ru-RU" sz="2000" dirty="0">
                          <a:effectLst/>
                        </a:rPr>
                        <a:t>с. </a:t>
                      </a:r>
                      <a:r>
                        <a:rPr lang="ru-RU" sz="2000" dirty="0" err="1">
                          <a:effectLst/>
                        </a:rPr>
                        <a:t>Печерск</a:t>
                      </a:r>
                      <a:r>
                        <a:rPr lang="ru-RU" sz="2000" dirty="0">
                          <a:effectLst/>
                        </a:rPr>
                        <a:t>, ул. Пионерская д. 5</a:t>
                      </a:r>
                    </a:p>
                    <a:p>
                      <a:pPr marL="6350" marR="82550" indent="-63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 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097" marR="89821" marT="3572" marB="0"/>
                </a:tc>
                <a:extLst>
                  <a:ext uri="{0D108BD9-81ED-4DB2-BD59-A6C34878D82A}">
                    <a16:rowId xmlns:a16="http://schemas.microsoft.com/office/drawing/2014/main" val="2370155223"/>
                  </a:ext>
                </a:extLst>
              </a:tr>
              <a:tr h="322070">
                <a:tc>
                  <a:txBody>
                    <a:bodyPr/>
                    <a:lstStyle/>
                    <a:p>
                      <a:pPr marL="6350" marR="82550" indent="-63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Общий стаж работы 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097" marR="89821" marT="3572" marB="0"/>
                </a:tc>
                <a:tc>
                  <a:txBody>
                    <a:bodyPr/>
                    <a:lstStyle/>
                    <a:p>
                      <a:pPr marL="6350" marR="82550" indent="-63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smtClean="0">
                          <a:effectLst/>
                        </a:rPr>
                        <a:t>34 </a:t>
                      </a:r>
                      <a:r>
                        <a:rPr lang="ru-RU" sz="2000" dirty="0">
                          <a:effectLst/>
                        </a:rPr>
                        <a:t>года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097" marR="89821" marT="3572" marB="0"/>
                </a:tc>
                <a:extLst>
                  <a:ext uri="{0D108BD9-81ED-4DB2-BD59-A6C34878D82A}">
                    <a16:rowId xmlns:a16="http://schemas.microsoft.com/office/drawing/2014/main" val="2796265221"/>
                  </a:ext>
                </a:extLst>
              </a:tr>
              <a:tr h="322070">
                <a:tc>
                  <a:txBody>
                    <a:bodyPr/>
                    <a:lstStyle/>
                    <a:p>
                      <a:pPr marL="6350" marR="82550" indent="-63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В том числе педагогический 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097" marR="89821" marT="3572" marB="0"/>
                </a:tc>
                <a:tc>
                  <a:txBody>
                    <a:bodyPr/>
                    <a:lstStyle/>
                    <a:p>
                      <a:pPr marL="6350" marR="82550" indent="-63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smtClean="0">
                          <a:effectLst/>
                        </a:rPr>
                        <a:t>31 год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097" marR="89821" marT="3572" marB="0"/>
                </a:tc>
                <a:extLst>
                  <a:ext uri="{0D108BD9-81ED-4DB2-BD59-A6C34878D82A}">
                    <a16:rowId xmlns:a16="http://schemas.microsoft.com/office/drawing/2014/main" val="2596385250"/>
                  </a:ext>
                </a:extLst>
              </a:tr>
              <a:tr h="640651">
                <a:tc>
                  <a:txBody>
                    <a:bodyPr/>
                    <a:lstStyle/>
                    <a:p>
                      <a:pPr marL="6350" marR="82550" indent="-63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Стаж работы в МБДОУ д/с «Золотая рыбка» 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097" marR="89821" marT="3572" marB="0"/>
                </a:tc>
                <a:tc>
                  <a:txBody>
                    <a:bodyPr/>
                    <a:lstStyle/>
                    <a:p>
                      <a:pPr marL="6350" marR="82550" indent="-63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smtClean="0">
                          <a:effectLst/>
                        </a:rPr>
                        <a:t>34 </a:t>
                      </a:r>
                      <a:r>
                        <a:rPr lang="ru-RU" sz="2000" dirty="0">
                          <a:effectLst/>
                        </a:rPr>
                        <a:t>года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097" marR="89821" marT="3572" marB="0"/>
                </a:tc>
                <a:extLst>
                  <a:ext uri="{0D108BD9-81ED-4DB2-BD59-A6C34878D82A}">
                    <a16:rowId xmlns:a16="http://schemas.microsoft.com/office/drawing/2014/main" val="40409970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65336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3208" y="609599"/>
            <a:ext cx="8550794" cy="1550989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5"/>
                </a:solidFill>
              </a:rPr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3208" y="609600"/>
            <a:ext cx="10186092" cy="6013622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4200" b="1" dirty="0">
                <a:solidFill>
                  <a:schemeClr val="accent5"/>
                </a:solidFill>
              </a:rPr>
              <a:t>Цель</a:t>
            </a:r>
            <a:r>
              <a:rPr lang="ru-RU" sz="4200" b="1" dirty="0" smtClean="0">
                <a:solidFill>
                  <a:schemeClr val="accent5"/>
                </a:solidFill>
              </a:rPr>
              <a:t>:</a:t>
            </a:r>
            <a:r>
              <a:rPr lang="ru-RU" sz="4200" dirty="0" smtClean="0"/>
              <a:t> </a:t>
            </a:r>
            <a:r>
              <a:rPr lang="ru-RU" sz="4200" dirty="0"/>
              <a:t>развитие </a:t>
            </a:r>
            <a:r>
              <a:rPr lang="ru-RU" sz="4200" dirty="0" smtClean="0"/>
              <a:t>профессиональной компетентности </a:t>
            </a:r>
            <a:r>
              <a:rPr lang="ru-RU" sz="4200" dirty="0"/>
              <a:t>педагога </a:t>
            </a:r>
            <a:r>
              <a:rPr lang="ru-RU" sz="4200" dirty="0" smtClean="0"/>
              <a:t>через освоение и реализацию  современных  образовательных технологий </a:t>
            </a:r>
            <a:r>
              <a:rPr lang="ru-RU" sz="4200" dirty="0"/>
              <a:t>и </a:t>
            </a:r>
            <a:r>
              <a:rPr lang="ru-RU" sz="4200" dirty="0" smtClean="0"/>
              <a:t>методов работы в дошкольном образовании.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4200" dirty="0">
                <a:solidFill>
                  <a:srgbClr val="FF0000"/>
                </a:solidFill>
              </a:rPr>
              <a:t>Задачи</a:t>
            </a:r>
            <a:r>
              <a:rPr lang="ru-RU" sz="4200" dirty="0" smtClean="0">
                <a:solidFill>
                  <a:srgbClr val="FF0000"/>
                </a:solidFill>
              </a:rPr>
              <a:t>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4200" dirty="0" smtClean="0"/>
              <a:t>- создание условий </a:t>
            </a:r>
            <a:r>
              <a:rPr lang="ru-RU" sz="4200" dirty="0"/>
              <a:t>для развития инновационных процессов при реализации </a:t>
            </a:r>
            <a:r>
              <a:rPr lang="ru-RU" sz="4200" dirty="0" smtClean="0"/>
              <a:t>содержания дошкольного образования;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4200" dirty="0"/>
              <a:t>-  </a:t>
            </a:r>
            <a:r>
              <a:rPr lang="ru-RU" sz="4200" dirty="0" smtClean="0"/>
              <a:t>апробация </a:t>
            </a:r>
            <a:r>
              <a:rPr lang="ru-RU" sz="4200" dirty="0"/>
              <a:t>новых современных  образовательных </a:t>
            </a:r>
            <a:r>
              <a:rPr lang="ru-RU" sz="4200" dirty="0" smtClean="0"/>
              <a:t>технологий, методов </a:t>
            </a:r>
            <a:r>
              <a:rPr lang="ru-RU" sz="4200" dirty="0"/>
              <a:t>обучения и воспитания, актуальных </a:t>
            </a:r>
            <a:r>
              <a:rPr lang="ru-RU" sz="4200" dirty="0" smtClean="0"/>
              <a:t>для преобразования </a:t>
            </a:r>
            <a:r>
              <a:rPr lang="ru-RU" sz="4200" dirty="0"/>
              <a:t>образовательной действительности</a:t>
            </a:r>
            <a:r>
              <a:rPr lang="ru-RU" sz="4200" dirty="0" smtClean="0"/>
              <a:t>;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4200" dirty="0"/>
              <a:t>- активное включение </a:t>
            </a:r>
            <a:r>
              <a:rPr lang="ru-RU" sz="4200" dirty="0" smtClean="0"/>
              <a:t>в конкурсы профессионального мастерства </a:t>
            </a:r>
            <a:r>
              <a:rPr lang="ru-RU" sz="4200" dirty="0"/>
              <a:t>на всех его этапах </a:t>
            </a:r>
            <a:r>
              <a:rPr lang="ru-RU" sz="4200" dirty="0" smtClean="0"/>
              <a:t>и уровнях.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20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21462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247135"/>
            <a:ext cx="10369607" cy="1519881"/>
          </a:xfrm>
        </p:spPr>
        <p:txBody>
          <a:bodyPr>
            <a:normAutofit fontScale="90000"/>
          </a:bodyPr>
          <a:lstStyle/>
          <a:p>
            <a:r>
              <a:rPr lang="ru-RU" sz="3100" dirty="0" smtClean="0">
                <a:solidFill>
                  <a:srgbClr val="FF0000"/>
                </a:solidFill>
              </a:rPr>
              <a:t>Создание </a:t>
            </a:r>
            <a:r>
              <a:rPr lang="ru-RU" sz="3100" dirty="0">
                <a:solidFill>
                  <a:srgbClr val="FF0000"/>
                </a:solidFill>
              </a:rPr>
              <a:t>условий для развития инновационных процессов при реализации содержания дошкольного образования</a:t>
            </a: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dirty="0" smtClean="0">
                <a:solidFill>
                  <a:schemeClr val="accent2">
                    <a:lumMod val="75000"/>
                  </a:schemeClr>
                </a:solidFill>
              </a:rPr>
              <a:t>  </a:t>
            </a:r>
            <a:r>
              <a:rPr lang="ru-RU" sz="3100" dirty="0" smtClean="0">
                <a:solidFill>
                  <a:schemeClr val="accent2">
                    <a:lumMod val="75000"/>
                  </a:schemeClr>
                </a:solidFill>
              </a:rPr>
              <a:t>- Прохождение курсов повышения квалификации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3" y="2783016"/>
            <a:ext cx="3048013" cy="4312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1677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4335" y="506627"/>
            <a:ext cx="953941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Участие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в  Августовском педагогическом совещании работников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образования</a:t>
            </a:r>
          </a:p>
          <a:p>
            <a:r>
              <a:rPr lang="ru-RU" sz="2400" dirty="0" smtClean="0"/>
              <a:t>-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000" dirty="0" smtClean="0"/>
              <a:t>« Эффективные программы развития детей дошкольного возраста»</a:t>
            </a:r>
          </a:p>
          <a:p>
            <a:r>
              <a:rPr lang="ru-RU" sz="2000" dirty="0"/>
              <a:t>- «  Рабочая программа воспитания в детском саду</a:t>
            </a:r>
            <a:r>
              <a:rPr lang="ru-RU" sz="2000" dirty="0" smtClean="0"/>
              <a:t>»</a:t>
            </a:r>
            <a:endParaRPr lang="ru-RU" sz="2000" dirty="0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8191382"/>
              </p:ext>
            </p:extLst>
          </p:nvPr>
        </p:nvGraphicFramePr>
        <p:xfrm>
          <a:off x="1564733" y="2269193"/>
          <a:ext cx="2760132" cy="39047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" name="Acrobat Document" r:id="rId3" imgW="5667119" imgH="8019810" progId="AcroExch.Document.DC">
                  <p:embed/>
                </p:oleObj>
              </mc:Choice>
              <mc:Fallback>
                <p:oleObj name="Acrobat Document" r:id="rId3" imgW="5667119" imgH="8019810" progId="AcroExch.Document.DC">
                  <p:embed/>
                  <p:pic>
                    <p:nvPicPr>
                      <p:cNvPr id="6" name="Объект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4733" y="2269193"/>
                        <a:ext cx="2760132" cy="390471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2215651"/>
              </p:ext>
            </p:extLst>
          </p:nvPr>
        </p:nvGraphicFramePr>
        <p:xfrm>
          <a:off x="5474043" y="2269193"/>
          <a:ext cx="2763802" cy="39047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name="Acrobat Document" r:id="rId5" imgW="5667119" imgH="8019810" progId="AcroExch.Document.DC">
                  <p:embed/>
                </p:oleObj>
              </mc:Choice>
              <mc:Fallback>
                <p:oleObj name="Acrobat Document" r:id="rId5" imgW="5667119" imgH="8019810" progId="AcroExch.Document.DC">
                  <p:embed/>
                  <p:pic>
                    <p:nvPicPr>
                      <p:cNvPr id="15" name="Объект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74043" y="2269193"/>
                        <a:ext cx="2763802" cy="390470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293320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221325" cy="947351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</a:rPr>
              <a:t>- Участие в  Августовском педагогическом совещании работников образования 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77334" y="1408669"/>
            <a:ext cx="9069468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0764629"/>
              </p:ext>
            </p:extLst>
          </p:nvPr>
        </p:nvGraphicFramePr>
        <p:xfrm>
          <a:off x="1095176" y="2528684"/>
          <a:ext cx="2760132" cy="39047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6" name="Acrobat Document" r:id="rId3" imgW="5667119" imgH="8019810" progId="AcroExch.Document.DC">
                  <p:embed/>
                </p:oleObj>
              </mc:Choice>
              <mc:Fallback>
                <p:oleObj name="Acrobat Document" r:id="rId3" imgW="5667119" imgH="8019810" progId="AcroExch.Document.DC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5176" y="2528684"/>
                        <a:ext cx="2760132" cy="390471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790832" y="1556950"/>
            <a:ext cx="39294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« Эффективные программы развития детей дошкольного </a:t>
            </a:r>
            <a:r>
              <a:rPr lang="ru-RU" dirty="0" smtClean="0"/>
              <a:t>возраста»</a:t>
            </a:r>
            <a:endParaRPr lang="ru-RU" dirty="0"/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5320226" y="2528684"/>
            <a:ext cx="7208200" cy="51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3665068"/>
              </p:ext>
            </p:extLst>
          </p:nvPr>
        </p:nvGraphicFramePr>
        <p:xfrm>
          <a:off x="5320227" y="2528685"/>
          <a:ext cx="2763802" cy="39047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7" name="Acrobat Document" r:id="rId5" imgW="5667119" imgH="8019810" progId="AcroExch.Document.DC">
                  <p:embed/>
                </p:oleObj>
              </mc:Choice>
              <mc:Fallback>
                <p:oleObj name="Acrobat Document" r:id="rId5" imgW="5667119" imgH="8019810" progId="AcroExch.Document.DC">
                  <p:embed/>
                  <p:pic>
                    <p:nvPicPr>
                      <p:cNvPr id="12" name="Объект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20227" y="2528685"/>
                        <a:ext cx="2763802" cy="390470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967416" y="1709350"/>
            <a:ext cx="47793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«  Рабочая программа воспитания в детском саду»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6249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620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- </a:t>
            </a: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</a:rPr>
              <a:t>Участие в педагогическом форуме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65123" y="1616147"/>
            <a:ext cx="5857104" cy="4425216"/>
          </a:xfrm>
        </p:spPr>
        <p:txBody>
          <a:bodyPr>
            <a:normAutofit fontScale="92500" lnSpcReduction="10000"/>
          </a:bodyPr>
          <a:lstStyle/>
          <a:p>
            <a:r>
              <a:rPr lang="ru-RU" sz="2800" dirty="0" smtClean="0"/>
              <a:t>Всероссийский форум работников дошкольного образования «ОРИЕНТИРЫ ДЕТСТВА 3.0 »  «Стратегия развития дошкольного образования на основе духовно – нравственных ценностей народов Российской Федерации»</a:t>
            </a:r>
          </a:p>
          <a:p>
            <a:r>
              <a:rPr lang="ru-RU" sz="2800" dirty="0" smtClean="0"/>
              <a:t>Голосование по созданию общественного совета по проблемам </a:t>
            </a:r>
            <a:r>
              <a:rPr lang="ru-RU" sz="2800" smtClean="0"/>
              <a:t>дошкольного образования</a:t>
            </a:r>
            <a:endParaRPr lang="ru-RU" sz="2800" dirty="0"/>
          </a:p>
        </p:txBody>
      </p:sp>
      <p:graphicFrame>
        <p:nvGraphicFramePr>
          <p:cNvPr id="7" name="Объект 6"/>
          <p:cNvGraphicFramePr>
            <a:graphicFrameLocks noGrp="1" noChangeAspect="1"/>
          </p:cNvGraphicFramePr>
          <p:nvPr>
            <p:ph sz="half" idx="1"/>
          </p:nvPr>
        </p:nvGraphicFramePr>
        <p:xfrm>
          <a:off x="1013254" y="1616146"/>
          <a:ext cx="3127550" cy="4425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2" name="Acrobat Document" r:id="rId3" imgW="5667480" imgH="8020080" progId="AcroExch.Document.DC">
                  <p:embed/>
                </p:oleObj>
              </mc:Choice>
              <mc:Fallback>
                <p:oleObj name="Acrobat Document" r:id="rId3" imgW="5667480" imgH="8020080" progId="AcroExch.Document.DC">
                  <p:embed/>
                  <p:pic>
                    <p:nvPicPr>
                      <p:cNvPr id="7" name="Объект 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13254" y="1616146"/>
                        <a:ext cx="3127550" cy="44258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/>
        </p:nvGraphicFramePr>
        <p:xfrm>
          <a:off x="1186248" y="1425061"/>
          <a:ext cx="3603625" cy="50988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3" name="Acrobat Document" r:id="rId5" imgW="5667119" imgH="8019810" progId="AcroExch.Document.DC">
                  <p:embed/>
                </p:oleObj>
              </mc:Choice>
              <mc:Fallback>
                <p:oleObj name="Acrobat Document" r:id="rId5" imgW="5667119" imgH="8019810" progId="AcroExch.Document.DC">
                  <p:embed/>
                  <p:pic>
                    <p:nvPicPr>
                      <p:cNvPr id="8" name="Объект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86248" y="1425061"/>
                        <a:ext cx="3603625" cy="509887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119501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0831" y="358346"/>
            <a:ext cx="9279926" cy="84700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sz="2700" dirty="0" smtClean="0"/>
              <a:t>- </a:t>
            </a:r>
            <a:r>
              <a:rPr lang="ru-RU" sz="2700" dirty="0" smtClean="0">
                <a:solidFill>
                  <a:schemeClr val="accent2">
                    <a:lumMod val="75000"/>
                  </a:schemeClr>
                </a:solidFill>
              </a:rPr>
              <a:t>Прослушивание </a:t>
            </a:r>
            <a:r>
              <a:rPr lang="ru-RU" sz="2700" dirty="0" err="1" smtClean="0">
                <a:solidFill>
                  <a:schemeClr val="accent2">
                    <a:lumMod val="75000"/>
                  </a:schemeClr>
                </a:solidFill>
              </a:rPr>
              <a:t>вебинаров</a:t>
            </a:r>
            <a:r>
              <a:rPr lang="ru-RU" sz="2700" dirty="0" smtClean="0">
                <a:solidFill>
                  <a:schemeClr val="accent2">
                    <a:lumMod val="75000"/>
                  </a:schemeClr>
                </a:solidFill>
              </a:rPr>
              <a:t>  о современных  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образовательных </a:t>
            </a:r>
            <a:r>
              <a:rPr lang="ru-RU" sz="2700" dirty="0" smtClean="0">
                <a:solidFill>
                  <a:schemeClr val="accent2">
                    <a:lumMod val="75000"/>
                  </a:schemeClr>
                </a:solidFill>
              </a:rPr>
              <a:t>технологиях 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и </a:t>
            </a:r>
            <a:r>
              <a:rPr lang="ru-RU" sz="2700" dirty="0" smtClean="0">
                <a:solidFill>
                  <a:schemeClr val="accent2">
                    <a:lumMod val="75000"/>
                  </a:schemeClr>
                </a:solidFill>
              </a:rPr>
              <a:t>методах 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работы в дошкольном образовании.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313404" y="2354889"/>
            <a:ext cx="3960599" cy="368647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endParaRPr lang="ru-RU" sz="2400" dirty="0"/>
          </a:p>
        </p:txBody>
      </p:sp>
      <p:pic>
        <p:nvPicPr>
          <p:cNvPr id="5" name="Объект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300" y="2274600"/>
            <a:ext cx="3069423" cy="433712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790831" y="1318455"/>
            <a:ext cx="39294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« Игровые </a:t>
            </a:r>
            <a:r>
              <a:rPr lang="ru-RU" dirty="0" err="1"/>
              <a:t>здоровьесберегающие</a:t>
            </a:r>
            <a:r>
              <a:rPr lang="ru-RU" dirty="0"/>
              <a:t>   технологии в образовательной организации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4954" y="2331905"/>
            <a:ext cx="3032590" cy="4279824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5041557" y="1433384"/>
            <a:ext cx="37193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«</a:t>
            </a:r>
            <a:r>
              <a:rPr lang="ru-RU" dirty="0"/>
              <a:t>Игры в силе </a:t>
            </a:r>
            <a:r>
              <a:rPr lang="ru-RU" dirty="0" err="1"/>
              <a:t>геокешинг</a:t>
            </a:r>
            <a:r>
              <a:rPr lang="ru-RU" dirty="0"/>
              <a:t> в ДОУ</a:t>
            </a:r>
            <a:r>
              <a:rPr lang="ru-RU" dirty="0" smtClean="0"/>
              <a:t>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63548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65124" y="914400"/>
            <a:ext cx="4337222" cy="512696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«Использование </a:t>
            </a:r>
            <a:r>
              <a:rPr lang="ru-RU" sz="3200" dirty="0"/>
              <a:t>современной образовательной технологии дополнительной реальности в работе с </a:t>
            </a:r>
            <a:r>
              <a:rPr lang="ru-RU" sz="3200" dirty="0" smtClean="0"/>
              <a:t>детьми дошкольного возраста»</a:t>
            </a:r>
            <a:endParaRPr lang="ru-RU" sz="3200" dirty="0"/>
          </a:p>
          <a:p>
            <a:endParaRPr lang="ru-RU" sz="3200" dirty="0"/>
          </a:p>
        </p:txBody>
      </p:sp>
      <p:pic>
        <p:nvPicPr>
          <p:cNvPr id="6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605" y="666932"/>
            <a:ext cx="3896168" cy="5504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2460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806" y="963828"/>
            <a:ext cx="3592535" cy="5078198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29200" y="864973"/>
            <a:ext cx="4244804" cy="5176389"/>
          </a:xfrm>
        </p:spPr>
        <p:txBody>
          <a:bodyPr>
            <a:noAutofit/>
          </a:bodyPr>
          <a:lstStyle/>
          <a:p>
            <a:r>
              <a:rPr lang="ru-RU" sz="3200" dirty="0" smtClean="0"/>
              <a:t>«</a:t>
            </a:r>
            <a:r>
              <a:rPr lang="ru-RU" sz="3200" dirty="0" err="1" smtClean="0"/>
              <a:t>Вертуальная</a:t>
            </a:r>
            <a:r>
              <a:rPr lang="ru-RU" sz="3200" dirty="0" smtClean="0"/>
              <a:t> экскурсия как средство познавательного и речевого развития детей дошкольного и младшего </a:t>
            </a:r>
            <a:r>
              <a:rPr lang="ru-RU" sz="3200" smtClean="0"/>
              <a:t>школьного возраста»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398780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39" y="224649"/>
            <a:ext cx="4446265" cy="6284981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77481" y="321277"/>
            <a:ext cx="4596713" cy="572008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«Современные формы познавательно – исследовательской деятельности дошкольников и школьников (путешествия по карте, </a:t>
            </a:r>
            <a:r>
              <a:rPr lang="ru-RU" sz="2800" dirty="0" err="1" smtClean="0"/>
              <a:t>квест</a:t>
            </a:r>
            <a:r>
              <a:rPr lang="ru-RU" sz="2800" dirty="0" smtClean="0"/>
              <a:t>, </a:t>
            </a:r>
            <a:r>
              <a:rPr lang="ru-RU" sz="2800" dirty="0" err="1" smtClean="0"/>
              <a:t>фотокросс</a:t>
            </a:r>
            <a:r>
              <a:rPr lang="ru-RU" sz="2800" dirty="0" smtClean="0"/>
              <a:t>, </a:t>
            </a:r>
            <a:r>
              <a:rPr lang="ru-RU" sz="2800" dirty="0" err="1" smtClean="0"/>
              <a:t>геокешинг</a:t>
            </a:r>
            <a:r>
              <a:rPr lang="ru-RU" sz="2800" dirty="0" smtClean="0"/>
              <a:t>, метод кейсов), особенности их использования при дистанционном обучении»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743932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87178"/>
            <a:ext cx="9615844" cy="1320800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Апробация новых современных  образовательных технологий, методов обучения и воспитания  </a:t>
            </a:r>
            <a:br>
              <a:rPr lang="ru-RU" sz="2800" dirty="0" smtClean="0">
                <a:solidFill>
                  <a:srgbClr val="FF0000"/>
                </a:solidFill>
              </a:rPr>
            </a:b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1</a:t>
            </a: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</a:rPr>
              <a:t>.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Создание авторской программы, отражающей опыт системного использования в своей педагогической деятельности инновационных образовательных технологий и методик </a:t>
            </a:r>
            <a:b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Объект 2"/>
          <p:cNvSpPr>
            <a:spLocks noGrp="1"/>
          </p:cNvSpPr>
          <p:nvPr>
            <p:ph sz="half" idx="1"/>
          </p:nvPr>
        </p:nvSpPr>
        <p:spPr>
          <a:xfrm>
            <a:off x="677863" y="2533650"/>
            <a:ext cx="10047287" cy="3481388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/>
              <a:t>Рабочая </a:t>
            </a:r>
            <a:r>
              <a:rPr lang="ru-RU" dirty="0"/>
              <a:t>п</a:t>
            </a:r>
            <a:r>
              <a:rPr lang="ru-RU" b="1" dirty="0"/>
              <a:t>рограмм</a:t>
            </a:r>
            <a:r>
              <a:rPr lang="ru-RU" dirty="0"/>
              <a:t>а </a:t>
            </a:r>
            <a:r>
              <a:rPr lang="ru-RU" dirty="0" smtClean="0"/>
              <a:t>по дополнительному образованию</a:t>
            </a:r>
            <a:r>
              <a:rPr lang="ru-RU" b="1" dirty="0" smtClean="0"/>
              <a:t> </a:t>
            </a:r>
            <a:r>
              <a:rPr lang="ru-RU" dirty="0" err="1" smtClean="0"/>
              <a:t>туристическо</a:t>
            </a:r>
            <a:r>
              <a:rPr lang="ru-RU" dirty="0" smtClean="0"/>
              <a:t> – краеведческой направленности. </a:t>
            </a:r>
            <a:r>
              <a:rPr lang="ru-RU" b="1" dirty="0" smtClean="0"/>
              <a:t>«Веселый рюкзачок» </a:t>
            </a:r>
            <a:r>
              <a:rPr lang="ru-RU" dirty="0" smtClean="0"/>
              <a:t> </a:t>
            </a:r>
          </a:p>
          <a:p>
            <a:r>
              <a:rPr lang="ru-RU" dirty="0" smtClean="0"/>
              <a:t>Инновационная составляющая данной программы заключается в повышении качества образования через личностно- ориентированный подход к ребенку с учетом личностных особенностей, запросов и возможностей. Программа ориентирована на получение обучающимися не только теоретических, но и практических знаний и навыков в сфере </a:t>
            </a:r>
            <a:r>
              <a:rPr lang="ru-RU" dirty="0" err="1" smtClean="0"/>
              <a:t>здоровьесбережения</a:t>
            </a:r>
            <a:r>
              <a:rPr lang="ru-RU" dirty="0" smtClean="0"/>
              <a:t>, </a:t>
            </a:r>
            <a:r>
              <a:rPr lang="ru-RU" dirty="0" err="1" smtClean="0"/>
              <a:t>экскурсоведения</a:t>
            </a:r>
            <a:r>
              <a:rPr lang="ru-RU" dirty="0" smtClean="0"/>
              <a:t> и туризма, а также использование ресурсов места проживания в формировании всесторонне развитой личности. </a:t>
            </a:r>
          </a:p>
          <a:p>
            <a:r>
              <a:rPr lang="ru-RU" u="sng" dirty="0" smtClean="0">
                <a:hlinkClick r:id="rId2"/>
              </a:rPr>
              <a:t>https</a:t>
            </a:r>
            <a:r>
              <a:rPr lang="ru-RU" u="sng" dirty="0">
                <a:hlinkClick r:id="rId2"/>
              </a:rPr>
              <a:t>://р67.навигатор.дети/program/5241-tvorcheskoe-obedinenie-veselyi-ryukzachok</a:t>
            </a:r>
            <a:r>
              <a:rPr lang="ru-RU" dirty="0"/>
              <a:t> </a:t>
            </a:r>
          </a:p>
          <a:p>
            <a:r>
              <a:rPr lang="ru-RU" dirty="0"/>
              <a:t> </a:t>
            </a:r>
            <a:r>
              <a:rPr lang="ru-RU" i="1" dirty="0"/>
              <a:t>Рецензия на авторский материал Рабочую программу «Веселый рюкзачок» сайте центра </a:t>
            </a:r>
            <a:r>
              <a:rPr lang="ru-RU" i="1" dirty="0" err="1"/>
              <a:t>ПедагогиУм</a:t>
            </a:r>
            <a:endParaRPr lang="ru-RU" dirty="0"/>
          </a:p>
          <a:p>
            <a:r>
              <a:rPr lang="ru-RU" u="sng" dirty="0">
                <a:hlinkClick r:id="rId3"/>
              </a:rPr>
              <a:t>https://nsportal.ru/media-gallery/lightbox/4629302/22405247</a:t>
            </a:r>
            <a:r>
              <a:rPr lang="ru-RU" dirty="0"/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67947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01362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. Создание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методических разработок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863" y="1291186"/>
            <a:ext cx="8596312" cy="4670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0530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0853885"/>
              </p:ext>
            </p:extLst>
          </p:nvPr>
        </p:nvGraphicFramePr>
        <p:xfrm>
          <a:off x="936032" y="999053"/>
          <a:ext cx="2895946" cy="4097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9" name="Acrobat Document" r:id="rId3" imgW="5667119" imgH="8019810" progId="AcroExch.Document.DC">
                  <p:embed/>
                </p:oleObj>
              </mc:Choice>
              <mc:Fallback>
                <p:oleObj name="Acrobat Document" r:id="rId3" imgW="5667119" imgH="8019810" progId="AcroExch.Document.DC">
                  <p:embed/>
                  <p:pic>
                    <p:nvPicPr>
                      <p:cNvPr id="5" name="Объект 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36032" y="999053"/>
                        <a:ext cx="2895946" cy="40977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5629561"/>
              </p:ext>
            </p:extLst>
          </p:nvPr>
        </p:nvGraphicFramePr>
        <p:xfrm>
          <a:off x="4484768" y="999053"/>
          <a:ext cx="2896029" cy="40976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0" name="Acrobat Document" r:id="rId5" imgW="5667119" imgH="8019810" progId="AcroExch.Document.DC">
                  <p:embed/>
                </p:oleObj>
              </mc:Choice>
              <mc:Fallback>
                <p:oleObj name="Acrobat Document" r:id="rId5" imgW="5667119" imgH="8019810" progId="AcroExch.Document.DC">
                  <p:embed/>
                  <p:pic>
                    <p:nvPicPr>
                      <p:cNvPr id="4" name="Объект 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484768" y="999053"/>
                        <a:ext cx="2896029" cy="40976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Рисунок 4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773" y="2749884"/>
            <a:ext cx="2743200" cy="3725057"/>
          </a:xfrm>
          <a:prstGeom prst="rect">
            <a:avLst/>
          </a:prstGeom>
          <a:noFill/>
        </p:spPr>
      </p:pic>
      <p:pic>
        <p:nvPicPr>
          <p:cNvPr id="6" name="Рисунок 5" descr="C:\Users\Admin\Desktop\ДП июнь.pn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734" y="850772"/>
            <a:ext cx="2798167" cy="4097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14.jpeg" descr="C:\Users\Admin\Desktop\2021\март 21\ДП март.jpg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505182" y="2749884"/>
            <a:ext cx="2861239" cy="383626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59362" y="185351"/>
            <a:ext cx="8184638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0"/>
              </a:rPr>
              <a:t>https://nsportal.ru/sites/default/files/styles/portfolio_photos_thumbnail/public/portfolio_photos/2021/12/12/dp_1.jpg?itok=Z5mNhpZs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75418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86714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>3.Создание  дидактических средств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507525"/>
            <a:ext cx="8825012" cy="4533838"/>
          </a:xfrm>
        </p:spPr>
        <p:txBody>
          <a:bodyPr/>
          <a:lstStyle/>
          <a:p>
            <a:r>
              <a:rPr lang="ru-RU" b="1" dirty="0" smtClean="0"/>
              <a:t> </a:t>
            </a:r>
            <a:r>
              <a:rPr lang="ru-RU" sz="2400" b="1" dirty="0">
                <a:solidFill>
                  <a:srgbClr val="90C226"/>
                </a:solidFill>
                <a:ea typeface="+mj-ea"/>
                <a:cs typeface="+mj-cs"/>
              </a:rPr>
              <a:t>Авторская разработка дидактической игры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7334" y="2236572"/>
            <a:ext cx="846666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b="1" dirty="0"/>
              <a:t>Д/И «Разгадай ребус»</a:t>
            </a:r>
            <a:endParaRPr lang="ru-RU" dirty="0"/>
          </a:p>
          <a:p>
            <a:r>
              <a:rPr lang="ru-RU" dirty="0"/>
              <a:t>1уровень </a:t>
            </a:r>
            <a:r>
              <a:rPr lang="ru-RU" u="sng" dirty="0">
                <a:hlinkClick r:id="rId2"/>
              </a:rPr>
              <a:t>https://nsportal.ru/detskiy-sad/razvitie-rechi/2020/11/15/didakticheskaya-igra-razgaday-rebus</a:t>
            </a:r>
            <a:endParaRPr lang="ru-RU" dirty="0"/>
          </a:p>
          <a:p>
            <a:r>
              <a:rPr lang="ru-RU" dirty="0"/>
              <a:t>2 уровень </a:t>
            </a:r>
            <a:r>
              <a:rPr lang="ru-RU" u="sng" dirty="0">
                <a:hlinkClick r:id="rId3"/>
              </a:rPr>
              <a:t>https://nsportal.ru/detskiy-sad/razvitie-rechi/2020/11/15/didakticheskaya-igra-razgaday-rebus-2-uroven</a:t>
            </a:r>
            <a:r>
              <a:rPr lang="ru-RU" dirty="0"/>
              <a:t> </a:t>
            </a:r>
          </a:p>
          <a:p>
            <a:r>
              <a:rPr lang="ru-RU" dirty="0"/>
              <a:t>3 уровень </a:t>
            </a:r>
            <a:r>
              <a:rPr lang="ru-RU" u="sng" dirty="0">
                <a:hlinkClick r:id="rId4"/>
              </a:rPr>
              <a:t>https://nsportal.ru/detskiy-sad/obuchenie-gramote/2020/11/15/didakticheskaya-igra-razgaday-rebus-3-uroven</a:t>
            </a:r>
            <a:r>
              <a:rPr lang="ru-RU" dirty="0"/>
              <a:t> </a:t>
            </a:r>
          </a:p>
          <a:p>
            <a:r>
              <a:rPr lang="ru-RU" dirty="0"/>
              <a:t>4 уровень </a:t>
            </a:r>
            <a:r>
              <a:rPr lang="ru-RU" u="sng" dirty="0">
                <a:hlinkClick r:id="rId5"/>
              </a:rPr>
              <a:t>https://nsportal.ru/detskiy-sad/obuchenie-gramote/2020/11/15/didakticheskaya-igra-razgaday-rebus-4-uroven</a:t>
            </a:r>
            <a:r>
              <a:rPr lang="ru-RU" dirty="0"/>
              <a:t> </a:t>
            </a:r>
          </a:p>
          <a:p>
            <a:r>
              <a:rPr lang="ru-RU" dirty="0"/>
              <a:t>5 уровень </a:t>
            </a:r>
            <a:r>
              <a:rPr lang="ru-RU" u="sng" dirty="0">
                <a:hlinkClick r:id="rId6"/>
              </a:rPr>
              <a:t>https://nsportal.ru/detskiy-sad/obuchenie-gramote/2020/11/15/didakticheskaya-igra-razgaday-rebus-5-uroven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693146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9343996" cy="1021492"/>
          </a:xfrm>
        </p:spPr>
        <p:txBody>
          <a:bodyPr>
            <a:normAutofit fontScale="90000"/>
          </a:bodyPr>
          <a:lstStyle/>
          <a:p>
            <a:r>
              <a:rPr lang="ru-RU" sz="3100" dirty="0" smtClean="0">
                <a:solidFill>
                  <a:srgbClr val="C00000"/>
                </a:solidFill>
              </a:rPr>
              <a:t>Активное </a:t>
            </a:r>
            <a:r>
              <a:rPr lang="ru-RU" sz="3100" dirty="0">
                <a:solidFill>
                  <a:srgbClr val="C00000"/>
                </a:solidFill>
              </a:rPr>
              <a:t>включение в конкурсы профессионального мастерства на всех его этапах и уровнях.</a:t>
            </a:r>
            <a:br>
              <a:rPr lang="ru-RU" sz="3100" dirty="0">
                <a:solidFill>
                  <a:srgbClr val="C00000"/>
                </a:solidFill>
              </a:rPr>
            </a:br>
            <a:r>
              <a:rPr lang="ru-RU" sz="2700" dirty="0" smtClean="0">
                <a:solidFill>
                  <a:srgbClr val="FF0000"/>
                </a:solidFill>
              </a:rPr>
              <a:t> </a:t>
            </a:r>
            <a:r>
              <a:rPr lang="ru-RU" sz="2700" dirty="0" smtClean="0">
                <a:solidFill>
                  <a:schemeClr val="accent2"/>
                </a:solidFill>
              </a:rPr>
              <a:t>-</a:t>
            </a:r>
            <a:r>
              <a:rPr lang="ru-RU" sz="2700" dirty="0" smtClean="0">
                <a:solidFill>
                  <a:srgbClr val="FF0000"/>
                </a:solidFill>
              </a:rPr>
              <a:t> </a:t>
            </a:r>
            <a:r>
              <a:rPr lang="ru-RU" sz="2700" dirty="0" smtClean="0">
                <a:solidFill>
                  <a:schemeClr val="accent2"/>
                </a:solidFill>
              </a:rPr>
              <a:t>Трансляция опыта на региональном уровне</a:t>
            </a:r>
            <a:r>
              <a:rPr lang="ru-RU" sz="4800" dirty="0">
                <a:solidFill>
                  <a:schemeClr val="accent2"/>
                </a:solidFill>
              </a:rPr>
              <a:t/>
            </a:r>
            <a:br>
              <a:rPr lang="ru-RU" sz="4800" dirty="0">
                <a:solidFill>
                  <a:schemeClr val="accent2"/>
                </a:solidFill>
              </a:rPr>
            </a:b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78627" y="2308869"/>
            <a:ext cx="4195377" cy="3732493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1"/>
                </a:solidFill>
              </a:rPr>
              <a:t>Участие в региональном дистанционном конкурсе программ, проектов, методических разработок (2021 год), организованном СОИРО номинация «Программы урочной и внеурочной деятельности» </a:t>
            </a:r>
            <a:br>
              <a:rPr lang="ru-RU" sz="2400" dirty="0">
                <a:solidFill>
                  <a:schemeClr val="tx1"/>
                </a:solidFill>
              </a:rPr>
            </a:br>
            <a:endParaRPr lang="ru-RU" sz="2400" dirty="0"/>
          </a:p>
        </p:txBody>
      </p:sp>
      <p:pic>
        <p:nvPicPr>
          <p:cNvPr id="5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497" y="2420079"/>
            <a:ext cx="2805367" cy="3964015"/>
          </a:xfrm>
        </p:spPr>
      </p:pic>
    </p:spTree>
    <p:extLst>
      <p:ext uri="{BB962C8B-B14F-4D97-AF65-F5344CB8AC3E}">
        <p14:creationId xmlns:p14="http://schemas.microsoft.com/office/powerpoint/2010/main" val="37597942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5549" y="300681"/>
            <a:ext cx="9986548" cy="823784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chemeClr val="accent2">
                    <a:lumMod val="75000"/>
                  </a:schemeClr>
                </a:solidFill>
              </a:rPr>
              <a:t>- Публикации </a:t>
            </a:r>
            <a:r>
              <a:rPr lang="ru-RU" sz="2700" dirty="0" smtClean="0">
                <a:solidFill>
                  <a:schemeClr val="tx1"/>
                </a:solidFill>
              </a:rPr>
              <a:t>в </a:t>
            </a:r>
            <a:r>
              <a:rPr lang="ru-RU" dirty="0" smtClean="0"/>
              <a:t> </a:t>
            </a:r>
            <a:r>
              <a:rPr lang="ru-RU" sz="2700" dirty="0" smtClean="0">
                <a:solidFill>
                  <a:schemeClr val="tx1"/>
                </a:solidFill>
              </a:rPr>
              <a:t>сборник «Актуальные проблемы        совершенствования современного образования»  </a:t>
            </a:r>
            <a:endParaRPr lang="ru-RU" sz="2700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750" y="1320329"/>
            <a:ext cx="3339678" cy="472212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467" y="1436914"/>
            <a:ext cx="3174771" cy="4488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3193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615845" cy="13208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- Участие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в разработке локальных актов ДОУ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dirty="0">
                <a:solidFill>
                  <a:schemeClr val="accent2">
                    <a:lumMod val="75000"/>
                  </a:schemeClr>
                </a:solidFill>
              </a:rPr>
            </a:b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1408671"/>
            <a:ext cx="9195716" cy="3892378"/>
          </a:xfrm>
        </p:spPr>
        <p:txBody>
          <a:bodyPr/>
          <a:lstStyle/>
          <a:p>
            <a:r>
              <a:rPr lang="ru-RU" b="1" dirty="0" smtClean="0"/>
              <a:t> </a:t>
            </a:r>
            <a:r>
              <a:rPr lang="ru-RU" dirty="0" smtClean="0"/>
              <a:t>- </a:t>
            </a:r>
            <a:r>
              <a:rPr lang="ru-RU" dirty="0"/>
              <a:t>Член экспертной группы по организации образовательного процесса в ДОУ, проведения аттестации педагогических работников.</a:t>
            </a:r>
            <a:r>
              <a:rPr lang="ru-RU" b="1" dirty="0"/>
              <a:t> Приказ от 09.01.2017 №1/1-о</a:t>
            </a:r>
            <a:r>
              <a:rPr lang="ru-RU" dirty="0"/>
              <a:t> </a:t>
            </a:r>
            <a:r>
              <a:rPr lang="ru-RU" u="sng" dirty="0"/>
              <a:t> </a:t>
            </a:r>
            <a:r>
              <a:rPr lang="ru-RU" u="sng" dirty="0">
                <a:hlinkClick r:id="rId2"/>
              </a:rPr>
              <a:t>https://nsportal.ru/media-gallery/detail/4628679/21216367</a:t>
            </a:r>
            <a:endParaRPr lang="ru-RU" dirty="0"/>
          </a:p>
          <a:p>
            <a:r>
              <a:rPr lang="ru-RU" dirty="0"/>
              <a:t>- Член экспертной группы по присвоению педагогических статусов в рамках индивидуальной траектории развития профессиональной компетенции педагогов МБДОУ д/с «Золотая рыбка». </a:t>
            </a:r>
            <a:r>
              <a:rPr lang="ru-RU" b="1" dirty="0"/>
              <a:t> Приказ от 30.01.2020 №19-о</a:t>
            </a:r>
            <a:r>
              <a:rPr lang="ru-RU" dirty="0"/>
              <a:t> </a:t>
            </a:r>
          </a:p>
          <a:p>
            <a:pPr marL="0" indent="0">
              <a:buNone/>
            </a:pPr>
            <a:r>
              <a:rPr lang="ru-RU" u="sng" dirty="0" smtClean="0">
                <a:hlinkClick r:id="rId3"/>
              </a:rPr>
              <a:t>      https</a:t>
            </a:r>
            <a:r>
              <a:rPr lang="ru-RU" u="sng" dirty="0">
                <a:hlinkClick r:id="rId3"/>
              </a:rPr>
              <a:t>://nsportal.ru/media-gallery/lightbox/4628679/21420292</a:t>
            </a:r>
            <a:endParaRPr lang="ru-RU" dirty="0"/>
          </a:p>
          <a:p>
            <a:r>
              <a:rPr lang="ru-RU" dirty="0" smtClean="0"/>
              <a:t>Педагог – консультант по разработке ДООП  педагогами в отчетном периоде </a:t>
            </a:r>
          </a:p>
          <a:p>
            <a:r>
              <a:rPr lang="ru-RU" dirty="0" smtClean="0"/>
              <a:t>Член комиссии по распределению стимулирующих выплат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22956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666169" cy="132080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 Результаты </a:t>
            </a:r>
            <a:r>
              <a:rPr lang="ru-RU" sz="2400" dirty="0">
                <a:solidFill>
                  <a:srgbClr val="FF0000"/>
                </a:solidFill>
              </a:rPr>
              <a:t>в обучении и воспитании детей</a:t>
            </a:r>
            <a:r>
              <a:rPr lang="ru-RU" sz="2400" dirty="0" smtClean="0">
                <a:solidFill>
                  <a:srgbClr val="FF0000"/>
                </a:solidFill>
              </a:rPr>
              <a:t>:</a:t>
            </a:r>
            <a:br>
              <a:rPr lang="ru-RU" sz="2400" dirty="0" smtClean="0">
                <a:solidFill>
                  <a:srgbClr val="FF0000"/>
                </a:solidFill>
              </a:rPr>
            </a:br>
            <a:r>
              <a:rPr lang="ru-RU" sz="2000" b="1" dirty="0" smtClean="0"/>
              <a:t>Результаты </a:t>
            </a:r>
            <a:r>
              <a:rPr lang="ru-RU" sz="2000" b="1" dirty="0"/>
              <a:t>педагогического мониторинга физического развития воспитанников</a:t>
            </a:r>
            <a:r>
              <a:rPr lang="ru-RU" dirty="0"/>
              <a:t/>
            </a:r>
            <a:br>
              <a:rPr lang="ru-RU" dirty="0"/>
            </a:br>
            <a:r>
              <a:rPr lang="ru-RU" sz="2400" b="1" dirty="0" smtClean="0"/>
              <a:t> </a:t>
            </a:r>
            <a:endParaRPr lang="ru-RU" sz="2400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4940689"/>
              </p:ext>
            </p:extLst>
          </p:nvPr>
        </p:nvGraphicFramePr>
        <p:xfrm>
          <a:off x="1136821" y="1692877"/>
          <a:ext cx="8463585" cy="45521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37174">
                  <a:extLst>
                    <a:ext uri="{9D8B030D-6E8A-4147-A177-3AD203B41FA5}">
                      <a16:colId xmlns:a16="http://schemas.microsoft.com/office/drawing/2014/main" val="3591437117"/>
                    </a:ext>
                  </a:extLst>
                </a:gridCol>
                <a:gridCol w="923121">
                  <a:extLst>
                    <a:ext uri="{9D8B030D-6E8A-4147-A177-3AD203B41FA5}">
                      <a16:colId xmlns:a16="http://schemas.microsoft.com/office/drawing/2014/main" val="1310504327"/>
                    </a:ext>
                  </a:extLst>
                </a:gridCol>
                <a:gridCol w="843734">
                  <a:extLst>
                    <a:ext uri="{9D8B030D-6E8A-4147-A177-3AD203B41FA5}">
                      <a16:colId xmlns:a16="http://schemas.microsoft.com/office/drawing/2014/main" val="2940076687"/>
                    </a:ext>
                  </a:extLst>
                </a:gridCol>
                <a:gridCol w="1302342">
                  <a:extLst>
                    <a:ext uri="{9D8B030D-6E8A-4147-A177-3AD203B41FA5}">
                      <a16:colId xmlns:a16="http://schemas.microsoft.com/office/drawing/2014/main" val="965583928"/>
                    </a:ext>
                  </a:extLst>
                </a:gridCol>
                <a:gridCol w="1673691">
                  <a:extLst>
                    <a:ext uri="{9D8B030D-6E8A-4147-A177-3AD203B41FA5}">
                      <a16:colId xmlns:a16="http://schemas.microsoft.com/office/drawing/2014/main" val="3032350151"/>
                    </a:ext>
                  </a:extLst>
                </a:gridCol>
                <a:gridCol w="558334">
                  <a:extLst>
                    <a:ext uri="{9D8B030D-6E8A-4147-A177-3AD203B41FA5}">
                      <a16:colId xmlns:a16="http://schemas.microsoft.com/office/drawing/2014/main" val="126495356"/>
                    </a:ext>
                  </a:extLst>
                </a:gridCol>
                <a:gridCol w="465169">
                  <a:extLst>
                    <a:ext uri="{9D8B030D-6E8A-4147-A177-3AD203B41FA5}">
                      <a16:colId xmlns:a16="http://schemas.microsoft.com/office/drawing/2014/main" val="298346830"/>
                    </a:ext>
                  </a:extLst>
                </a:gridCol>
                <a:gridCol w="464513">
                  <a:extLst>
                    <a:ext uri="{9D8B030D-6E8A-4147-A177-3AD203B41FA5}">
                      <a16:colId xmlns:a16="http://schemas.microsoft.com/office/drawing/2014/main" val="28372842"/>
                    </a:ext>
                  </a:extLst>
                </a:gridCol>
                <a:gridCol w="465169">
                  <a:extLst>
                    <a:ext uri="{9D8B030D-6E8A-4147-A177-3AD203B41FA5}">
                      <a16:colId xmlns:a16="http://schemas.microsoft.com/office/drawing/2014/main" val="213891620"/>
                    </a:ext>
                  </a:extLst>
                </a:gridCol>
                <a:gridCol w="465169">
                  <a:extLst>
                    <a:ext uri="{9D8B030D-6E8A-4147-A177-3AD203B41FA5}">
                      <a16:colId xmlns:a16="http://schemas.microsoft.com/office/drawing/2014/main" val="1342166729"/>
                    </a:ext>
                  </a:extLst>
                </a:gridCol>
                <a:gridCol w="465169">
                  <a:extLst>
                    <a:ext uri="{9D8B030D-6E8A-4147-A177-3AD203B41FA5}">
                      <a16:colId xmlns:a16="http://schemas.microsoft.com/office/drawing/2014/main" val="2755285318"/>
                    </a:ext>
                  </a:extLst>
                </a:gridCol>
              </a:tblGrid>
              <a:tr h="11868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Учебный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год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Группа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Кол - во воспитан-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ников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Наименование мониторинга, проводимого образовательной организацией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Уровни развития,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единица измерения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(баллы / %)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Результаты стартовой диагностики,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%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Результаты итоговой диагностики,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 %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2013436"/>
                  </a:ext>
                </a:extLst>
              </a:tr>
              <a:tr h="272658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2019-2020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Средняя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 группа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6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Результаты педагогической диагностики «Освоение дошкольниками образовательной ООП ДОУ»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В-высокий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С-средний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Н-низкий уровень %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5912027"/>
                  </a:ext>
                </a:extLst>
              </a:tr>
              <a:tr h="91418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7681798"/>
                  </a:ext>
                </a:extLst>
              </a:tr>
              <a:tr h="301872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2020-2021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Старшая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группа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В-высокий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С-средний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Н-низкий уровень %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86955835"/>
                  </a:ext>
                </a:extLst>
              </a:tr>
              <a:tr h="6848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58064938"/>
                  </a:ext>
                </a:extLst>
              </a:tr>
              <a:tr h="386525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2021-2022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Подготови-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тельная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группа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В-высокий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С-средний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Н-низкий уровень %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82916880"/>
                  </a:ext>
                </a:extLst>
              </a:tr>
              <a:tr h="8003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255190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65519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985650" cy="885568"/>
          </a:xfrm>
        </p:spPr>
        <p:txBody>
          <a:bodyPr>
            <a:normAutofit fontScale="90000"/>
          </a:bodyPr>
          <a:lstStyle/>
          <a:p>
            <a:r>
              <a:rPr lang="ru-RU" sz="2800" b="1" dirty="0"/>
              <a:t>Результаты педагогического мониторинга познавательного развития воспитанников</a:t>
            </a:r>
            <a:endParaRPr lang="ru-RU" sz="2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2400941"/>
              </p:ext>
            </p:extLst>
          </p:nvPr>
        </p:nvGraphicFramePr>
        <p:xfrm>
          <a:off x="789781" y="1811655"/>
          <a:ext cx="8675497" cy="45012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22385">
                  <a:extLst>
                    <a:ext uri="{9D8B030D-6E8A-4147-A177-3AD203B41FA5}">
                      <a16:colId xmlns:a16="http://schemas.microsoft.com/office/drawing/2014/main" val="1343964445"/>
                    </a:ext>
                  </a:extLst>
                </a:gridCol>
                <a:gridCol w="1290559">
                  <a:extLst>
                    <a:ext uri="{9D8B030D-6E8A-4147-A177-3AD203B41FA5}">
                      <a16:colId xmlns:a16="http://schemas.microsoft.com/office/drawing/2014/main" val="813298813"/>
                    </a:ext>
                  </a:extLst>
                </a:gridCol>
                <a:gridCol w="1014754">
                  <a:extLst>
                    <a:ext uri="{9D8B030D-6E8A-4147-A177-3AD203B41FA5}">
                      <a16:colId xmlns:a16="http://schemas.microsoft.com/office/drawing/2014/main" val="1080134385"/>
                    </a:ext>
                  </a:extLst>
                </a:gridCol>
                <a:gridCol w="1382927">
                  <a:extLst>
                    <a:ext uri="{9D8B030D-6E8A-4147-A177-3AD203B41FA5}">
                      <a16:colId xmlns:a16="http://schemas.microsoft.com/office/drawing/2014/main" val="221732629"/>
                    </a:ext>
                  </a:extLst>
                </a:gridCol>
                <a:gridCol w="1659382">
                  <a:extLst>
                    <a:ext uri="{9D8B030D-6E8A-4147-A177-3AD203B41FA5}">
                      <a16:colId xmlns:a16="http://schemas.microsoft.com/office/drawing/2014/main" val="3353085720"/>
                    </a:ext>
                  </a:extLst>
                </a:gridCol>
                <a:gridCol w="370776">
                  <a:extLst>
                    <a:ext uri="{9D8B030D-6E8A-4147-A177-3AD203B41FA5}">
                      <a16:colId xmlns:a16="http://schemas.microsoft.com/office/drawing/2014/main" val="2158521151"/>
                    </a:ext>
                  </a:extLst>
                </a:gridCol>
                <a:gridCol w="370776">
                  <a:extLst>
                    <a:ext uri="{9D8B030D-6E8A-4147-A177-3AD203B41FA5}">
                      <a16:colId xmlns:a16="http://schemas.microsoft.com/office/drawing/2014/main" val="780567520"/>
                    </a:ext>
                  </a:extLst>
                </a:gridCol>
                <a:gridCol w="461193">
                  <a:extLst>
                    <a:ext uri="{9D8B030D-6E8A-4147-A177-3AD203B41FA5}">
                      <a16:colId xmlns:a16="http://schemas.microsoft.com/office/drawing/2014/main" val="58505744"/>
                    </a:ext>
                  </a:extLst>
                </a:gridCol>
                <a:gridCol w="461193">
                  <a:extLst>
                    <a:ext uri="{9D8B030D-6E8A-4147-A177-3AD203B41FA5}">
                      <a16:colId xmlns:a16="http://schemas.microsoft.com/office/drawing/2014/main" val="1494745457"/>
                    </a:ext>
                  </a:extLst>
                </a:gridCol>
                <a:gridCol w="370776">
                  <a:extLst>
                    <a:ext uri="{9D8B030D-6E8A-4147-A177-3AD203B41FA5}">
                      <a16:colId xmlns:a16="http://schemas.microsoft.com/office/drawing/2014/main" val="2489443098"/>
                    </a:ext>
                  </a:extLst>
                </a:gridCol>
                <a:gridCol w="370776">
                  <a:extLst>
                    <a:ext uri="{9D8B030D-6E8A-4147-A177-3AD203B41FA5}">
                      <a16:colId xmlns:a16="http://schemas.microsoft.com/office/drawing/2014/main" val="3337703478"/>
                    </a:ext>
                  </a:extLst>
                </a:gridCol>
              </a:tblGrid>
              <a:tr h="5384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Учебный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год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Группа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Количество воспитанников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Наименование мониторинга, проводимого образовательной организацией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Уровни развития, единица измерения (баллы / %)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Результаты стартовой диагностики, %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Результаты итоговой диагностики, %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838488"/>
                  </a:ext>
                </a:extLst>
              </a:tr>
              <a:tr h="266700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2019-2020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Средняя группа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6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Результаты педагогической диагностики «Освоение дошкольниками ООП ДОУ»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В-высокий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С-средний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Н-низкий уровень %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1578155"/>
                  </a:ext>
                </a:extLst>
              </a:tr>
              <a:tr h="4425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20756033"/>
                  </a:ext>
                </a:extLst>
              </a:tr>
              <a:tr h="295275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2020-2021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Старшая группа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В-высокий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С-средний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Н-низкий уровень %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26413248"/>
                  </a:ext>
                </a:extLst>
              </a:tr>
              <a:tr h="33464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9410775"/>
                  </a:ext>
                </a:extLst>
              </a:tr>
              <a:tr h="276225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2021-2022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Подготовительная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группа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В-высокий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С-средний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Н-низкий уровень %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73887315"/>
                  </a:ext>
                </a:extLst>
              </a:tr>
              <a:tr h="3282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637632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51362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/>
              <a:t>Результаты педагогического мониторинга речевого развития воспитанников </a:t>
            </a:r>
            <a:endParaRPr lang="ru-RU" sz="2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789781" y="1805305"/>
          <a:ext cx="8372475" cy="45012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0168">
                  <a:extLst>
                    <a:ext uri="{9D8B030D-6E8A-4147-A177-3AD203B41FA5}">
                      <a16:colId xmlns:a16="http://schemas.microsoft.com/office/drawing/2014/main" val="589521329"/>
                    </a:ext>
                  </a:extLst>
                </a:gridCol>
                <a:gridCol w="1245482">
                  <a:extLst>
                    <a:ext uri="{9D8B030D-6E8A-4147-A177-3AD203B41FA5}">
                      <a16:colId xmlns:a16="http://schemas.microsoft.com/office/drawing/2014/main" val="402036815"/>
                    </a:ext>
                  </a:extLst>
                </a:gridCol>
                <a:gridCol w="979310">
                  <a:extLst>
                    <a:ext uri="{9D8B030D-6E8A-4147-A177-3AD203B41FA5}">
                      <a16:colId xmlns:a16="http://schemas.microsoft.com/office/drawing/2014/main" val="755875564"/>
                    </a:ext>
                  </a:extLst>
                </a:gridCol>
                <a:gridCol w="1334624">
                  <a:extLst>
                    <a:ext uri="{9D8B030D-6E8A-4147-A177-3AD203B41FA5}">
                      <a16:colId xmlns:a16="http://schemas.microsoft.com/office/drawing/2014/main" val="2367131609"/>
                    </a:ext>
                  </a:extLst>
                </a:gridCol>
                <a:gridCol w="1601423">
                  <a:extLst>
                    <a:ext uri="{9D8B030D-6E8A-4147-A177-3AD203B41FA5}">
                      <a16:colId xmlns:a16="http://schemas.microsoft.com/office/drawing/2014/main" val="1838056668"/>
                    </a:ext>
                  </a:extLst>
                </a:gridCol>
                <a:gridCol w="357825">
                  <a:extLst>
                    <a:ext uri="{9D8B030D-6E8A-4147-A177-3AD203B41FA5}">
                      <a16:colId xmlns:a16="http://schemas.microsoft.com/office/drawing/2014/main" val="644902673"/>
                    </a:ext>
                  </a:extLst>
                </a:gridCol>
                <a:gridCol w="357825">
                  <a:extLst>
                    <a:ext uri="{9D8B030D-6E8A-4147-A177-3AD203B41FA5}">
                      <a16:colId xmlns:a16="http://schemas.microsoft.com/office/drawing/2014/main" val="826346126"/>
                    </a:ext>
                  </a:extLst>
                </a:gridCol>
                <a:gridCol w="445084">
                  <a:extLst>
                    <a:ext uri="{9D8B030D-6E8A-4147-A177-3AD203B41FA5}">
                      <a16:colId xmlns:a16="http://schemas.microsoft.com/office/drawing/2014/main" val="2518156545"/>
                    </a:ext>
                  </a:extLst>
                </a:gridCol>
                <a:gridCol w="445084">
                  <a:extLst>
                    <a:ext uri="{9D8B030D-6E8A-4147-A177-3AD203B41FA5}">
                      <a16:colId xmlns:a16="http://schemas.microsoft.com/office/drawing/2014/main" val="935515160"/>
                    </a:ext>
                  </a:extLst>
                </a:gridCol>
                <a:gridCol w="357825">
                  <a:extLst>
                    <a:ext uri="{9D8B030D-6E8A-4147-A177-3AD203B41FA5}">
                      <a16:colId xmlns:a16="http://schemas.microsoft.com/office/drawing/2014/main" val="3473260958"/>
                    </a:ext>
                  </a:extLst>
                </a:gridCol>
                <a:gridCol w="357825">
                  <a:extLst>
                    <a:ext uri="{9D8B030D-6E8A-4147-A177-3AD203B41FA5}">
                      <a16:colId xmlns:a16="http://schemas.microsoft.com/office/drawing/2014/main" val="1961304598"/>
                    </a:ext>
                  </a:extLst>
                </a:gridCol>
              </a:tblGrid>
              <a:tr h="5384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Учебный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год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Группа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Количество воспитанников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Наименование мониторинга, проводимого образовательной организацией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Уровни развития, единица измерения (баллы / %)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Результаты стартовой диагностики, %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Результаты итоговой диагностики, %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0505972"/>
                  </a:ext>
                </a:extLst>
              </a:tr>
              <a:tr h="266700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2019-2020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Средняя группа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6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Результаты педагогической диагностики «Освоение дошкольниками ООП ДОУ»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В-высокий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С-средний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Н-низкий уровень %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4627160"/>
                  </a:ext>
                </a:extLst>
              </a:tr>
              <a:tr h="4425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88477321"/>
                  </a:ext>
                </a:extLst>
              </a:tr>
              <a:tr h="295275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2020-2021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Старшая группа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В-высокий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С-средний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Н-низкий уровень %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13548813"/>
                  </a:ext>
                </a:extLst>
              </a:tr>
              <a:tr h="33464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3085595"/>
                  </a:ext>
                </a:extLst>
              </a:tr>
              <a:tr h="276225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2021-2022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Подготовительная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группа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В-высокий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С-средний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Н-низкий уровень %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2385203"/>
                  </a:ext>
                </a:extLst>
              </a:tr>
              <a:tr h="3282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17429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3239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/>
              <a:t>Результаты педагогического мониторинга художественно-эстетического развития воспитанников</a:t>
            </a:r>
            <a:endParaRPr lang="ru-RU" sz="2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8363362"/>
              </p:ext>
            </p:extLst>
          </p:nvPr>
        </p:nvGraphicFramePr>
        <p:xfrm>
          <a:off x="922781" y="1661944"/>
          <a:ext cx="8105774" cy="45012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1781">
                  <a:extLst>
                    <a:ext uri="{9D8B030D-6E8A-4147-A177-3AD203B41FA5}">
                      <a16:colId xmlns:a16="http://schemas.microsoft.com/office/drawing/2014/main" val="1152204891"/>
                    </a:ext>
                  </a:extLst>
                </a:gridCol>
                <a:gridCol w="884095">
                  <a:extLst>
                    <a:ext uri="{9D8B030D-6E8A-4147-A177-3AD203B41FA5}">
                      <a16:colId xmlns:a16="http://schemas.microsoft.com/office/drawing/2014/main" val="1827703024"/>
                    </a:ext>
                  </a:extLst>
                </a:gridCol>
                <a:gridCol w="808064">
                  <a:extLst>
                    <a:ext uri="{9D8B030D-6E8A-4147-A177-3AD203B41FA5}">
                      <a16:colId xmlns:a16="http://schemas.microsoft.com/office/drawing/2014/main" val="2652200381"/>
                    </a:ext>
                  </a:extLst>
                </a:gridCol>
                <a:gridCol w="1247284">
                  <a:extLst>
                    <a:ext uri="{9D8B030D-6E8A-4147-A177-3AD203B41FA5}">
                      <a16:colId xmlns:a16="http://schemas.microsoft.com/office/drawing/2014/main" val="3047010118"/>
                    </a:ext>
                  </a:extLst>
                </a:gridCol>
                <a:gridCol w="1602933">
                  <a:extLst>
                    <a:ext uri="{9D8B030D-6E8A-4147-A177-3AD203B41FA5}">
                      <a16:colId xmlns:a16="http://schemas.microsoft.com/office/drawing/2014/main" val="4059898107"/>
                    </a:ext>
                  </a:extLst>
                </a:gridCol>
                <a:gridCol w="534730">
                  <a:extLst>
                    <a:ext uri="{9D8B030D-6E8A-4147-A177-3AD203B41FA5}">
                      <a16:colId xmlns:a16="http://schemas.microsoft.com/office/drawing/2014/main" val="3419077886"/>
                    </a:ext>
                  </a:extLst>
                </a:gridCol>
                <a:gridCol w="445503">
                  <a:extLst>
                    <a:ext uri="{9D8B030D-6E8A-4147-A177-3AD203B41FA5}">
                      <a16:colId xmlns:a16="http://schemas.microsoft.com/office/drawing/2014/main" val="54237065"/>
                    </a:ext>
                  </a:extLst>
                </a:gridCol>
                <a:gridCol w="444875">
                  <a:extLst>
                    <a:ext uri="{9D8B030D-6E8A-4147-A177-3AD203B41FA5}">
                      <a16:colId xmlns:a16="http://schemas.microsoft.com/office/drawing/2014/main" val="3404901729"/>
                    </a:ext>
                  </a:extLst>
                </a:gridCol>
                <a:gridCol w="445503">
                  <a:extLst>
                    <a:ext uri="{9D8B030D-6E8A-4147-A177-3AD203B41FA5}">
                      <a16:colId xmlns:a16="http://schemas.microsoft.com/office/drawing/2014/main" val="967097144"/>
                    </a:ext>
                  </a:extLst>
                </a:gridCol>
                <a:gridCol w="445503">
                  <a:extLst>
                    <a:ext uri="{9D8B030D-6E8A-4147-A177-3AD203B41FA5}">
                      <a16:colId xmlns:a16="http://schemas.microsoft.com/office/drawing/2014/main" val="1065180360"/>
                    </a:ext>
                  </a:extLst>
                </a:gridCol>
                <a:gridCol w="445503">
                  <a:extLst>
                    <a:ext uri="{9D8B030D-6E8A-4147-A177-3AD203B41FA5}">
                      <a16:colId xmlns:a16="http://schemas.microsoft.com/office/drawing/2014/main" val="2483131233"/>
                    </a:ext>
                  </a:extLst>
                </a:gridCol>
              </a:tblGrid>
              <a:tr h="4660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Учебный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год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Группа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Кол - во воспитан-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ников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Наименование мониторинга, проводимого образовательной организацией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Уровни развития,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единица измерения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(баллы / %)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Результаты стартовой диагностики,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%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Результаты итоговой диагностики,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 %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9284691"/>
                  </a:ext>
                </a:extLst>
              </a:tr>
              <a:tr h="266700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2019-2020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Средняя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 группа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6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Результаты педагогической диагностики «Освоение дошкольниками образовательной ООП ДОУ»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В-высокий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С-средний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Н-низкий уровень %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95252563"/>
                  </a:ext>
                </a:extLst>
              </a:tr>
              <a:tr h="4425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89230736"/>
                  </a:ext>
                </a:extLst>
              </a:tr>
              <a:tr h="295275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2020-2021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Старшая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группа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В-высокий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С-средний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Н-низкий уровень %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59939286"/>
                  </a:ext>
                </a:extLst>
              </a:tr>
              <a:tr h="33464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4812659"/>
                  </a:ext>
                </a:extLst>
              </a:tr>
              <a:tr h="276225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2021-2022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Подготови-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тельная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группа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В-высокий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С-средний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Н-низкий уровень %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05772353"/>
                  </a:ext>
                </a:extLst>
              </a:tr>
              <a:tr h="4375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295132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03015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/>
              <a:t>Результаты педагогического мониторинга социально-коммуникативного развития воспитанников</a:t>
            </a:r>
            <a:endParaRPr lang="ru-RU" sz="2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0347934"/>
              </p:ext>
            </p:extLst>
          </p:nvPr>
        </p:nvGraphicFramePr>
        <p:xfrm>
          <a:off x="923132" y="1655805"/>
          <a:ext cx="8105774" cy="47135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1781">
                  <a:extLst>
                    <a:ext uri="{9D8B030D-6E8A-4147-A177-3AD203B41FA5}">
                      <a16:colId xmlns:a16="http://schemas.microsoft.com/office/drawing/2014/main" val="1054550190"/>
                    </a:ext>
                  </a:extLst>
                </a:gridCol>
                <a:gridCol w="884095">
                  <a:extLst>
                    <a:ext uri="{9D8B030D-6E8A-4147-A177-3AD203B41FA5}">
                      <a16:colId xmlns:a16="http://schemas.microsoft.com/office/drawing/2014/main" val="1741815228"/>
                    </a:ext>
                  </a:extLst>
                </a:gridCol>
                <a:gridCol w="808064">
                  <a:extLst>
                    <a:ext uri="{9D8B030D-6E8A-4147-A177-3AD203B41FA5}">
                      <a16:colId xmlns:a16="http://schemas.microsoft.com/office/drawing/2014/main" val="1255436725"/>
                    </a:ext>
                  </a:extLst>
                </a:gridCol>
                <a:gridCol w="1247284">
                  <a:extLst>
                    <a:ext uri="{9D8B030D-6E8A-4147-A177-3AD203B41FA5}">
                      <a16:colId xmlns:a16="http://schemas.microsoft.com/office/drawing/2014/main" val="1123080369"/>
                    </a:ext>
                  </a:extLst>
                </a:gridCol>
                <a:gridCol w="1602933">
                  <a:extLst>
                    <a:ext uri="{9D8B030D-6E8A-4147-A177-3AD203B41FA5}">
                      <a16:colId xmlns:a16="http://schemas.microsoft.com/office/drawing/2014/main" val="394047655"/>
                    </a:ext>
                  </a:extLst>
                </a:gridCol>
                <a:gridCol w="534730">
                  <a:extLst>
                    <a:ext uri="{9D8B030D-6E8A-4147-A177-3AD203B41FA5}">
                      <a16:colId xmlns:a16="http://schemas.microsoft.com/office/drawing/2014/main" val="3189374143"/>
                    </a:ext>
                  </a:extLst>
                </a:gridCol>
                <a:gridCol w="445503">
                  <a:extLst>
                    <a:ext uri="{9D8B030D-6E8A-4147-A177-3AD203B41FA5}">
                      <a16:colId xmlns:a16="http://schemas.microsoft.com/office/drawing/2014/main" val="2803101258"/>
                    </a:ext>
                  </a:extLst>
                </a:gridCol>
                <a:gridCol w="444875">
                  <a:extLst>
                    <a:ext uri="{9D8B030D-6E8A-4147-A177-3AD203B41FA5}">
                      <a16:colId xmlns:a16="http://schemas.microsoft.com/office/drawing/2014/main" val="3988411159"/>
                    </a:ext>
                  </a:extLst>
                </a:gridCol>
                <a:gridCol w="445503">
                  <a:extLst>
                    <a:ext uri="{9D8B030D-6E8A-4147-A177-3AD203B41FA5}">
                      <a16:colId xmlns:a16="http://schemas.microsoft.com/office/drawing/2014/main" val="3848336370"/>
                    </a:ext>
                  </a:extLst>
                </a:gridCol>
                <a:gridCol w="445503">
                  <a:extLst>
                    <a:ext uri="{9D8B030D-6E8A-4147-A177-3AD203B41FA5}">
                      <a16:colId xmlns:a16="http://schemas.microsoft.com/office/drawing/2014/main" val="3737493886"/>
                    </a:ext>
                  </a:extLst>
                </a:gridCol>
                <a:gridCol w="445503">
                  <a:extLst>
                    <a:ext uri="{9D8B030D-6E8A-4147-A177-3AD203B41FA5}">
                      <a16:colId xmlns:a16="http://schemas.microsoft.com/office/drawing/2014/main" val="27741989"/>
                    </a:ext>
                  </a:extLst>
                </a:gridCol>
              </a:tblGrid>
              <a:tr h="12302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Учебный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год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Группа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Кол - во воспитан-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ников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Наименование мониторинга, проводимого образовательной организацией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Уровни развития,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единица измерения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(баллы / %)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Результаты стартовой диагностики,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%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Результаты итоговой диагностики,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 %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0000752"/>
                  </a:ext>
                </a:extLst>
              </a:tr>
              <a:tr h="282626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2019-2020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Средняя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 группа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6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Результаты педагогической диагностики «Освоение дошкольниками образовательной ООП ДОУ»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В-высокий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С-средний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Н-низкий уровень %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92983645"/>
                  </a:ext>
                </a:extLst>
              </a:tr>
              <a:tr h="9476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41487252"/>
                  </a:ext>
                </a:extLst>
              </a:tr>
              <a:tr h="312908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2020-2021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Старшая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группа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В-высокий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С-средний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Н-низкий уровень %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89701929"/>
                  </a:ext>
                </a:extLst>
              </a:tr>
              <a:tr h="7099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1655324"/>
                  </a:ext>
                </a:extLst>
              </a:tr>
              <a:tr h="400656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2021-2022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Подготови-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тельная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группа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В-высокий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С-средний уровень %,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Н-низкий уровень %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30432007"/>
                  </a:ext>
                </a:extLst>
              </a:tr>
              <a:tr h="8295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31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-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688346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87288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- </a:t>
            </a:r>
            <a:r>
              <a:rPr lang="ru-RU" sz="2400" dirty="0">
                <a:solidFill>
                  <a:srgbClr val="FF0000"/>
                </a:solidFill>
              </a:rPr>
              <a:t>результативность участия воспитанников в конкурсах различной направленности на муниципальном, региональном, всероссийском, международном уровнях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0623585"/>
              </p:ext>
            </p:extLst>
          </p:nvPr>
        </p:nvGraphicFramePr>
        <p:xfrm>
          <a:off x="1248031" y="2100647"/>
          <a:ext cx="7722974" cy="42521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7471">
                  <a:extLst>
                    <a:ext uri="{9D8B030D-6E8A-4147-A177-3AD203B41FA5}">
                      <a16:colId xmlns:a16="http://schemas.microsoft.com/office/drawing/2014/main" val="2773212685"/>
                    </a:ext>
                  </a:extLst>
                </a:gridCol>
                <a:gridCol w="3164774">
                  <a:extLst>
                    <a:ext uri="{9D8B030D-6E8A-4147-A177-3AD203B41FA5}">
                      <a16:colId xmlns:a16="http://schemas.microsoft.com/office/drawing/2014/main" val="2223342894"/>
                    </a:ext>
                  </a:extLst>
                </a:gridCol>
                <a:gridCol w="3040729">
                  <a:extLst>
                    <a:ext uri="{9D8B030D-6E8A-4147-A177-3AD203B41FA5}">
                      <a16:colId xmlns:a16="http://schemas.microsoft.com/office/drawing/2014/main" val="2823876251"/>
                    </a:ext>
                  </a:extLst>
                </a:gridCol>
              </a:tblGrid>
              <a:tr h="3847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Уровень организации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Название мероприятия, дата проведения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ФИО участника, результат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extLst>
                  <a:ext uri="{0D108BD9-81ED-4DB2-BD59-A6C34878D82A}">
                    <a16:rowId xmlns:a16="http://schemas.microsoft.com/office/drawing/2014/main" val="286850125"/>
                  </a:ext>
                </a:extLst>
              </a:tr>
              <a:tr h="3847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Всероссийский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Конкурс «Твори! Участвуй! Побеждай!» 24.01. 2021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Айропетян Ева., диплом ДК  206441   1 место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extLst>
                  <a:ext uri="{0D108BD9-81ED-4DB2-BD59-A6C34878D82A}">
                    <a16:rowId xmlns:a16="http://schemas.microsoft.com/office/drawing/2014/main" val="1953791372"/>
                  </a:ext>
                </a:extLst>
              </a:tr>
              <a:tr h="3847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Всероссийский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Конкурс рисунка, 23.02. 2021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Николаенкова Ира., грамота ДК1000008271  1 место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extLst>
                  <a:ext uri="{0D108BD9-81ED-4DB2-BD59-A6C34878D82A}">
                    <a16:rowId xmlns:a16="http://schemas.microsoft.com/office/drawing/2014/main" val="1516995980"/>
                  </a:ext>
                </a:extLst>
              </a:tr>
              <a:tr h="5820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Всероссийский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Конкурс декоративно - прикладного творчества, 28.03..2021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Николаенкова Ира , грамота ДК 1000019273 1 место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extLst>
                  <a:ext uri="{0D108BD9-81ED-4DB2-BD59-A6C34878D82A}">
                    <a16:rowId xmlns:a16="http://schemas.microsoft.com/office/drawing/2014/main" val="2767396369"/>
                  </a:ext>
                </a:extLst>
              </a:tr>
              <a:tr h="3847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Всероссийский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Конкурс «Космонавтика» 25.04.2021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Соколова Таисия, диплом ТК2946699   1 место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extLst>
                  <a:ext uri="{0D108BD9-81ED-4DB2-BD59-A6C34878D82A}">
                    <a16:rowId xmlns:a16="http://schemas.microsoft.com/office/drawing/2014/main" val="1160923198"/>
                  </a:ext>
                </a:extLst>
              </a:tr>
              <a:tr h="3847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Всероссийский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Конкурс рисунка, 25.05. 2021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Аверченков Атем, диплом ТК 3063469  1 место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extLst>
                  <a:ext uri="{0D108BD9-81ED-4DB2-BD59-A6C34878D82A}">
                    <a16:rowId xmlns:a16="http://schemas.microsoft.com/office/drawing/2014/main" val="909930502"/>
                  </a:ext>
                </a:extLst>
              </a:tr>
              <a:tr h="5820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Всероссийский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Конкурс декоративно - прикладного творчества, 22.09..2021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Ларченкова Варя, диплом ТК 319362 1 место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extLst>
                  <a:ext uri="{0D108BD9-81ED-4DB2-BD59-A6C34878D82A}">
                    <a16:rowId xmlns:a16="http://schemas.microsoft.com/office/drawing/2014/main" val="3734382759"/>
                  </a:ext>
                </a:extLst>
              </a:tr>
              <a:tr h="5820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Всероссийский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Конкурс декоративно - прикладного творчества, 21.10..2021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Ларченкова Варя, диплом ТК 3191345  1 место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extLst>
                  <a:ext uri="{0D108BD9-81ED-4DB2-BD59-A6C34878D82A}">
                    <a16:rowId xmlns:a16="http://schemas.microsoft.com/office/drawing/2014/main" val="501010989"/>
                  </a:ext>
                </a:extLst>
              </a:tr>
              <a:tr h="5820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Всероссийский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Конкурс декоративно - прикладного творчества, 21.11..2021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 err="1">
                          <a:effectLst/>
                        </a:rPr>
                        <a:t>Аверченков</a:t>
                      </a:r>
                      <a:r>
                        <a:rPr lang="ru-RU" sz="1100" dirty="0">
                          <a:effectLst/>
                        </a:rPr>
                        <a:t> </a:t>
                      </a:r>
                      <a:r>
                        <a:rPr lang="ru-RU" sz="1100" dirty="0" err="1">
                          <a:effectLst/>
                        </a:rPr>
                        <a:t>Атем</a:t>
                      </a:r>
                      <a:r>
                        <a:rPr lang="ru-RU" sz="1100" dirty="0">
                          <a:effectLst/>
                        </a:rPr>
                        <a:t>, диплом ТК 3262246  1 место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/>
                </a:tc>
                <a:extLst>
                  <a:ext uri="{0D108BD9-81ED-4DB2-BD59-A6C34878D82A}">
                    <a16:rowId xmlns:a16="http://schemas.microsoft.com/office/drawing/2014/main" val="15361783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41413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17" y="667265"/>
            <a:ext cx="2517609" cy="355874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671" y="656449"/>
            <a:ext cx="2532913" cy="358037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4145" y="656449"/>
            <a:ext cx="2569985" cy="36327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015" y="3002691"/>
            <a:ext cx="2508868" cy="3546390"/>
          </a:xfrm>
          <a:prstGeom prst="rect">
            <a:avLst/>
          </a:prstGeom>
        </p:spPr>
      </p:pic>
      <p:sp>
        <p:nvSpPr>
          <p:cNvPr id="6" name="AutoShape 2" descr="https://fgosonline.ru/wp_sert/sert/202103/383c95823537b3c32bc69947c868c28b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https://fgosonline.ru/wp_sert/sert/202103/383c95823537b3c32bc69947c868c28b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481" y="2928551"/>
            <a:ext cx="2574599" cy="3620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7774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9974190" cy="934995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Достижения в профессиональной деятельности </a:t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5059" y="1544595"/>
            <a:ext cx="4843849" cy="4496767"/>
          </a:xfrm>
        </p:spPr>
        <p:txBody>
          <a:bodyPr>
            <a:normAutofit/>
          </a:bodyPr>
          <a:lstStyle/>
          <a:p>
            <a:r>
              <a:rPr lang="ru-RU" sz="2400" dirty="0"/>
              <a:t>Грамота Администрации МБДОУ д/с «Золотая рыбка» за многолетний и добросовестный труд по воспитанию   подрастающего поколения, ответственное отношение к работе, 2020 год </a:t>
            </a:r>
          </a:p>
          <a:p>
            <a:endParaRPr lang="ru-RU" sz="20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827" y="1546807"/>
            <a:ext cx="3274541" cy="463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8120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Итоги оценочного листа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270" y="1305227"/>
            <a:ext cx="8596668" cy="903887"/>
          </a:xfrm>
        </p:spPr>
        <p:txBody>
          <a:bodyPr>
            <a:normAutofit/>
          </a:bodyPr>
          <a:lstStyle/>
          <a:p>
            <a:r>
              <a:rPr lang="ru-RU" sz="2800" dirty="0" smtClean="0"/>
              <a:t> </a:t>
            </a:r>
            <a:endParaRPr lang="ru-RU" sz="28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77333" y="4188941"/>
            <a:ext cx="8386605" cy="48855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 smtClean="0"/>
              <a:t>Наличие и ведение собственного сайта</a:t>
            </a:r>
            <a:endParaRPr lang="ru-RU" sz="3200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677333" y="4794423"/>
            <a:ext cx="8596669" cy="15322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600" u="sng" dirty="0" smtClean="0">
                <a:hlinkClick r:id="rId2"/>
              </a:rPr>
              <a:t>   https</a:t>
            </a:r>
            <a:r>
              <a:rPr lang="ru-RU" sz="2600" u="sng" dirty="0">
                <a:hlinkClick r:id="rId2"/>
              </a:rPr>
              <a:t>://</a:t>
            </a:r>
            <a:r>
              <a:rPr lang="ru-RU" sz="2600" u="sng" dirty="0" smtClean="0">
                <a:hlinkClick r:id="rId2"/>
              </a:rPr>
              <a:t>nsportal.ru/ivanova-l-g-0</a:t>
            </a:r>
            <a:r>
              <a:rPr lang="ru-RU" sz="2600" u="sng" dirty="0" smtClean="0"/>
              <a:t> </a:t>
            </a:r>
            <a:r>
              <a:rPr lang="ru-RU" sz="2600" dirty="0" smtClean="0"/>
              <a:t>  </a:t>
            </a:r>
            <a:r>
              <a:rPr lang="ru-RU" sz="2600" dirty="0"/>
              <a:t>, дата последнего </a:t>
            </a:r>
            <a:r>
              <a:rPr lang="ru-RU" sz="2600"/>
              <a:t>обновления </a:t>
            </a:r>
            <a:r>
              <a:rPr lang="ru-RU" sz="2600" smtClean="0"/>
              <a:t>12.12. </a:t>
            </a:r>
            <a:r>
              <a:rPr lang="ru-RU" sz="2600" dirty="0"/>
              <a:t>2021г.</a:t>
            </a:r>
          </a:p>
          <a:p>
            <a:r>
              <a:rPr lang="ru-RU" sz="2600" dirty="0"/>
              <a:t> </a:t>
            </a:r>
            <a:r>
              <a:rPr lang="ru-RU" sz="2600" u="sng" dirty="0">
                <a:hlinkClick r:id="rId3"/>
              </a:rPr>
              <a:t>https://solncesvet.ru/social/139116/</a:t>
            </a:r>
            <a:r>
              <a:rPr lang="ru-RU" sz="2600" dirty="0"/>
              <a:t> </a:t>
            </a:r>
            <a:endParaRPr lang="ru-RU" sz="2600" b="1" dirty="0"/>
          </a:p>
          <a:p>
            <a:endParaRPr lang="ru-RU" sz="2800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1217552"/>
              </p:ext>
            </p:extLst>
          </p:nvPr>
        </p:nvGraphicFramePr>
        <p:xfrm>
          <a:off x="943262" y="1305227"/>
          <a:ext cx="7805323" cy="23894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7603">
                  <a:extLst>
                    <a:ext uri="{9D8B030D-6E8A-4147-A177-3AD203B41FA5}">
                      <a16:colId xmlns:a16="http://schemas.microsoft.com/office/drawing/2014/main" val="330195844"/>
                    </a:ext>
                  </a:extLst>
                </a:gridCol>
                <a:gridCol w="563667">
                  <a:extLst>
                    <a:ext uri="{9D8B030D-6E8A-4147-A177-3AD203B41FA5}">
                      <a16:colId xmlns:a16="http://schemas.microsoft.com/office/drawing/2014/main" val="2004759084"/>
                    </a:ext>
                  </a:extLst>
                </a:gridCol>
                <a:gridCol w="608360">
                  <a:extLst>
                    <a:ext uri="{9D8B030D-6E8A-4147-A177-3AD203B41FA5}">
                      <a16:colId xmlns:a16="http://schemas.microsoft.com/office/drawing/2014/main" val="4088214317"/>
                    </a:ext>
                  </a:extLst>
                </a:gridCol>
                <a:gridCol w="608359">
                  <a:extLst>
                    <a:ext uri="{9D8B030D-6E8A-4147-A177-3AD203B41FA5}">
                      <a16:colId xmlns:a16="http://schemas.microsoft.com/office/drawing/2014/main" val="2561072476"/>
                    </a:ext>
                  </a:extLst>
                </a:gridCol>
                <a:gridCol w="557311">
                  <a:extLst>
                    <a:ext uri="{9D8B030D-6E8A-4147-A177-3AD203B41FA5}">
                      <a16:colId xmlns:a16="http://schemas.microsoft.com/office/drawing/2014/main" val="3581998487"/>
                    </a:ext>
                  </a:extLst>
                </a:gridCol>
                <a:gridCol w="579332">
                  <a:extLst>
                    <a:ext uri="{9D8B030D-6E8A-4147-A177-3AD203B41FA5}">
                      <a16:colId xmlns:a16="http://schemas.microsoft.com/office/drawing/2014/main" val="356363808"/>
                    </a:ext>
                  </a:extLst>
                </a:gridCol>
                <a:gridCol w="514042">
                  <a:extLst>
                    <a:ext uri="{9D8B030D-6E8A-4147-A177-3AD203B41FA5}">
                      <a16:colId xmlns:a16="http://schemas.microsoft.com/office/drawing/2014/main" val="3836658031"/>
                    </a:ext>
                  </a:extLst>
                </a:gridCol>
                <a:gridCol w="581680">
                  <a:extLst>
                    <a:ext uri="{9D8B030D-6E8A-4147-A177-3AD203B41FA5}">
                      <a16:colId xmlns:a16="http://schemas.microsoft.com/office/drawing/2014/main" val="2240061992"/>
                    </a:ext>
                  </a:extLst>
                </a:gridCol>
                <a:gridCol w="549162">
                  <a:extLst>
                    <a:ext uri="{9D8B030D-6E8A-4147-A177-3AD203B41FA5}">
                      <a16:colId xmlns:a16="http://schemas.microsoft.com/office/drawing/2014/main" val="2905603812"/>
                    </a:ext>
                  </a:extLst>
                </a:gridCol>
                <a:gridCol w="587141">
                  <a:extLst>
                    <a:ext uri="{9D8B030D-6E8A-4147-A177-3AD203B41FA5}">
                      <a16:colId xmlns:a16="http://schemas.microsoft.com/office/drawing/2014/main" val="1147608880"/>
                    </a:ext>
                  </a:extLst>
                </a:gridCol>
                <a:gridCol w="1068666">
                  <a:extLst>
                    <a:ext uri="{9D8B030D-6E8A-4147-A177-3AD203B41FA5}">
                      <a16:colId xmlns:a16="http://schemas.microsoft.com/office/drawing/2014/main" val="757233366"/>
                    </a:ext>
                  </a:extLst>
                </a:gridCol>
              </a:tblGrid>
              <a:tr h="1969314">
                <a:tc>
                  <a:txBody>
                    <a:bodyPr/>
                    <a:lstStyle/>
                    <a:p>
                      <a:pPr marL="6350" marR="82550" indent="-635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 Год  </a:t>
                      </a:r>
                      <a:r>
                        <a:rPr lang="ru-RU" sz="1400" dirty="0">
                          <a:effectLst/>
                        </a:rPr>
                        <a:t>/месяц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/>
                </a:tc>
                <a:tc>
                  <a:txBody>
                    <a:bodyPr/>
                    <a:lstStyle/>
                    <a:p>
                      <a:pPr marL="71755" marR="71755" indent="-635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Март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 vert="vert270"/>
                </a:tc>
                <a:tc>
                  <a:txBody>
                    <a:bodyPr/>
                    <a:lstStyle/>
                    <a:p>
                      <a:pPr marL="71755" marR="71755" indent="-635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Апрель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 vert="vert270"/>
                </a:tc>
                <a:tc>
                  <a:txBody>
                    <a:bodyPr/>
                    <a:lstStyle/>
                    <a:p>
                      <a:pPr marL="71755" marR="71755" indent="-635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Май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 vert="vert270"/>
                </a:tc>
                <a:tc>
                  <a:txBody>
                    <a:bodyPr/>
                    <a:lstStyle/>
                    <a:p>
                      <a:pPr marL="71755" marR="71755" indent="-635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Июнь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 vert="vert270"/>
                </a:tc>
                <a:tc>
                  <a:txBody>
                    <a:bodyPr/>
                    <a:lstStyle/>
                    <a:p>
                      <a:pPr marL="71755" marR="71755" indent="-635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Июль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 vert="vert270"/>
                </a:tc>
                <a:tc>
                  <a:txBody>
                    <a:bodyPr/>
                    <a:lstStyle/>
                    <a:p>
                      <a:pPr marL="71755" marR="71755" indent="-635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Август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 vert="vert270"/>
                </a:tc>
                <a:tc>
                  <a:txBody>
                    <a:bodyPr/>
                    <a:lstStyle/>
                    <a:p>
                      <a:pPr marL="71755" marR="71755" indent="-635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Сентябрь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 vert="vert270"/>
                </a:tc>
                <a:tc>
                  <a:txBody>
                    <a:bodyPr/>
                    <a:lstStyle/>
                    <a:p>
                      <a:pPr marL="71755" marR="71755" indent="-635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Октябрь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 vert="vert270"/>
                </a:tc>
                <a:tc>
                  <a:txBody>
                    <a:bodyPr/>
                    <a:lstStyle/>
                    <a:p>
                      <a:pPr marL="71755" marR="71755" indent="-635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 Ноябрь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 vert="vert270"/>
                </a:tc>
                <a:tc>
                  <a:txBody>
                    <a:bodyPr/>
                    <a:lstStyle/>
                    <a:p>
                      <a:pPr marL="71755" marR="71755" indent="-635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Всего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 vert="vert270"/>
                </a:tc>
                <a:extLst>
                  <a:ext uri="{0D108BD9-81ED-4DB2-BD59-A6C34878D82A}">
                    <a16:rowId xmlns:a16="http://schemas.microsoft.com/office/drawing/2014/main" val="504246359"/>
                  </a:ext>
                </a:extLst>
              </a:tr>
              <a:tr h="420130">
                <a:tc>
                  <a:txBody>
                    <a:bodyPr/>
                    <a:lstStyle/>
                    <a:p>
                      <a:pPr marL="6350" marR="82550" indent="-635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2021 </a:t>
                      </a:r>
                      <a:r>
                        <a:rPr lang="ru-RU" sz="1400" baseline="0" dirty="0" smtClean="0">
                          <a:effectLst/>
                        </a:rPr>
                        <a:t> год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/>
                </a:tc>
                <a:tc>
                  <a:txBody>
                    <a:bodyPr/>
                    <a:lstStyle/>
                    <a:p>
                      <a:pPr marL="6350" marR="82550" indent="-635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67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/>
                </a:tc>
                <a:tc>
                  <a:txBody>
                    <a:bodyPr/>
                    <a:lstStyle/>
                    <a:p>
                      <a:pPr marL="6350" marR="82550" indent="-635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78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/>
                </a:tc>
                <a:tc>
                  <a:txBody>
                    <a:bodyPr/>
                    <a:lstStyle/>
                    <a:p>
                      <a:pPr marL="6350" marR="82550" indent="-635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80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/>
                </a:tc>
                <a:tc>
                  <a:txBody>
                    <a:bodyPr/>
                    <a:lstStyle/>
                    <a:p>
                      <a:pPr marL="6350" marR="82550" indent="-635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 -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/>
                </a:tc>
                <a:tc>
                  <a:txBody>
                    <a:bodyPr/>
                    <a:lstStyle/>
                    <a:p>
                      <a:pPr marL="6350" marR="82550" indent="-635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 73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/>
                </a:tc>
                <a:tc>
                  <a:txBody>
                    <a:bodyPr/>
                    <a:lstStyle/>
                    <a:p>
                      <a:pPr marL="6350" marR="82550" indent="-635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 64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/>
                </a:tc>
                <a:tc>
                  <a:txBody>
                    <a:bodyPr/>
                    <a:lstStyle/>
                    <a:p>
                      <a:pPr marL="6350" marR="82550" indent="-635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smtClean="0">
                          <a:effectLst/>
                        </a:rPr>
                        <a:t> 86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/>
                </a:tc>
                <a:tc>
                  <a:txBody>
                    <a:bodyPr/>
                    <a:lstStyle/>
                    <a:p>
                      <a:pPr marL="6350" marR="82550" indent="-635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smtClean="0">
                          <a:effectLst/>
                        </a:rPr>
                        <a:t>107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/>
                </a:tc>
                <a:tc>
                  <a:txBody>
                    <a:bodyPr/>
                    <a:lstStyle/>
                    <a:p>
                      <a:pPr marL="6350" marR="82550" indent="-635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</a:rPr>
                        <a:t>131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/>
                </a:tc>
                <a:tc>
                  <a:txBody>
                    <a:bodyPr/>
                    <a:lstStyle/>
                    <a:p>
                      <a:pPr marL="6350" marR="82550" indent="-635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686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942" marR="65942" marT="0" marB="0"/>
                </a:tc>
                <a:extLst>
                  <a:ext uri="{0D108BD9-81ED-4DB2-BD59-A6C34878D82A}">
                    <a16:rowId xmlns:a16="http://schemas.microsoft.com/office/drawing/2014/main" val="38778809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8899969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1243</TotalTime>
  <Words>1506</Words>
  <Application>Microsoft Office PowerPoint</Application>
  <PresentationFormat>Широкоэкранный</PresentationFormat>
  <Paragraphs>503</Paragraphs>
  <Slides>27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4" baseType="lpstr">
      <vt:lpstr>Arial</vt:lpstr>
      <vt:lpstr>Calibri</vt:lpstr>
      <vt:lpstr>Times New Roman</vt:lpstr>
      <vt:lpstr>Trebuchet MS</vt:lpstr>
      <vt:lpstr>Wingdings 3</vt:lpstr>
      <vt:lpstr>Грань</vt:lpstr>
      <vt:lpstr>Acrobat Document</vt:lpstr>
      <vt:lpstr>Муниципальное бюджетное  дошкольное образовательное учреждение   детский сад «Золотая рыбка»</vt:lpstr>
      <vt:lpstr>Информационная карта</vt:lpstr>
      <vt:lpstr> </vt:lpstr>
      <vt:lpstr>Создание условий для развития инновационных процессов при реализации содержания дошкольного образования   - Прохождение курсов повышения квалификации </vt:lpstr>
      <vt:lpstr>Презентация PowerPoint</vt:lpstr>
      <vt:lpstr>- Участие в  Августовском педагогическом совещании работников образования </vt:lpstr>
      <vt:lpstr>- Участие в педагогическом форуме</vt:lpstr>
      <vt:lpstr> - Прослушивание вебинаров  о современных  образовательных технологиях и методах работы в дошкольном образовании.</vt:lpstr>
      <vt:lpstr>Презентация PowerPoint</vt:lpstr>
      <vt:lpstr>Презентация PowerPoint</vt:lpstr>
      <vt:lpstr>Презентация PowerPoint</vt:lpstr>
      <vt:lpstr>Апробация новых современных  образовательных технологий, методов обучения и воспитания    1. Создание авторской программы, отражающей опыт системного использования в своей педагогической деятельности инновационных образовательных технологий и методик  </vt:lpstr>
      <vt:lpstr>2. Создание методических разработок </vt:lpstr>
      <vt:lpstr>Презентация PowerPoint</vt:lpstr>
      <vt:lpstr>3.Создание  дидактических средств</vt:lpstr>
      <vt:lpstr>Активное включение в конкурсы профессионального мастерства на всех его этапах и уровнях.  - Трансляция опыта на региональном уровне </vt:lpstr>
      <vt:lpstr>- Публикации в  сборник «Актуальные проблемы        совершенствования современного образования»  </vt:lpstr>
      <vt:lpstr>- Участие в разработке локальных актов ДОУ </vt:lpstr>
      <vt:lpstr> Результаты в обучении и воспитании детей: Результаты педагогического мониторинга физического развития воспитанников  </vt:lpstr>
      <vt:lpstr>Результаты педагогического мониторинга познавательного развития воспитанников</vt:lpstr>
      <vt:lpstr>Результаты педагогического мониторинга речевого развития воспитанников </vt:lpstr>
      <vt:lpstr>Результаты педагогического мониторинга художественно-эстетического развития воспитанников</vt:lpstr>
      <vt:lpstr>Результаты педагогического мониторинга социально-коммуникативного развития воспитанников</vt:lpstr>
      <vt:lpstr>- результативность участия воспитанников в конкурсах различной направленности на муниципальном, региональном, всероссийском, международном уровнях </vt:lpstr>
      <vt:lpstr>Презентация PowerPoint</vt:lpstr>
      <vt:lpstr>Достижения в профессиональной деятельности  </vt:lpstr>
      <vt:lpstr>Итоги оценочного листа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«Применение методики синквейн в работе с детьми старшей группы» </dc:title>
  <dc:creator>User</dc:creator>
  <cp:lastModifiedBy>Admin</cp:lastModifiedBy>
  <cp:revision>115</cp:revision>
  <dcterms:created xsi:type="dcterms:W3CDTF">2017-03-29T14:08:01Z</dcterms:created>
  <dcterms:modified xsi:type="dcterms:W3CDTF">2021-12-13T07:10:56Z</dcterms:modified>
</cp:coreProperties>
</file>