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7" r:id="rId2"/>
    <p:sldId id="256" r:id="rId3"/>
    <p:sldId id="259" r:id="rId4"/>
    <p:sldId id="258" r:id="rId5"/>
    <p:sldId id="260" r:id="rId6"/>
    <p:sldId id="262" r:id="rId7"/>
    <p:sldId id="279" r:id="rId8"/>
    <p:sldId id="277" r:id="rId9"/>
    <p:sldId id="278" r:id="rId10"/>
    <p:sldId id="263" r:id="rId11"/>
    <p:sldId id="269" r:id="rId12"/>
    <p:sldId id="270" r:id="rId13"/>
    <p:sldId id="271" r:id="rId14"/>
    <p:sldId id="272" r:id="rId15"/>
    <p:sldId id="265" r:id="rId16"/>
    <p:sldId id="274" r:id="rId17"/>
    <p:sldId id="273" r:id="rId18"/>
    <p:sldId id="275" r:id="rId19"/>
    <p:sldId id="276" r:id="rId20"/>
    <p:sldId id="266" r:id="rId21"/>
    <p:sldId id="280" r:id="rId22"/>
    <p:sldId id="281" r:id="rId23"/>
    <p:sldId id="267" r:id="rId24"/>
    <p:sldId id="282" r:id="rId25"/>
    <p:sldId id="283" r:id="rId26"/>
    <p:sldId id="284" r:id="rId27"/>
    <p:sldId id="268" r:id="rId28"/>
    <p:sldId id="285" r:id="rId29"/>
    <p:sldId id="286" r:id="rId30"/>
    <p:sldId id="287" r:id="rId31"/>
    <p:sldId id="264" r:id="rId32"/>
    <p:sldId id="288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456" autoAdjust="0"/>
    <p:restoredTop sz="94660"/>
  </p:normalViewPr>
  <p:slideViewPr>
    <p:cSldViewPr>
      <p:cViewPr varScale="1">
        <p:scale>
          <a:sx n="70" d="100"/>
          <a:sy n="70" d="100"/>
        </p:scale>
        <p:origin x="-13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890"/>
    </p:cViewPr>
  </p:sorterViewPr>
  <p:notesViewPr>
    <p:cSldViewPr>
      <p:cViewPr varScale="1">
        <p:scale>
          <a:sx n="53" d="100"/>
          <a:sy n="53" d="100"/>
        </p:scale>
        <p:origin x="-282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0E42-D598-4EF6-A570-7FF5B6200B45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674A6F-42F5-47D5-AD37-7011EA34D3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7400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674A6F-42F5-47D5-AD37-7011EA34D361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999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5.xml"/><Relationship Id="rId18" Type="http://schemas.openxmlformats.org/officeDocument/2006/relationships/slide" Target="slide20.xml"/><Relationship Id="rId26" Type="http://schemas.openxmlformats.org/officeDocument/2006/relationships/slide" Target="slide28.xml"/><Relationship Id="rId3" Type="http://schemas.openxmlformats.org/officeDocument/2006/relationships/slide" Target="slide7.xml"/><Relationship Id="rId21" Type="http://schemas.openxmlformats.org/officeDocument/2006/relationships/slide" Target="slide23.xml"/><Relationship Id="rId7" Type="http://schemas.openxmlformats.org/officeDocument/2006/relationships/slide" Target="slide32.xml"/><Relationship Id="rId12" Type="http://schemas.openxmlformats.org/officeDocument/2006/relationships/slide" Target="slide14.xml"/><Relationship Id="rId17" Type="http://schemas.openxmlformats.org/officeDocument/2006/relationships/slide" Target="slide19.xml"/><Relationship Id="rId25" Type="http://schemas.openxmlformats.org/officeDocument/2006/relationships/slide" Target="slide27.xml"/><Relationship Id="rId2" Type="http://schemas.openxmlformats.org/officeDocument/2006/relationships/image" Target="../media/image1.jpeg"/><Relationship Id="rId16" Type="http://schemas.openxmlformats.org/officeDocument/2006/relationships/slide" Target="slide18.xml"/><Relationship Id="rId20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slide" Target="slide13.xml"/><Relationship Id="rId24" Type="http://schemas.openxmlformats.org/officeDocument/2006/relationships/slide" Target="slide26.xml"/><Relationship Id="rId5" Type="http://schemas.openxmlformats.org/officeDocument/2006/relationships/slide" Target="slide31.xml"/><Relationship Id="rId15" Type="http://schemas.openxmlformats.org/officeDocument/2006/relationships/slide" Target="slide17.xml"/><Relationship Id="rId23" Type="http://schemas.openxmlformats.org/officeDocument/2006/relationships/slide" Target="slide25.xml"/><Relationship Id="rId28" Type="http://schemas.openxmlformats.org/officeDocument/2006/relationships/slide" Target="slide30.xml"/><Relationship Id="rId10" Type="http://schemas.openxmlformats.org/officeDocument/2006/relationships/slide" Target="slide12.xml"/><Relationship Id="rId19" Type="http://schemas.openxmlformats.org/officeDocument/2006/relationships/slide" Target="slide21.xml"/><Relationship Id="rId4" Type="http://schemas.openxmlformats.org/officeDocument/2006/relationships/slide" Target="slide8.xml"/><Relationship Id="rId9" Type="http://schemas.openxmlformats.org/officeDocument/2006/relationships/slide" Target="slide11.xml"/><Relationship Id="rId14" Type="http://schemas.openxmlformats.org/officeDocument/2006/relationships/slide" Target="slide16.xml"/><Relationship Id="rId22" Type="http://schemas.openxmlformats.org/officeDocument/2006/relationships/slide" Target="slide24.xml"/><Relationship Id="rId27" Type="http://schemas.openxmlformats.org/officeDocument/2006/relationships/slide" Target="slide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0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0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slide" Target="slide6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7.jpeg"/><Relationship Id="rId4" Type="http://schemas.openxmlformats.org/officeDocument/2006/relationships/slide" Target="slid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4.jpeg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4.jpeg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4.jpeg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7.jpeg"/><Relationship Id="rId4" Type="http://schemas.openxmlformats.org/officeDocument/2006/relationships/slide" Target="slide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4.jpeg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8.jpeg"/><Relationship Id="rId4" Type="http://schemas.openxmlformats.org/officeDocument/2006/relationships/image" Target="../media/image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28.jpeg"/><Relationship Id="rId4" Type="http://schemas.openxmlformats.org/officeDocument/2006/relationships/image" Target="../media/image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2.jpeg"/><Relationship Id="rId4" Type="http://schemas.openxmlformats.org/officeDocument/2006/relationships/image" Target="../media/image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2.jpeg"/><Relationship Id="rId4" Type="http://schemas.openxmlformats.org/officeDocument/2006/relationships/image" Target="../media/image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2.jpeg"/><Relationship Id="rId4" Type="http://schemas.openxmlformats.org/officeDocument/2006/relationships/image" Target="../media/image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7.jpeg"/><Relationship Id="rId4" Type="http://schemas.openxmlformats.org/officeDocument/2006/relationships/image" Target="../media/image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7.jpeg"/><Relationship Id="rId4" Type="http://schemas.openxmlformats.org/officeDocument/2006/relationships/image" Target="../media/image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37.jpeg"/><Relationship Id="rId4" Type="http://schemas.openxmlformats.org/officeDocument/2006/relationships/image" Target="../media/image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226328"/>
            <a:ext cx="85689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Муниципальное бюджетное учреждение дополнительного образования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 «Станция юных натуралистов» 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г. Сафоново Смоленской области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397675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II Всероссийского педагогического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конкурса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«ИКТ-компетентность педагога в современном образовании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915816" y="3013500"/>
            <a:ext cx="395954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Интерактивная игра </a:t>
            </a:r>
            <a:endParaRPr lang="ru-RU" sz="2400" b="1" cap="all" dirty="0" smtClean="0">
              <a:ln w="9000" cmpd="sng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Своя игра»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320480" y="486916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Автор: Ефимова Мария Александровна, педагог дополнительного образования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91549" y="6219602"/>
            <a:ext cx="7040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s://www.shkolnick.ru/image/cache/catalog/i/em/lj/f8c6fbf09e77bd7a563f2a8f422b3dd3-1100x1100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98" r="15063"/>
          <a:stretch/>
        </p:blipFill>
        <p:spPr bwMode="auto">
          <a:xfrm>
            <a:off x="251520" y="2344679"/>
            <a:ext cx="2664296" cy="3745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Машенька\Вырубки\89599248754103014155656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098" y="2280442"/>
            <a:ext cx="2238901" cy="229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60247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91680" y="404664"/>
            <a:ext cx="626469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Интерактивная игра по теме:</a:t>
            </a:r>
          </a:p>
          <a:p>
            <a:pPr algn="ctr"/>
            <a:endParaRPr lang="ru-RU" sz="3200" b="1" cap="all" dirty="0" smtClean="0">
              <a:ln w="9000" cmpd="sng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«Удивительные тайны русского леса»</a:t>
            </a:r>
            <a:endParaRPr lang="ru-RU" sz="3200" b="1" cap="all" dirty="0">
              <a:ln w="9000" cmpd="sng">
                <a:solidFill>
                  <a:schemeClr val="tx1"/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2499590"/>
            <a:ext cx="3168352" cy="426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4463" y="2286000"/>
            <a:ext cx="3421335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4451" y="4374679"/>
            <a:ext cx="1837658" cy="2483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80194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37339" y="116632"/>
            <a:ext cx="35289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Правила игры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55217" y="766731"/>
            <a:ext cx="878497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 игре принимают участие 2 - 3 команды.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   Задача каждой команды набрать как можно большее количество 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баллов. Для этого необходимо правильно  ответить на вопросы.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  Игра содержит 30 вопросов: 6 тем по 5 вопросов. 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  Каждый вопрос имеет свою цену от 10 до 50 баллов. Чем выше 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цена вопроса, тем он сложнее. Так же есть сектора «Кот в мешке»–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переход хода и «Своя игра» – команда получает баллы, не отвечая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на вопрос.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  Каждая команда по очереди выбирает тему и цену вопроса, 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на обсуждение ответа дается 20 секунд, затем команда дает ответ,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а капитан фиксирует в карточке баллы команды. 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 случае правильного ответа команда получает количество баллов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равное цене вопроса, при неправильном ответе – право ответа 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передается соперникам.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КОМАНДА, НАБРАВШАЯ НАИБОЛЬШЕЕ КОЛИЧЕСТВО БАЛЛОВ </a:t>
            </a:r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объявляется ПОБЕДИТЕЛЕМ ИГРЫ </a:t>
            </a:r>
          </a:p>
        </p:txBody>
      </p:sp>
      <p:sp>
        <p:nvSpPr>
          <p:cNvPr id="5" name="Пятиугольник 4"/>
          <p:cNvSpPr/>
          <p:nvPr/>
        </p:nvSpPr>
        <p:spPr>
          <a:xfrm>
            <a:off x="6866384" y="6301466"/>
            <a:ext cx="2100277" cy="484632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Далее</a:t>
            </a:r>
            <a:endParaRPr lang="ru-RU" sz="24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88784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62171" y="188640"/>
            <a:ext cx="66293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Инструкция по управлению игрой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09826" y="954345"/>
            <a:ext cx="846043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1.  Участники игры выбирают задание.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2.  Щелкают по клеточке с соответствующей темой и ценой вопроса.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3.  Появляется слайд с заданием.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4.  Для проверки правильности ответа щелкаете по экрану мышкой.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Переведя курсор на    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возвращаются на игровое поле.</a:t>
            </a: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567" y="2802868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26410" y="4329970"/>
            <a:ext cx="40911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Приятной  игры!!!</a:t>
            </a:r>
            <a:endParaRPr lang="ru-RU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D:\рабочий стол октябрь 2019\Роспись\Безимени-29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4FAFD"/>
              </a:clrFrom>
              <a:clrTo>
                <a:srgbClr val="F4FA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11" y="3632001"/>
            <a:ext cx="2050144" cy="3225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рабочий стол октябрь 2019\Роспись\Безимени-3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AFCFE"/>
              </a:clrFrom>
              <a:clrTo>
                <a:srgbClr val="FAFC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140" y="3632001"/>
            <a:ext cx="2127860" cy="3210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59115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8451" y="3574763"/>
            <a:ext cx="842709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2913"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На Земле очень много лесов. Леса состоят из множества деревьев, кустарников, травы и других растений. Лес, в зависимости от типов деревьев, может быть хвойным, лиственным или смешанным. Лиственные деревья осенью желтеют и сбрасывают листья на зиму, а хвойные круглый год остаются зелеными. В лесу можно встретить различные грибы и ягоды, некоторые из них являются съедобными, а другие нет. Также лес является домом для многих зверей и птиц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У леса много удивительных тайн и несколько из них я сейчас вам предлагаю разгадать…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973" y="250609"/>
            <a:ext cx="813690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4013"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Природа человеку не враг! Человек находил и находит в ней все, что ему нужно для жизни. Не покорять ее нужно, а понять, изучить, узнать, и она тогда сама откроет тебе свои кладовые и свои музеи.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354013"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первое, с чего надо начать, это перестать природу грабить. Да, да, грабить! У природы надо брать в долг. Срубил 1000 гектаров леса - столько же и посади. Выловил в озере крупную рыбу - дай подрасти малькам. Иначе останешься без леса и рыбы. Мало тебе зверей в лесу - организуй лесное хозяйство. Но не будь хапугой, не превращай свою землю в пустыню!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354013" algn="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БИАНКИ</a:t>
            </a:r>
          </a:p>
        </p:txBody>
      </p:sp>
      <p:sp>
        <p:nvSpPr>
          <p:cNvPr id="5" name="Пятиугольник 4"/>
          <p:cNvSpPr/>
          <p:nvPr/>
        </p:nvSpPr>
        <p:spPr>
          <a:xfrm>
            <a:off x="6866384" y="6301466"/>
            <a:ext cx="2100277" cy="484632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Далее</a:t>
            </a:r>
            <a:endParaRPr lang="ru-RU" sz="24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6712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1624242"/>
              </p:ext>
            </p:extLst>
          </p:nvPr>
        </p:nvGraphicFramePr>
        <p:xfrm>
          <a:off x="251522" y="332655"/>
          <a:ext cx="8640960" cy="5669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28390"/>
                <a:gridCol w="1008112"/>
                <a:gridCol w="1008112"/>
                <a:gridCol w="1080120"/>
                <a:gridCol w="1008112"/>
                <a:gridCol w="1008114"/>
              </a:tblGrid>
              <a:tr h="792089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Литературный </a:t>
                      </a:r>
                      <a:r>
                        <a:rPr lang="ru-RU" sz="28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калейдоскоп</a:t>
                      </a:r>
                      <a:endParaRPr lang="ru-RU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3" action="ppaction://hlinksldjump"/>
                        </a:rPr>
                        <a:t>10</a:t>
                      </a:r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4" action="ppaction://hlinksldjump"/>
                        </a:rPr>
                        <a:t>20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5" action="ppaction://hlinksldjump"/>
                        </a:rPr>
                        <a:t>30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6" action="ppaction://hlinksldjump"/>
                        </a:rPr>
                        <a:t>40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7" action="ppaction://hlinksldjump"/>
                        </a:rPr>
                        <a:t>50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</a:tr>
              <a:tr h="602908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Поэтический калейдоскоп</a:t>
                      </a:r>
                      <a:endParaRPr lang="ru-RU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8" action="ppaction://hlinksldjump"/>
                        </a:rPr>
                        <a:t>10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9" action="ppaction://hlinksldjump"/>
                        </a:rPr>
                        <a:t>20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10" action="ppaction://hlinksldjump"/>
                        </a:rPr>
                        <a:t>30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11" action="ppaction://hlinksldjump"/>
                        </a:rPr>
                        <a:t>40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12" action="ppaction://hlinksldjump"/>
                        </a:rPr>
                        <a:t>50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  <a:tr h="602908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Загадочная калейдоскоп</a:t>
                      </a:r>
                      <a:endParaRPr lang="ru-RU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13" action="ppaction://hlinksldjump"/>
                        </a:rPr>
                        <a:t>10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14" action="ppaction://hlinksldjump"/>
                        </a:rPr>
                        <a:t>20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15" action="ppaction://hlinksldjump"/>
                        </a:rPr>
                        <a:t>30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16" action="ppaction://hlinksldjump"/>
                        </a:rPr>
                        <a:t>40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17" action="ppaction://hlinksldjump"/>
                        </a:rPr>
                        <a:t>50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89697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Пернатый калейдоскоп</a:t>
                      </a:r>
                      <a:endParaRPr lang="ru-RU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18" action="ppaction://hlinksldjump"/>
                        </a:rPr>
                        <a:t>10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19" action="ppaction://hlinksldjump"/>
                        </a:rPr>
                        <a:t>20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7" action="ppaction://hlinksldjump"/>
                        </a:rPr>
                        <a:t>30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5" action="ppaction://hlinksldjump"/>
                        </a:rPr>
                        <a:t>40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20" action="ppaction://hlinksldjump"/>
                        </a:rPr>
                        <a:t>50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</a:tr>
              <a:tr h="602908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Растительный калейдоскоп</a:t>
                      </a:r>
                      <a:endParaRPr lang="ru-RU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21" action="ppaction://hlinksldjump"/>
                        </a:rPr>
                        <a:t>10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22" action="ppaction://hlinksldjump"/>
                        </a:rPr>
                        <a:t>20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5" action="ppaction://hlinksldjump"/>
                        </a:rPr>
                        <a:t>30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23" action="ppaction://hlinksldjump"/>
                        </a:rPr>
                        <a:t>40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24" action="ppaction://hlinksldjump"/>
                        </a:rPr>
                        <a:t>50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</a:tr>
              <a:tr h="602908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Звериный калейдоскоп</a:t>
                      </a:r>
                      <a:endParaRPr lang="ru-RU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25" action="ppaction://hlinksldjump"/>
                        </a:rPr>
                        <a:t>10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26" action="ppaction://hlinksldjump"/>
                        </a:rPr>
                        <a:t>20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27" action="ppaction://hlinksldjump"/>
                        </a:rPr>
                        <a:t>30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7" action="ppaction://hlinksldjump"/>
                        </a:rPr>
                        <a:t>40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  <a:hlinkClick r:id="rId28" action="ppaction://hlinksldjump"/>
                        </a:rPr>
                        <a:t>50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21191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188640"/>
            <a:ext cx="66743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Литературный калейдоскоп</a:t>
            </a:r>
            <a:endParaRPr lang="ru-RU" sz="4000" b="1" i="1" dirty="0">
              <a:ln>
                <a:solidFill>
                  <a:schemeClr val="tx1"/>
                </a:solidFill>
              </a:ln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10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30018" y="1772816"/>
            <a:ext cx="867551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сказке С. Маршака злая мачеха послала падчерицу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самый разгар лютых декабрьских морозов в дремучий лес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 весенними цветами. Один из месяцев одарил сиротку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своими любимыми цветами. 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Назовите цветы и литературное произведение?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113108"/>
            <a:ext cx="3829478" cy="3725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D:\Машенька\Игры\Игра Беречь леса\12 месяцев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515" y="188640"/>
            <a:ext cx="7680853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18918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188640"/>
            <a:ext cx="66743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Литературный калейдоскоп</a:t>
            </a:r>
            <a:endParaRPr lang="ru-RU" sz="4000" b="1" i="1" dirty="0">
              <a:ln>
                <a:solidFill>
                  <a:schemeClr val="tx1"/>
                </a:solidFill>
              </a:ln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113108"/>
            <a:ext cx="3829478" cy="3725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44460" y="1988840"/>
            <a:ext cx="736317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Именем этого ядовитого растения названа тетка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из мультфильма о похождения поросенка Фунтика.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D:\Машенька\Игры\Игра Беречь леса\госпожа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09987"/>
            <a:ext cx="7441141" cy="5580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06809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188640"/>
            <a:ext cx="66743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Литературный калейдоскоп</a:t>
            </a:r>
            <a:endParaRPr lang="ru-RU" sz="4000" b="1" i="1" dirty="0">
              <a:ln>
                <a:solidFill>
                  <a:schemeClr val="tx1"/>
                </a:solidFill>
              </a:ln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1869976"/>
            <a:ext cx="79596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Из какого растения принцесса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Элиза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вязала рубашки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для своих одиннадцати братьев в сказке Г.Х. Андерсена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«Дикие лебеди»?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113108"/>
            <a:ext cx="3829478" cy="3725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D:\Машенька\Игры\Игра Беречь леса\крапива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360" y="328902"/>
            <a:ext cx="7493838" cy="5620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31893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avatars.mds.yandex.net/get-pdb/1387861/4dca093b-c755-4280-9ad1-db0247c3bddf/s1200?webp=fal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073502"/>
            <a:ext cx="4216744" cy="56223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10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33665" y="321422"/>
            <a:ext cx="63293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Поэтический  </a:t>
            </a:r>
            <a:r>
              <a:rPr lang="ru-RU" sz="40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калейдоскоп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38866" y="1196752"/>
            <a:ext cx="542927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Белая береза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Под моим окном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Принакрылась снегом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Точно серебром.</a:t>
            </a:r>
          </a:p>
          <a:p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На пушистых ветках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Снежною каймой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Распустились кисти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Белой бахромой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Кто автор стихотворения?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D:\Машенька\Игры\Игра Беречь леса\Есенин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264" y="675365"/>
            <a:ext cx="6932448" cy="5199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04033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33665" y="321422"/>
            <a:ext cx="63293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Поэтический  </a:t>
            </a:r>
            <a:r>
              <a:rPr lang="ru-RU" sz="40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калейдоскоп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38866" y="1196752"/>
            <a:ext cx="542927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Я пришел к тебе с приветом,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Рассказать, что солнце встало,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Что оно горячим светом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По листам затрепетало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Рассказать, что лес проснулся,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Весь проснулся, веткой каждой,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Каждой птицей встрепенулся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И весенней полон жаждой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Кто автор стихотворения?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https://avatars.mds.yandex.net/get-pdb/1881775/3b3ea521-96af-456b-828b-f915f6919a31/s1200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38" r="15966"/>
          <a:stretch/>
        </p:blipFill>
        <p:spPr bwMode="auto">
          <a:xfrm>
            <a:off x="4834345" y="2132856"/>
            <a:ext cx="4248946" cy="44089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Машенька\Игры\Игра Беречь леса\фет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21422"/>
            <a:ext cx="7271115" cy="54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33427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30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33665" y="321422"/>
            <a:ext cx="63293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Поэтический  </a:t>
            </a:r>
            <a:r>
              <a:rPr lang="ru-RU" sz="40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калейдоскоп</a:t>
            </a:r>
          </a:p>
        </p:txBody>
      </p:sp>
      <p:pic>
        <p:nvPicPr>
          <p:cNvPr id="3074" name="Picture 2" descr="https://f4.mylove.ru/kgxSzaJgrX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451"/>
          <a:stretch/>
        </p:blipFill>
        <p:spPr bwMode="auto">
          <a:xfrm>
            <a:off x="4985542" y="1982485"/>
            <a:ext cx="3919992" cy="33566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26132" y="1029307"/>
            <a:ext cx="542927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Лес, точно терем расписной,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Лиловый, золотой, багряный,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Веселой, пестрою стеной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Стоит над светлою поляной.</a:t>
            </a:r>
          </a:p>
          <a:p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Березы желтою резьбой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Блестят в лазури голубой,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Как вышки, елочки темнеют,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А между кленами синеют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То там, то здесь в листве </a:t>
            </a: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сквозной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Просветы в небо, что оконца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       Кто автор стихотворения?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D:\Машенька\Игры\Игра Беречь леса\бунин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21422"/>
            <a:ext cx="7194440" cy="539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87202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40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33665" y="321422"/>
            <a:ext cx="63293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Поэтический  </a:t>
            </a:r>
            <a:r>
              <a:rPr lang="ru-RU" sz="40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калейдоскоп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26132" y="1029307"/>
            <a:ext cx="5429277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Чародейкою Зимою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Околдован, лес стоит -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И под снежной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бахромою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Неподвижною, немою,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Чудной жизнью он блестит.</a:t>
            </a:r>
          </a:p>
          <a:p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И стоит он, околдован, -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Не мертвец и не живой -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Сном волшебным очарован,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Весь опутан, весь окован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Легкой цепью пуховой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..</a:t>
            </a:r>
          </a:p>
          <a:p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       Кто автор стихотворения?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D:\Машенька\Игры\Игра Беречь леса\тютчев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01416"/>
            <a:ext cx="7011102" cy="5258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67101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50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33665" y="321422"/>
            <a:ext cx="63293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Поэтический  </a:t>
            </a:r>
            <a:r>
              <a:rPr lang="ru-RU" sz="40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калейдоскоп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26132" y="1029307"/>
            <a:ext cx="542927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Ели на опушке —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До небес макушки —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Слушают, молчат,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Смотрят на внучат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А внучата — елочки,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Тонкие иголочки —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У лесных ворот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Водят хоровод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       Кто автор стихотворения?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 descr="https://yandex.ru/images/_crpd/1ZZh3q588/e039f6Qy/DwC_RQnD9MxAPPKfECOjoQHn7lC33V1J0F5LYRxagFqgHZ-Ipy1NRy2ravdZG_DpoyoeoUvhAMx-jXD3lza015vELmWJ4nFYpbiHywEnE1EVR_71shgYHaXO-xFdepAbJfzA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87"/>
          <a:stretch/>
        </p:blipFill>
        <p:spPr bwMode="auto">
          <a:xfrm>
            <a:off x="5002315" y="2065784"/>
            <a:ext cx="3913091" cy="39578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D:\Машенька\Игры\Игра Беречь леса\токмакова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1727" y="913052"/>
            <a:ext cx="6709188" cy="5031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5266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10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71600" y="321422"/>
            <a:ext cx="60269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Загадочный   </a:t>
            </a:r>
            <a:r>
              <a:rPr lang="ru-RU" sz="4000" b="1" i="1" dirty="0">
                <a:ln>
                  <a:solidFill>
                    <a:schemeClr val="tx1"/>
                  </a:solidFill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калейдоскоп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19196" y="1340768"/>
            <a:ext cx="54543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Есть дерево об четыре дела: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Первое дело – мир освещать,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Другое дело – мир унимать,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Третье дело – больных исцелять,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Четвертое дело-чистоту соблюдать.</a:t>
            </a:r>
          </a:p>
        </p:txBody>
      </p:sp>
      <p:pic>
        <p:nvPicPr>
          <p:cNvPr id="6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330" y="2582066"/>
            <a:ext cx="3168352" cy="426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 descr="D:\Машенька\Игры\Игра Беречь леса\береза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4495"/>
            <a:ext cx="7507721" cy="563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10501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71600" y="321422"/>
            <a:ext cx="60269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Загадочный   </a:t>
            </a:r>
            <a:r>
              <a:rPr lang="ru-RU" sz="4000" b="1" i="1" dirty="0">
                <a:ln>
                  <a:solidFill>
                    <a:schemeClr val="tx1"/>
                  </a:solidFill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калейдоскоп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19196" y="1340768"/>
            <a:ext cx="54543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Майским вечером, в прохладу,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 июне и в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жару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Вывожу свои рулады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парке, в роще и в бору.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Эти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трели, переливы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Мелодичны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 красивы.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/>
              <a:t/>
            </a:r>
            <a:br>
              <a:rPr lang="ru-RU" sz="2400" dirty="0"/>
            </a:br>
            <a:endParaRPr lang="ru-RU" sz="2400" dirty="0">
              <a:effectLst/>
            </a:endParaRPr>
          </a:p>
        </p:txBody>
      </p:sp>
      <p:pic>
        <p:nvPicPr>
          <p:cNvPr id="6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182" y="2456694"/>
            <a:ext cx="3168352" cy="426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 descr="D:\Машенька\Игры\Игра Беречь леса\соловей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240" y="244611"/>
            <a:ext cx="7510215" cy="5632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73135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30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71600" y="321422"/>
            <a:ext cx="60269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Загадочный   </a:t>
            </a:r>
            <a:r>
              <a:rPr lang="ru-RU" sz="4000" b="1" i="1" dirty="0">
                <a:ln>
                  <a:solidFill>
                    <a:schemeClr val="tx1"/>
                  </a:solidFill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калейдоскоп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19196" y="1340768"/>
            <a:ext cx="54543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От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босоножья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люд спасала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Деревню в лапти обувала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Из века в век она для люда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—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Иконы, утварь, мед, посуда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Она и городу отрада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 ее аллеях тень, прохлада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Приятно там горячим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летом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Дышать ее душистым цветом. </a:t>
            </a:r>
          </a:p>
        </p:txBody>
      </p:sp>
      <p:pic>
        <p:nvPicPr>
          <p:cNvPr id="6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515687"/>
            <a:ext cx="3168352" cy="426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 descr="D:\Машенька\Игры\Игра Беречь леса\липа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442" y="278526"/>
            <a:ext cx="7451982" cy="558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7307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40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71600" y="321422"/>
            <a:ext cx="60269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Загадочный   </a:t>
            </a:r>
            <a:r>
              <a:rPr lang="ru-RU" sz="4000" b="1" i="1" dirty="0">
                <a:ln>
                  <a:solidFill>
                    <a:schemeClr val="tx1"/>
                  </a:solidFill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калейдоскоп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19196" y="1340768"/>
            <a:ext cx="54543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Российского леса царица,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Российского флота частица,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Сибирского дома добро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Живет по-сибирски хитро: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Хвоинки к зиме осыпает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 тем в холода выживает.</a:t>
            </a:r>
          </a:p>
        </p:txBody>
      </p:sp>
      <p:pic>
        <p:nvPicPr>
          <p:cNvPr id="6" name="Picture 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182" y="2456694"/>
            <a:ext cx="3168352" cy="426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 descr="D:\Машенька\Игры\Игра Беречь леса\лиственница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578" y="321422"/>
            <a:ext cx="7468072" cy="5601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3725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50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71600" y="321422"/>
            <a:ext cx="60269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Загадочный   </a:t>
            </a:r>
            <a:r>
              <a:rPr lang="ru-RU" sz="4000" b="1" i="1" dirty="0">
                <a:ln>
                  <a:solidFill>
                    <a:schemeClr val="tx1"/>
                  </a:solidFill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калейдоскоп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19196" y="1340768"/>
            <a:ext cx="54543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Вот птичка так птичка,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дрозд, не синичка,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лебедь, не утка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не козодой.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эта вот птичка,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Хоть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 невеличка,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Выводит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птенцов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Только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лютой зимой.</a:t>
            </a: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182" y="2456694"/>
            <a:ext cx="3168352" cy="426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 descr="D:\Машенька\Игры\Игра Беречь леса\клест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885" y="379536"/>
            <a:ext cx="7203664" cy="5402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97355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10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59632" y="321422"/>
            <a:ext cx="557851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Пернатый калейдоскоп</a:t>
            </a:r>
            <a:endParaRPr lang="ru-RU" sz="4000" b="1" i="1" dirty="0">
              <a:ln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077" y="2382386"/>
            <a:ext cx="2588923" cy="4448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06768" y="1190108"/>
            <a:ext cx="67735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Эта птица охотится ночью. Её называют "пернатой кошкой" за острый слух, за способность видеть в темноте.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35560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Благодаря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своему отличному зрению в самую тёмную ночь заметит даже притаившуюся мышку. Крылья у ночного охотника мягкие, глаза большие, круглые, когти очень острые, а клюв загнут крючком.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35560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Гнездо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не строит, селится в старых птичьих гнёздах, дуплах. </a:t>
            </a:r>
          </a:p>
        </p:txBody>
      </p:sp>
      <p:pic>
        <p:nvPicPr>
          <p:cNvPr id="4099" name="Picture 3" descr="D:\Машенька\Игры\Игра Беречь леса\сова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264" y="188640"/>
            <a:ext cx="7441141" cy="5580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47549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59632" y="321422"/>
            <a:ext cx="557851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Пернатый калейдоскоп</a:t>
            </a:r>
            <a:endParaRPr lang="ru-RU" sz="4000" b="1" i="1" dirty="0">
              <a:ln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26132" y="1412776"/>
            <a:ext cx="63904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У этой птицы красивое пёстрое оперение: верх тела- чёрный, на голове и на шее белые пятна, на сложенных крыльях белые полосы, подхвостье и темя красные.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35560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Клюв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прочный и острый. Эта птица- труженик. Расклюёт в своей "кузнице" шишку и летит за новой.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077" y="2382386"/>
            <a:ext cx="2588923" cy="4448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D:\Машенька\Игры\Игра Беречь леса\дятел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264" y="321422"/>
            <a:ext cx="7175467" cy="53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77082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50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59632" y="321422"/>
            <a:ext cx="557851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Пернатый калейдоскоп</a:t>
            </a:r>
            <a:endParaRPr lang="ru-RU" sz="4000" b="1" i="1" dirty="0">
              <a:ln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077" y="2382386"/>
            <a:ext cx="2588923" cy="4448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921" y="1412776"/>
            <a:ext cx="65344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Её нетрудно узнать по рыжеватой окраске верхней и нижней части туловища, по ярко-голубым с чёрным ободком пятнам у сгиба крыла, чёрным усам, чёрным концам крыльев и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хвосту.</a:t>
            </a:r>
          </a:p>
          <a:p>
            <a:pPr indent="35560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беловатой, рыжей или чёрной голове, на которой при тревоге заметен хохолок. Она очень любит жёлуди. Их не только ест, но и запасает впрок на зиму. </a:t>
            </a:r>
          </a:p>
        </p:txBody>
      </p:sp>
      <p:pic>
        <p:nvPicPr>
          <p:cNvPr id="6146" name="Picture 2" descr="D:\Машенька\Игры\Игра Беречь леса\сойка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57203"/>
            <a:ext cx="7430472" cy="5572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7371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10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321422"/>
            <a:ext cx="66054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Растительный калейдоскоп</a:t>
            </a:r>
            <a:endParaRPr lang="ru-RU" sz="4000" b="1" i="1" dirty="0">
              <a:ln>
                <a:solidFill>
                  <a:schemeClr val="tx1"/>
                </a:solidFill>
              </a:ln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83925" y="1196752"/>
            <a:ext cx="66064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Это - удивительное дерево. Всё в нём полезно. Лоси едят зимой молодые побеги. Семенами кормятся белки и мыши, дятлы и клесты. А весной, когда оно цветёт, и огромное количество пыльцы попадает в реки, её поедают мальки и маленькие рыбёшки. Отвар хвои этого дерева считается высоковитаминным. Хвою клюют лесные птицы, глухарь, например.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35560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Назовите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это дерево.</a:t>
            </a:r>
          </a:p>
        </p:txBody>
      </p:sp>
      <p:pic>
        <p:nvPicPr>
          <p:cNvPr id="7170" name="Picture 2" descr="D:\Рабочий стол июнь 2019\Национальные костюмы-2. Ближнее зарубежье\Куклы\deti_sob_podsn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671" y="4145080"/>
            <a:ext cx="2571750" cy="264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Машенька\Игры\Игра Беречь леса\сосна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738" y="326770"/>
            <a:ext cx="7367488" cy="552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85464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321422"/>
            <a:ext cx="66054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Растительный калейдоскоп</a:t>
            </a:r>
            <a:endParaRPr lang="ru-RU" sz="4000" b="1" i="1" dirty="0">
              <a:ln>
                <a:solidFill>
                  <a:schemeClr val="tx1"/>
                </a:solidFill>
              </a:ln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83925" y="1196752"/>
            <a:ext cx="66064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Каждый, кто ходил по тенистому ельнику, видел ковёр из нежно – зелёных тройчатых листочков. Эти листочки и цветочки съедобны, чуть кисловаты на вкус и содержат массу витаминов, особенно весной. Недаром в народе это растение прозвали «заячьей капустой».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35560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каком растении идёт речь? </a:t>
            </a:r>
          </a:p>
        </p:txBody>
      </p:sp>
      <p:pic>
        <p:nvPicPr>
          <p:cNvPr id="7170" name="Picture 2" descr="D:\Рабочий стол июнь 2019\Национальные костюмы-2. Ближнее зарубежье\Куклы\deti_sob_podsn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671" y="4145080"/>
            <a:ext cx="2571750" cy="264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D:\Машенька\Игры\Игра Беречь леса\кислица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264" y="320154"/>
            <a:ext cx="7350853" cy="5513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6205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40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321422"/>
            <a:ext cx="66054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Растительный калейдоскоп</a:t>
            </a:r>
            <a:endParaRPr lang="ru-RU" sz="4000" b="1" i="1" dirty="0">
              <a:ln>
                <a:solidFill>
                  <a:schemeClr val="tx1"/>
                </a:solidFill>
              </a:ln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83924" y="1196752"/>
            <a:ext cx="704040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Старинное поверье утверждало, что данное растение цветёт в глухую июньскую ночь, накануне праздника Ивана Купалы. Говорили, что бутон у него маленький, красный, как раскалённый уголёк, а распустившийся цветок яркий, словно пламя. В старину люди ходили искать чудесный цветок, считая, что он наделён волшебной силой - может указать клады, скрытые в земле. Но достать цветок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никто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не мог, так как его охраняла нечистая сила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Что это за растение? </a:t>
            </a:r>
          </a:p>
        </p:txBody>
      </p:sp>
      <p:pic>
        <p:nvPicPr>
          <p:cNvPr id="7170" name="Picture 2" descr="D:\Рабочий стол июнь 2019\Национальные костюмы-2. Ближнее зарубежье\Куклы\deti_sob_podsn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671" y="4145080"/>
            <a:ext cx="2571750" cy="264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D:\Машенька\Игры\Игра Беречь леса\папоротник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264" y="321422"/>
            <a:ext cx="7367488" cy="552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52815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50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188640"/>
            <a:ext cx="66054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Растительный калейдоскоп</a:t>
            </a:r>
            <a:endParaRPr lang="ru-RU" sz="4000" b="1" i="1" dirty="0">
              <a:ln>
                <a:solidFill>
                  <a:schemeClr val="tx1"/>
                </a:solidFill>
              </a:ln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797508"/>
            <a:ext cx="745002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 древнерусскому поверью, это растение владеет 9 силами или обладает 9 целебными свойствами и способно вылечить человека от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9 болезней.</a:t>
            </a:r>
          </a:p>
          <a:p>
            <a:pPr indent="355600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Корень этого растения называют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русским женьшенем, он широко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использовался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 народной медицине. Солдаты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брали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пучок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травы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 собой в поход, предполагалось, что если положить его на раненый участок, во сне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он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способен заживлять рану и предоставить заболевшему вторую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жизнь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  А еще перед дальним походом  утром  употребляли порошок на кончике ножа.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Это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давало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им силу на весь день трудного пути.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35560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Назовите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растение.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D:\Рабочий стол июнь 2019\Национальные костюмы-2. Ближнее зарубежье\Куклы\deti_sob_podsn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427" y="4293096"/>
            <a:ext cx="2427993" cy="2499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D:\Машенька\Игры\Игра Беречь леса\девясил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356" y="188640"/>
            <a:ext cx="7488832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12365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058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10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47664" y="404664"/>
            <a:ext cx="529330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Звериный калейдоскоп</a:t>
            </a:r>
            <a:endParaRPr lang="ru-RU" sz="4000" b="1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 descr="D:\рабочий стол октябрь 2019\Роспись\Безимени-15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6F3F8"/>
              </a:clrFrom>
              <a:clrTo>
                <a:srgbClr val="F6F3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28262" y="2924944"/>
            <a:ext cx="2415737" cy="3858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1119838"/>
            <a:ext cx="72728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Это замечательное, ловкое и быстрое животное, очень умное, хитрое и осторожное. Живет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лесах, в полях и на равнинах, а особенно часто встречается около человеческого жилья.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35560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— настоящая гроза курятников. Поедает крыс, мышей, даже ядовитых гадюк. Оно небольшое по размеру, мех его окрашен в черно-бурый цвет.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35560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Кто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это? </a:t>
            </a:r>
          </a:p>
        </p:txBody>
      </p:sp>
      <p:pic>
        <p:nvPicPr>
          <p:cNvPr id="11269" name="Picture 5" descr="D:\Машенька\Игры\Игра Беречь леса\хорек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8640"/>
            <a:ext cx="7465489" cy="5599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09967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058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47664" y="404664"/>
            <a:ext cx="529330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Звериный калейдоскоп</a:t>
            </a:r>
            <a:endParaRPr lang="ru-RU" sz="4000" b="1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 descr="D:\рабочий стол октябрь 2019\Роспись\Безимени-15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6F3F8"/>
              </a:clrFrom>
              <a:clrTo>
                <a:srgbClr val="F6F3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28262" y="2924944"/>
            <a:ext cx="2415737" cy="3858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1268760"/>
            <a:ext cx="64807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Самый большой лежебока среди жителей леса. Довольно большой зверь, почти метр длиной. Ноги короткие и сильные, голова маленькая, а шея длинная. Он кажется медлительным, но, когда надо, он быстро бегает, ловко хватает добычу. Аккуратный и чистоплотный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35560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Кто это? </a:t>
            </a:r>
          </a:p>
        </p:txBody>
      </p:sp>
      <p:pic>
        <p:nvPicPr>
          <p:cNvPr id="12290" name="Picture 2" descr="D:\Машенька\Игры\Игра Беречь леса\барсук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8640"/>
            <a:ext cx="7524328" cy="5643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62755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058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30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47664" y="404664"/>
            <a:ext cx="529330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Звериный калейдоскоп</a:t>
            </a:r>
            <a:endParaRPr lang="ru-RU" sz="4000" b="1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 descr="D:\рабочий стол октябрь 2019\Роспись\Безимени-15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6F3F8"/>
              </a:clrFrom>
              <a:clrTo>
                <a:srgbClr val="F6F3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28262" y="2924944"/>
            <a:ext cx="2415737" cy="3858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1447616"/>
            <a:ext cx="66784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55600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Это хищный зверь. Обладает острым и тонким слухом. Прекрасно лазает по деревьям, устраивает в ветвях засаду и охоться на крупных животных, например оленей.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35560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Хорошо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плавает, часто промышляет рыбной ловлей, обучает этому и своих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котят, житель наших лесов. </a:t>
            </a:r>
          </a:p>
          <a:p>
            <a:pPr lvl="0" indent="35560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Кто это?</a:t>
            </a:r>
            <a:r>
              <a:rPr lang="ru-RU" b="1" dirty="0"/>
              <a:t> </a:t>
            </a:r>
            <a:endParaRPr lang="ru-RU" dirty="0"/>
          </a:p>
        </p:txBody>
      </p:sp>
      <p:pic>
        <p:nvPicPr>
          <p:cNvPr id="13314" name="Picture 2" descr="D:\Машенька\Игры\Игра Беречь леса\рысь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503" y="203877"/>
            <a:ext cx="7380312" cy="5535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48873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058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7236296" y="188640"/>
            <a:ext cx="1669238" cy="1681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50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47664" y="404664"/>
            <a:ext cx="529330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Звериный калейдоскоп</a:t>
            </a:r>
            <a:endParaRPr lang="ru-RU" sz="4000" b="1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 descr="D:\рабочий стол октябрь 2019\Роспись\Безимени-15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6F3F8"/>
              </a:clrFrom>
              <a:clrTo>
                <a:srgbClr val="F6F3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28262" y="2924944"/>
            <a:ext cx="2415737" cy="3858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1112783"/>
            <a:ext cx="705678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Название этого животного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– в переводе обозначает «запасливый или заведующий хозяйством». Познакомившись со зверьком ближе, можно понять, почему он получил такое название.</a:t>
            </a:r>
          </a:p>
          <a:p>
            <a:pPr indent="35560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небольшой зверёк похожий на белку. От белки его отличают меньшие размеры тела и хвоста, отсутствие кисточек на ушах.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35560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Зверёк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имеет рыжевато-серую окраску, а пять черных полос вдоль спинки делают его очень узнаваемым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35560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Кто это?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D:\Машенька\Игры\Игра Беречь леса\бурундук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867" y="248232"/>
            <a:ext cx="7540089" cy="565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74820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C:\Users\Машенька\Desktop\кот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162" y="1862336"/>
            <a:ext cx="4729708" cy="4729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99592" y="404664"/>
            <a:ext cx="7632848" cy="2880320"/>
          </a:xfrm>
          <a:prstGeom prst="rect">
            <a:avLst/>
          </a:prstGeom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r>
              <a:rPr lang="ru-RU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КОТ в мешке</a:t>
            </a:r>
            <a:endParaRPr lang="ru-RU" b="1" cap="all" dirty="0">
              <a:ln w="9000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6531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allpaperplay.com/walls/full/c/9/b/289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5736"/>
            <a:ext cx="1252264" cy="125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7544" y="548680"/>
            <a:ext cx="8424936" cy="3600400"/>
          </a:xfrm>
          <a:prstGeom prst="rect">
            <a:avLst/>
          </a:prstGeom>
          <a:noFill/>
        </p:spPr>
        <p:txBody>
          <a:bodyPr wrap="none" rtlCol="0">
            <a:prstTxWarp prst="textDeflateBottom">
              <a:avLst/>
            </a:prstTxWarp>
            <a:spAutoFit/>
          </a:bodyPr>
          <a:lstStyle/>
          <a:p>
            <a:r>
              <a:rPr lang="ru-RU" sz="28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СВОЯ ИГРА!!!</a:t>
            </a:r>
            <a:endParaRPr lang="ru-RU" sz="2800" b="1" cap="all" dirty="0">
              <a:ln w="9000" cmpd="sng">
                <a:solidFill>
                  <a:schemeClr val="tx1"/>
                </a:solidFill>
                <a:prstDash val="solid"/>
              </a:ln>
              <a:solidFill>
                <a:schemeClr val="accent2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6" descr="http://cs303311.vk.me/u124991348/153874223/x_55e7c971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450" y="2780928"/>
            <a:ext cx="5753100" cy="348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37182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2331</TotalTime>
  <Words>1766</Words>
  <Application>Microsoft Office PowerPoint</Application>
  <PresentationFormat>Экран (4:3)</PresentationFormat>
  <Paragraphs>265</Paragraphs>
  <Slides>32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Машенька</dc:creator>
  <cp:lastModifiedBy>Машенька</cp:lastModifiedBy>
  <cp:revision>43</cp:revision>
  <dcterms:created xsi:type="dcterms:W3CDTF">2020-03-19T18:03:46Z</dcterms:created>
  <dcterms:modified xsi:type="dcterms:W3CDTF">2021-01-25T18:50:08Z</dcterms:modified>
</cp:coreProperties>
</file>