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6" r:id="rId31"/>
    <p:sldId id="285" r:id="rId3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7361E732-C747-40A2-8E3D-99B9FC3CBCB9}">
          <p14:sldIdLst>
            <p14:sldId id="256"/>
            <p14:sldId id="257"/>
            <p14:sldId id="258"/>
            <p14:sldId id="259"/>
            <p14:sldId id="260"/>
            <p14:sldId id="261"/>
            <p14:sldId id="262"/>
            <p14:sldId id="263"/>
            <p14:sldId id="264"/>
            <p14:sldId id="265"/>
            <p14:sldId id="266"/>
            <p14:sldId id="267"/>
            <p14:sldId id="268"/>
            <p14:sldId id="269"/>
            <p14:sldId id="270"/>
            <p14:sldId id="271"/>
            <p14:sldId id="272"/>
            <p14:sldId id="273"/>
            <p14:sldId id="274"/>
            <p14:sldId id="275"/>
            <p14:sldId id="276"/>
            <p14:sldId id="277"/>
            <p14:sldId id="278"/>
            <p14:sldId id="279"/>
          </p14:sldIdLst>
        </p14:section>
        <p14:section name="Звук и буква" id="{906BD12F-0DD3-4275-B52C-43669A2A6CE2}">
          <p14:sldIdLst>
            <p14:sldId id="280"/>
            <p14:sldId id="281"/>
            <p14:sldId id="282"/>
            <p14:sldId id="283"/>
            <p14:sldId id="284"/>
            <p14:sldId id="286"/>
            <p14:sldId id="285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1324" y="-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22.10.2018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22.10.2018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22.10.2018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22.10.2018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22.10.2018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22.10.2018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22.10.2018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3945" y="836712"/>
            <a:ext cx="8890055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Фонематический слух – </a:t>
            </a:r>
          </a:p>
          <a:p>
            <a:pPr algn="ctr"/>
            <a:r>
              <a:rPr lang="ru-RU" sz="48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основа правильной речи</a:t>
            </a:r>
            <a:endParaRPr lang="ru-RU" sz="48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860032" y="5445224"/>
            <a:ext cx="4176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Подготовила:</a:t>
            </a:r>
          </a:p>
          <a:p>
            <a:r>
              <a:rPr lang="ru-RU" dirty="0" smtClean="0"/>
              <a:t> Учитель-логопед </a:t>
            </a:r>
            <a:r>
              <a:rPr lang="ru-RU" dirty="0" err="1" smtClean="0"/>
              <a:t>Е.П.Биткулова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24775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611560" y="476672"/>
            <a:ext cx="7848872" cy="1296144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791494" y="663079"/>
            <a:ext cx="548900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Что такое слух?</a:t>
            </a:r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7504" y="2809671"/>
            <a:ext cx="547260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Это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способность человека с помощью ушей воспринимать звуки и ориентироваться по ним в окружающей среде. 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Слух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бывает неречевой и речевой.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C:\Users\Биткуловы\Desktop\fonematicheskiy-sluh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1" y="1916832"/>
            <a:ext cx="3572593" cy="3572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1835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Биткуловы\Desktop\content_5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12" y="0"/>
            <a:ext cx="7937768" cy="4405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Блок-схема: перфолента 1"/>
          <p:cNvSpPr/>
          <p:nvPr/>
        </p:nvSpPr>
        <p:spPr>
          <a:xfrm>
            <a:off x="899592" y="787706"/>
            <a:ext cx="2478828" cy="1452913"/>
          </a:xfrm>
          <a:prstGeom prst="flowChartPunchedTap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Блок-схема: перфолента 3"/>
          <p:cNvSpPr/>
          <p:nvPr/>
        </p:nvSpPr>
        <p:spPr>
          <a:xfrm>
            <a:off x="6267744" y="749817"/>
            <a:ext cx="2478828" cy="1452913"/>
          </a:xfrm>
          <a:prstGeom prst="flowChartPunchedTap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950874" y="1098663"/>
            <a:ext cx="23762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Неречевой слух</a:t>
            </a:r>
            <a:endParaRPr lang="ru-RU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6372200" y="1283328"/>
            <a:ext cx="23743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Речевой слух</a:t>
            </a:r>
            <a:endParaRPr lang="ru-RU" sz="2400" dirty="0"/>
          </a:p>
        </p:txBody>
      </p:sp>
      <p:sp>
        <p:nvSpPr>
          <p:cNvPr id="6" name="Овал 5"/>
          <p:cNvSpPr/>
          <p:nvPr/>
        </p:nvSpPr>
        <p:spPr>
          <a:xfrm>
            <a:off x="653012" y="4293096"/>
            <a:ext cx="3168352" cy="2448272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5578220" y="4293096"/>
            <a:ext cx="3168352" cy="2448272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966685" y="4701624"/>
            <a:ext cx="254100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/>
              <a:t>Это </a:t>
            </a:r>
            <a:r>
              <a:rPr lang="ru-RU" sz="2000" dirty="0"/>
              <a:t>восприятие природных, бытовых и музыкальных шумов.</a:t>
            </a:r>
            <a:endParaRPr lang="ru-RU" sz="2000" dirty="0"/>
          </a:p>
        </p:txBody>
      </p:sp>
      <p:sp>
        <p:nvSpPr>
          <p:cNvPr id="9" name="TextBox 8"/>
          <p:cNvSpPr txBox="1"/>
          <p:nvPr/>
        </p:nvSpPr>
        <p:spPr>
          <a:xfrm>
            <a:off x="6118280" y="4653136"/>
            <a:ext cx="208823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/>
              <a:t>С</a:t>
            </a:r>
            <a:r>
              <a:rPr lang="ru-RU" sz="2000" dirty="0" smtClean="0"/>
              <a:t>пособность </a:t>
            </a:r>
            <a:r>
              <a:rPr lang="ru-RU" sz="2000" dirty="0"/>
              <a:t>человека различать и узнавать звуки речи.</a:t>
            </a:r>
            <a:endParaRPr lang="ru-RU" sz="2000" dirty="0"/>
          </a:p>
        </p:txBody>
      </p:sp>
      <p:cxnSp>
        <p:nvCxnSpPr>
          <p:cNvPr id="11" name="Прямая со стрелкой 10"/>
          <p:cNvCxnSpPr/>
          <p:nvPr/>
        </p:nvCxnSpPr>
        <p:spPr>
          <a:xfrm>
            <a:off x="1331640" y="2240619"/>
            <a:ext cx="504056" cy="205247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 flipH="1">
            <a:off x="7507158" y="1929660"/>
            <a:ext cx="593234" cy="236343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81706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Биткуловы\Desktop\razvitie-fonematicheskogo-sluh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156" y="1988840"/>
            <a:ext cx="4733402" cy="4369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438" y="279229"/>
            <a:ext cx="9145016" cy="15309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-137859" y="692696"/>
            <a:ext cx="936185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Что такое фонематический слух?</a:t>
            </a:r>
            <a:endParaRPr lang="ru-RU" sz="4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148064" y="1988840"/>
            <a:ext cx="396751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Фонематический слух отвечает за </a:t>
            </a:r>
            <a:r>
              <a:rPr lang="ru-RU" sz="2400" u="sng" dirty="0">
                <a:solidFill>
                  <a:srgbClr val="FF0000"/>
                </a:solidFill>
              </a:rPr>
              <a:t>различение фонем</a:t>
            </a:r>
            <a:r>
              <a:rPr lang="ru-RU" sz="2400" dirty="0"/>
              <a:t> (звуков) речи</a:t>
            </a:r>
            <a:r>
              <a:rPr lang="ru-RU" sz="2400" dirty="0" smtClean="0"/>
              <a:t>.</a:t>
            </a:r>
          </a:p>
          <a:p>
            <a:r>
              <a:rPr lang="ru-RU" sz="2400" dirty="0" smtClean="0"/>
              <a:t>Он </a:t>
            </a:r>
            <a:r>
              <a:rPr lang="ru-RU" sz="2400" dirty="0"/>
              <a:t>помогает нам </a:t>
            </a:r>
            <a:r>
              <a:rPr lang="ru-RU" sz="2400" u="sng" dirty="0">
                <a:solidFill>
                  <a:srgbClr val="FF0000"/>
                </a:solidFill>
              </a:rPr>
              <a:t>различать слова и формы слов</a:t>
            </a:r>
            <a:r>
              <a:rPr lang="ru-RU" sz="2400" dirty="0"/>
              <a:t>, похожие по звучанию, и правильно понимать смысл сказанного.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4091834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Биткуловы\Desktop\0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788" y="188640"/>
            <a:ext cx="8560692" cy="64205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2524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Биткуловы\Desktop\8102116_38363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102084"/>
            <a:ext cx="3312368" cy="3693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Биткуловы\Desktop\depositphotos_11167795-stock-photo-little-girl-and-study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3102084"/>
            <a:ext cx="5087905" cy="3391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79511" y="418641"/>
            <a:ext cx="876031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i="1" dirty="0" smtClean="0">
                <a:solidFill>
                  <a:srgbClr val="FF0000"/>
                </a:solidFill>
              </a:rPr>
              <a:t>Развитие фонематического слуха у детей - залог успешного обучения чтения и письму.</a:t>
            </a:r>
            <a:endParaRPr lang="ru-RU" sz="40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5685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Биткуловы\Desktop\slide_1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91" t="9009" r="22693" b="10631"/>
          <a:stretch/>
        </p:blipFill>
        <p:spPr bwMode="auto">
          <a:xfrm>
            <a:off x="1826666" y="332655"/>
            <a:ext cx="5489778" cy="5970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464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Биткуловы\Desktop\slide_1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22" t="11749" r="6291" b="10318"/>
          <a:stretch/>
        </p:blipFill>
        <p:spPr bwMode="auto">
          <a:xfrm>
            <a:off x="323528" y="404664"/>
            <a:ext cx="8496944" cy="6018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4126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Биткуловы\Desktop\slide_19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00" r="16075" b="7993"/>
          <a:stretch/>
        </p:blipFill>
        <p:spPr bwMode="auto">
          <a:xfrm>
            <a:off x="611560" y="188640"/>
            <a:ext cx="7992888" cy="638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7217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Биткуловы\Desktop\slide_17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67" t="4950" r="8735" b="4174"/>
          <a:stretch/>
        </p:blipFill>
        <p:spPr bwMode="auto">
          <a:xfrm>
            <a:off x="1115616" y="404664"/>
            <a:ext cx="7161484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8942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Биткуловы\Desktop\slide_18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49" t="3469" r="14491" b="2958"/>
          <a:stretch/>
        </p:blipFill>
        <p:spPr bwMode="auto">
          <a:xfrm>
            <a:off x="1475656" y="289791"/>
            <a:ext cx="6416319" cy="6116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2397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Биткуловы\Desktop\slide_27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45" t="3331" r="9542" b="10917"/>
          <a:stretch/>
        </p:blipFill>
        <p:spPr bwMode="auto">
          <a:xfrm>
            <a:off x="971600" y="476672"/>
            <a:ext cx="7391461" cy="5789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2686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Биткуловы\Desktop\slide_28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5" t="4452" r="12950" b="4401"/>
          <a:stretch/>
        </p:blipFill>
        <p:spPr bwMode="auto">
          <a:xfrm>
            <a:off x="1403648" y="332656"/>
            <a:ext cx="6480720" cy="6034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6114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Биткуловы\Desktop\slide_3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31" t="5765" r="3483" b="26549"/>
          <a:stretch/>
        </p:blipFill>
        <p:spPr bwMode="auto">
          <a:xfrm>
            <a:off x="395536" y="836712"/>
            <a:ext cx="8352928" cy="4775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7788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Биткуловы\Desktop\slide_3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20" t="6460" r="5464" b="7314"/>
          <a:stretch/>
        </p:blipFill>
        <p:spPr bwMode="auto">
          <a:xfrm>
            <a:off x="395536" y="476672"/>
            <a:ext cx="8269425" cy="5616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5003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Биткуловы\Desktop\slide_3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49" r="7322" b="4161"/>
          <a:stretch/>
        </p:blipFill>
        <p:spPr bwMode="auto">
          <a:xfrm>
            <a:off x="1331640" y="360643"/>
            <a:ext cx="6694221" cy="5760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5146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Биткуловы\Desktop\slide_37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11" t="11180" r="7136" b="29763"/>
          <a:stretch/>
        </p:blipFill>
        <p:spPr bwMode="auto">
          <a:xfrm>
            <a:off x="323528" y="1196752"/>
            <a:ext cx="8643593" cy="4464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5846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Биткуловы\Desktop\slide_4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11" t="4090" r="11565" b="3415"/>
          <a:stretch/>
        </p:blipFill>
        <p:spPr bwMode="auto">
          <a:xfrm>
            <a:off x="1403648" y="260648"/>
            <a:ext cx="6543159" cy="6115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7302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Биткуловы\Desktop\slide_4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57" r="10364" b="4143"/>
          <a:stretch/>
        </p:blipFill>
        <p:spPr bwMode="auto">
          <a:xfrm>
            <a:off x="1394973" y="404664"/>
            <a:ext cx="6732511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9433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Биткуловы\Desktop\slide_4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69" t="3483" r="9854" b="3483"/>
          <a:stretch/>
        </p:blipFill>
        <p:spPr bwMode="auto">
          <a:xfrm>
            <a:off x="1475656" y="579611"/>
            <a:ext cx="6266708" cy="5543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2073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Биткуловы\Desktop\slide_4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90" r="22083" b="3333"/>
          <a:stretch/>
        </p:blipFill>
        <p:spPr bwMode="auto">
          <a:xfrm>
            <a:off x="2339752" y="260648"/>
            <a:ext cx="4707678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927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Биткуловы\Desktop\slide_4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43" t="8472" r="8843" b="8472"/>
          <a:stretch/>
        </p:blipFill>
        <p:spPr bwMode="auto">
          <a:xfrm>
            <a:off x="827584" y="404664"/>
            <a:ext cx="7658606" cy="5795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8190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Биткуловы\Desktop\slide_49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68" t="2252" r="16615" b="3906"/>
          <a:stretch/>
        </p:blipFill>
        <p:spPr bwMode="auto">
          <a:xfrm>
            <a:off x="1619672" y="476672"/>
            <a:ext cx="5280586" cy="5760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3107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Биткуловы\Desktop\slide_5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15" r="15825" b="3628"/>
          <a:stretch/>
        </p:blipFill>
        <p:spPr bwMode="auto">
          <a:xfrm>
            <a:off x="1619672" y="300962"/>
            <a:ext cx="5832648" cy="6167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8045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983286"/>
            <a:ext cx="9102725" cy="2305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579" name="Picture 3" descr="C:\Users\Биткуловы\Desktop\k7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35785">
            <a:off x="824029" y="3660793"/>
            <a:ext cx="2820928" cy="306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80" name="Picture 4" descr="C:\Users\Биткуловы\Desktop\am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60648"/>
            <a:ext cx="2438400" cy="1716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81" name="Picture 5" descr="C:\Users\Биткуловы\Desktop\1810665_bukvy-alfavita-v-kartinkah-o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52301">
            <a:off x="5208146" y="3729697"/>
            <a:ext cx="3611258" cy="24774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82" name="Picture 6" descr="C:\Users\Биткуловы\Desktop\y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32842">
            <a:off x="863617" y="177215"/>
            <a:ext cx="2493977" cy="1882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634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95536" y="1124744"/>
            <a:ext cx="864096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latin typeface="Times New Roman" panose="02020603050405020304" pitchFamily="18" charset="0"/>
                <a:cs typeface="Times New Roman" pitchFamily="18" charset="0"/>
              </a:rPr>
              <a:t>В основе обучения грамоте – </a:t>
            </a:r>
            <a:r>
              <a:rPr lang="ru-RU" sz="3200" b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itchFamily="18" charset="0"/>
              </a:rPr>
              <a:t>не буква, а звук</a:t>
            </a:r>
            <a:r>
              <a:rPr lang="ru-RU" sz="3200" dirty="0">
                <a:latin typeface="Times New Roman" panose="02020603050405020304" pitchFamily="18" charset="0"/>
                <a:cs typeface="Times New Roman" pitchFamily="18" charset="0"/>
              </a:rPr>
              <a:t>. Прежде, чем показать ребёнку новую букву, следует научить слышать его этот звук в слогах и словах</a:t>
            </a:r>
            <a:r>
              <a:rPr lang="ru-RU" sz="3200" dirty="0" smtClean="0">
                <a:latin typeface="Times New Roman" panose="02020603050405020304" pitchFamily="18" charset="0"/>
                <a:cs typeface="Times New Roman" pitchFamily="18" charset="0"/>
              </a:rPr>
              <a:t>.</a:t>
            </a:r>
            <a:endParaRPr lang="ru-RU" sz="2000" dirty="0"/>
          </a:p>
        </p:txBody>
      </p:sp>
      <p:pic>
        <p:nvPicPr>
          <p:cNvPr id="25602" name="Picture 2" descr="C:\Users\Биткуловы\Desktop\1457277977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1200" y="3573016"/>
            <a:ext cx="6855296" cy="33864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0923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Users\Биткуловы\Desktop\img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7670" y="0"/>
            <a:ext cx="924167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411760" y="2564904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СЛЫШИМ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5521045" y="2591822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ГОВОРИМ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2411760" y="5589240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ВИДИМ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5436096" y="5589240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ПИШЕМ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49996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Биткуловы\Desktop\slide_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726"/>
          <a:stretch/>
        </p:blipFill>
        <p:spPr bwMode="auto">
          <a:xfrm>
            <a:off x="467544" y="701556"/>
            <a:ext cx="8140788" cy="5328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8349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3568" y="1340768"/>
            <a:ext cx="7848872" cy="335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0" algn="ctr">
              <a:buNone/>
            </a:pPr>
            <a:r>
              <a:rPr lang="ru-RU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ЗАПОМНИТЕ:</a:t>
            </a:r>
          </a:p>
          <a:p>
            <a:pPr indent="0" algn="ctr">
              <a:buNone/>
            </a:pP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Всегда твёрдые согласные – </a:t>
            </a:r>
            <a:r>
              <a:rPr lang="ru-RU" sz="60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ш  ж  ц</a:t>
            </a:r>
          </a:p>
          <a:p>
            <a:pPr indent="0" algn="ctr">
              <a:buNone/>
            </a:pP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Всегда мягкие согласные – </a:t>
            </a:r>
            <a:r>
              <a:rPr lang="ru-RU" sz="44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Й   Ч   Щ</a:t>
            </a:r>
          </a:p>
          <a:p>
            <a:pPr indent="0" algn="ctr">
              <a:buNone/>
            </a:pPr>
            <a:r>
              <a:rPr lang="ru-RU" sz="4400" b="1" dirty="0">
                <a:latin typeface="Times New Roman" pitchFamily="18" charset="0"/>
                <a:cs typeface="Times New Roman" pitchFamily="18" charset="0"/>
              </a:rPr>
              <a:t>Ь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ru-RU" sz="4400" dirty="0">
                <a:latin typeface="Times New Roman" pitchFamily="18" charset="0"/>
                <a:cs typeface="Times New Roman" pitchFamily="18" charset="0"/>
              </a:rPr>
              <a:t>Ъ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знаки – звуков не обозначают</a:t>
            </a:r>
          </a:p>
          <a:p>
            <a:pPr algn="ctr"/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552374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79612" y="1809299"/>
            <a:ext cx="7416824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500" dirty="0" smtClean="0"/>
              <a:t>МАМА</a:t>
            </a:r>
            <a:endParaRPr lang="ru-RU" sz="11500" dirty="0"/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 flipH="1">
            <a:off x="4788024" y="1844824"/>
            <a:ext cx="216024" cy="216024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730" y="197061"/>
            <a:ext cx="1401763" cy="1755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23687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93340" y="1916832"/>
            <a:ext cx="762901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УДАЧНЫХ ЗАНЯТИЙ!!!</a:t>
            </a:r>
            <a:endParaRPr lang="ru-RU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62744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TM02474572[[fn=Медицинский шаблон оформления]]</Template>
  <TotalTime>77</TotalTime>
  <Words>168</Words>
  <Application>Microsoft Office PowerPoint</Application>
  <PresentationFormat>Экран (4:3)</PresentationFormat>
  <Paragraphs>26</Paragraphs>
  <Slides>31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2" baseType="lpstr">
      <vt:lpstr>Воздушный 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Биткуловы</dc:creator>
  <cp:lastModifiedBy>Биткуловы</cp:lastModifiedBy>
  <cp:revision>8</cp:revision>
  <dcterms:created xsi:type="dcterms:W3CDTF">2018-10-22T14:00:59Z</dcterms:created>
  <dcterms:modified xsi:type="dcterms:W3CDTF">2018-10-22T15:29:10Z</dcterms:modified>
</cp:coreProperties>
</file>