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6" r:id="rId12"/>
    <p:sldId id="265" r:id="rId13"/>
    <p:sldId id="268" r:id="rId14"/>
    <p:sldId id="326" r:id="rId15"/>
    <p:sldId id="327" r:id="rId16"/>
    <p:sldId id="328" r:id="rId17"/>
    <p:sldId id="329" r:id="rId18"/>
    <p:sldId id="330" r:id="rId19"/>
    <p:sldId id="269" r:id="rId20"/>
    <p:sldId id="270" r:id="rId21"/>
    <p:sldId id="274" r:id="rId22"/>
    <p:sldId id="271" r:id="rId23"/>
    <p:sldId id="273" r:id="rId24"/>
    <p:sldId id="319" r:id="rId25"/>
    <p:sldId id="275" r:id="rId26"/>
    <p:sldId id="276" r:id="rId27"/>
    <p:sldId id="279" r:id="rId28"/>
    <p:sldId id="277" r:id="rId29"/>
    <p:sldId id="278" r:id="rId30"/>
    <p:sldId id="280" r:id="rId31"/>
    <p:sldId id="281" r:id="rId32"/>
    <p:sldId id="282" r:id="rId33"/>
    <p:sldId id="283" r:id="rId34"/>
    <p:sldId id="284" r:id="rId35"/>
    <p:sldId id="294" r:id="rId36"/>
    <p:sldId id="285" r:id="rId37"/>
    <p:sldId id="295" r:id="rId38"/>
    <p:sldId id="286" r:id="rId39"/>
    <p:sldId id="296" r:id="rId40"/>
    <p:sldId id="287" r:id="rId41"/>
    <p:sldId id="297" r:id="rId42"/>
    <p:sldId id="288" r:id="rId43"/>
    <p:sldId id="298" r:id="rId44"/>
    <p:sldId id="289" r:id="rId45"/>
    <p:sldId id="299" r:id="rId46"/>
    <p:sldId id="290" r:id="rId47"/>
    <p:sldId id="300" r:id="rId48"/>
    <p:sldId id="291" r:id="rId49"/>
    <p:sldId id="301" r:id="rId50"/>
    <p:sldId id="292" r:id="rId51"/>
    <p:sldId id="302" r:id="rId52"/>
    <p:sldId id="293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20" r:id="rId66"/>
    <p:sldId id="315" r:id="rId67"/>
    <p:sldId id="321" r:id="rId68"/>
    <p:sldId id="316" r:id="rId69"/>
    <p:sldId id="325" r:id="rId70"/>
    <p:sldId id="322" r:id="rId71"/>
    <p:sldId id="317" r:id="rId72"/>
    <p:sldId id="323" r:id="rId73"/>
    <p:sldId id="318" r:id="rId74"/>
    <p:sldId id="324" r:id="rId7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EBDD"/>
    <a:srgbClr val="F3E2CD"/>
    <a:srgbClr val="2222A6"/>
    <a:srgbClr val="1B2D95"/>
    <a:srgbClr val="0413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44" autoAdjust="0"/>
    <p:restoredTop sz="94660"/>
  </p:normalViewPr>
  <p:slideViewPr>
    <p:cSldViewPr snapToGrid="0" showGuides="1">
      <p:cViewPr>
        <p:scale>
          <a:sx n="49" d="100"/>
          <a:sy n="49" d="100"/>
        </p:scale>
        <p:origin x="595" y="6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486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895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787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459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876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486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26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985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344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71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686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B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0066C-4238-4025-96AE-3A5EADA5851C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06BA3-0BE6-409D-A485-3E734E601D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062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slide" Target="slide44.xml"/><Relationship Id="rId13" Type="http://schemas.openxmlformats.org/officeDocument/2006/relationships/slide" Target="slide54.xml"/><Relationship Id="rId18" Type="http://schemas.openxmlformats.org/officeDocument/2006/relationships/slide" Target="slide64.xml"/><Relationship Id="rId3" Type="http://schemas.openxmlformats.org/officeDocument/2006/relationships/slide" Target="slide34.xml"/><Relationship Id="rId21" Type="http://schemas.openxmlformats.org/officeDocument/2006/relationships/slide" Target="slide71.xml"/><Relationship Id="rId7" Type="http://schemas.openxmlformats.org/officeDocument/2006/relationships/slide" Target="slide42.xml"/><Relationship Id="rId12" Type="http://schemas.openxmlformats.org/officeDocument/2006/relationships/slide" Target="slide52.xml"/><Relationship Id="rId17" Type="http://schemas.openxmlformats.org/officeDocument/2006/relationships/slide" Target="slide62.xml"/><Relationship Id="rId2" Type="http://schemas.openxmlformats.org/officeDocument/2006/relationships/image" Target="../media/image2.png"/><Relationship Id="rId16" Type="http://schemas.openxmlformats.org/officeDocument/2006/relationships/slide" Target="slide60.xml"/><Relationship Id="rId20" Type="http://schemas.openxmlformats.org/officeDocument/2006/relationships/slide" Target="slide6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0.xml"/><Relationship Id="rId11" Type="http://schemas.openxmlformats.org/officeDocument/2006/relationships/slide" Target="slide50.xml"/><Relationship Id="rId5" Type="http://schemas.openxmlformats.org/officeDocument/2006/relationships/slide" Target="slide38.xml"/><Relationship Id="rId15" Type="http://schemas.openxmlformats.org/officeDocument/2006/relationships/slide" Target="slide58.xml"/><Relationship Id="rId10" Type="http://schemas.openxmlformats.org/officeDocument/2006/relationships/slide" Target="slide48.xml"/><Relationship Id="rId19" Type="http://schemas.openxmlformats.org/officeDocument/2006/relationships/slide" Target="slide66.xml"/><Relationship Id="rId4" Type="http://schemas.openxmlformats.org/officeDocument/2006/relationships/slide" Target="slide36.xml"/><Relationship Id="rId9" Type="http://schemas.openxmlformats.org/officeDocument/2006/relationships/slide" Target="slide46.xml"/><Relationship Id="rId14" Type="http://schemas.openxmlformats.org/officeDocument/2006/relationships/slide" Target="slide56.xml"/><Relationship Id="rId22" Type="http://schemas.openxmlformats.org/officeDocument/2006/relationships/slide" Target="slide7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4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4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5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5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5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5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5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6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6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6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6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slide" Target="slide69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slide" Target="slide70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7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7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E733E9-55C1-4E4C-A091-AC9752F7B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9460" y="-1745841"/>
            <a:ext cx="14779256" cy="98811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FB7E4E-3633-4E74-B6A9-535DF5A885A2}"/>
              </a:ext>
            </a:extLst>
          </p:cNvPr>
          <p:cNvSpPr txBox="1"/>
          <p:nvPr/>
        </p:nvSpPr>
        <p:spPr>
          <a:xfrm>
            <a:off x="3148411" y="2904486"/>
            <a:ext cx="2860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latin typeface="Century Gothic" panose="020B0502020202020204" pitchFamily="34" charset="0"/>
                <a:cs typeface="Calama" panose="020F0508020000020004" pitchFamily="34" charset="0"/>
              </a:rPr>
              <a:t>Лексика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5E86D447-FBCF-4F07-B272-6E6E6AC9CDE3}"/>
              </a:ext>
            </a:extLst>
          </p:cNvPr>
          <p:cNvCxnSpPr/>
          <p:nvPr/>
        </p:nvCxnSpPr>
        <p:spPr>
          <a:xfrm>
            <a:off x="6008915" y="2808514"/>
            <a:ext cx="0" cy="10287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01E9AEF-A69D-403A-8C86-9DCBA7F1B3E2}"/>
              </a:ext>
            </a:extLst>
          </p:cNvPr>
          <p:cNvSpPr txBox="1"/>
          <p:nvPr/>
        </p:nvSpPr>
        <p:spPr>
          <a:xfrm>
            <a:off x="6156205" y="2840550"/>
            <a:ext cx="37381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Лексические нормы</a:t>
            </a:r>
          </a:p>
        </p:txBody>
      </p:sp>
    </p:spTree>
    <p:extLst>
      <p:ext uri="{BB962C8B-B14F-4D97-AF65-F5344CB8AC3E}">
        <p14:creationId xmlns:p14="http://schemas.microsoft.com/office/powerpoint/2010/main" val="2580811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6D2D3CB-622A-46E0-B7A2-E26DB7C27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442" y="-1437453"/>
            <a:ext cx="12192000" cy="829545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C90EA61-D2BD-42B3-82C2-3B84D8F3519C}"/>
              </a:ext>
            </a:extLst>
          </p:cNvPr>
          <p:cNvSpPr txBox="1"/>
          <p:nvPr/>
        </p:nvSpPr>
        <p:spPr>
          <a:xfrm>
            <a:off x="242207" y="374653"/>
            <a:ext cx="6493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Что такое лексика?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4" y="1271119"/>
            <a:ext cx="71406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4E401A1-0E07-4C80-A0B4-122CEBF1CEAD}"/>
              </a:ext>
            </a:extLst>
          </p:cNvPr>
          <p:cNvSpPr txBox="1"/>
          <p:nvPr/>
        </p:nvSpPr>
        <p:spPr>
          <a:xfrm>
            <a:off x="242207" y="1550601"/>
            <a:ext cx="11442702" cy="156966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Лексика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(от греч.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lexikos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«словесный, словарный»)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это словарный состав языка, говора, а также определённая группа слов объединенных по какому-либо признаку( русская лексика, юридическая лексика, заимствованная лексика, устаревшая лексика).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E0EFC6-E23C-4165-A4DE-BF5D7CFD6532}"/>
              </a:ext>
            </a:extLst>
          </p:cNvPr>
          <p:cNvSpPr txBox="1"/>
          <p:nvPr/>
        </p:nvSpPr>
        <p:spPr>
          <a:xfrm>
            <a:off x="242207" y="4015760"/>
            <a:ext cx="9005149" cy="83099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Лексикология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(от греч. «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logos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» — «учение»)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раздел науки о языке, изучающий лексику.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7C97B8-CF6F-48AD-B131-8205912F7E81}"/>
              </a:ext>
            </a:extLst>
          </p:cNvPr>
          <p:cNvSpPr txBox="1"/>
          <p:nvPr/>
        </p:nvSpPr>
        <p:spPr>
          <a:xfrm>
            <a:off x="242207" y="3305791"/>
            <a:ext cx="8159751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Изучением лексики занимается лексикология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3C0CB39-FD29-4936-BB7F-A6F949D2B8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7356" y="2385896"/>
            <a:ext cx="2706630" cy="420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46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95AF536-9ECD-45FC-B9BF-1DEB12AFA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3" y="1271119"/>
            <a:ext cx="790266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01B9FEB-8F0D-416E-82C0-10B978B1D0AD}"/>
              </a:ext>
            </a:extLst>
          </p:cNvPr>
          <p:cNvSpPr txBox="1"/>
          <p:nvPr/>
        </p:nvSpPr>
        <p:spPr>
          <a:xfrm>
            <a:off x="242207" y="2471448"/>
            <a:ext cx="11442702" cy="304698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Семантика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– изучает смысловые значения единиц языка;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Фразеология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– изучает устойчивые речевые обороты;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Этимология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– изучает происхождение слов и выражений;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Ономастика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– изучает имена собственные, в том числе имена и фамилии людей;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Лексикография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– изучает теорию и практику составления словарей;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Ономасиология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– разбирает процессы наименования в направлении от явления или предмета к слову, его обозначающему.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40121"/>
            <a:ext cx="7758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Разделы лексикологии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CD971C-F179-4F2C-B601-EF6C1DDD95AA}"/>
              </a:ext>
            </a:extLst>
          </p:cNvPr>
          <p:cNvSpPr txBox="1"/>
          <p:nvPr/>
        </p:nvSpPr>
        <p:spPr>
          <a:xfrm>
            <a:off x="242207" y="1455785"/>
            <a:ext cx="11442702" cy="83099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Лексикология включает в себя разделы, изучающие слова и словосочетания в разных аспектах. </a:t>
            </a:r>
          </a:p>
        </p:txBody>
      </p:sp>
    </p:spTree>
    <p:extLst>
      <p:ext uri="{BB962C8B-B14F-4D97-AF65-F5344CB8AC3E}">
        <p14:creationId xmlns:p14="http://schemas.microsoft.com/office/powerpoint/2010/main" val="837299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01B9FEB-8F0D-416E-82C0-10B978B1D0AD}"/>
              </a:ext>
            </a:extLst>
          </p:cNvPr>
          <p:cNvSpPr txBox="1"/>
          <p:nvPr/>
        </p:nvSpPr>
        <p:spPr>
          <a:xfrm>
            <a:off x="238014" y="426993"/>
            <a:ext cx="11442702" cy="267765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Слово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– это важнейшая единица языка. </a:t>
            </a: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Назначение слова 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– называть(именовать) то, что существует во внешнем и внутреннем мире человека. </a:t>
            </a: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Слово называет не только всё, что мы делаем, видим, слышим, ощущаем, имеем, что понимаем, что затрагивает душу, но также и то, что существует в человеческом сознании, хранится в памяти, рисуется воображением.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1EE8C96-F415-4330-AE62-D06C595EB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381" y="2941769"/>
            <a:ext cx="4167339" cy="416733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3D4B713-2540-4C77-BD3F-EEE2850FF9FB}"/>
              </a:ext>
            </a:extLst>
          </p:cNvPr>
          <p:cNvSpPr txBox="1"/>
          <p:nvPr/>
        </p:nvSpPr>
        <p:spPr>
          <a:xfrm>
            <a:off x="238014" y="3316920"/>
            <a:ext cx="8144367" cy="34163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Функции слова:</a:t>
            </a: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Коммуникативная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- слово служит средством общения и сообщения;</a:t>
            </a: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Номинативная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- слово служит наименованием предмета;</a:t>
            </a: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Эстетическая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- слово служит средством художественной выразительности;</a:t>
            </a: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34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95AF536-9ECD-45FC-B9BF-1DEB12AFA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3" y="1271119"/>
            <a:ext cx="803982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01B9FEB-8F0D-416E-82C0-10B978B1D0AD}"/>
              </a:ext>
            </a:extLst>
          </p:cNvPr>
          <p:cNvSpPr txBox="1"/>
          <p:nvPr/>
        </p:nvSpPr>
        <p:spPr>
          <a:xfrm>
            <a:off x="242207" y="2651264"/>
            <a:ext cx="11442702" cy="83099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Лексическое значение устанавливает связь между словом и называемым им предметом, явлением, действием, качеством, числом, отражает понятие.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389890"/>
            <a:ext cx="739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Лексическое значение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CD971C-F179-4F2C-B601-EF6C1DDD95AA}"/>
              </a:ext>
            </a:extLst>
          </p:cNvPr>
          <p:cNvSpPr txBox="1"/>
          <p:nvPr/>
        </p:nvSpPr>
        <p:spPr>
          <a:xfrm>
            <a:off x="242207" y="1589011"/>
            <a:ext cx="11442702" cy="83099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Лексическое значение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– это смысловое содержание слова, одинаково понимаемое людьми, говорящими на данном языке.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C8B14F-3B4D-461E-A206-EE53B1D646D9}"/>
              </a:ext>
            </a:extLst>
          </p:cNvPr>
          <p:cNvSpPr txBox="1"/>
          <p:nvPr/>
        </p:nvSpPr>
        <p:spPr>
          <a:xfrm>
            <a:off x="242207" y="4377446"/>
            <a:ext cx="11442702" cy="156966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Заблуждаться – неправильно думать, судить о чем-л., ошибаться в своих представлениях, суждениях;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Равноденствие – время, бывающее дважды в год, когда продолжительность дня и ночи одинакова.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BBCAA76-5407-4580-A4EF-EE40C4AE014B}"/>
              </a:ext>
            </a:extLst>
          </p:cNvPr>
          <p:cNvSpPr txBox="1"/>
          <p:nvPr/>
        </p:nvSpPr>
        <p:spPr>
          <a:xfrm>
            <a:off x="242207" y="3940728"/>
            <a:ext cx="2060122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Например:</a:t>
            </a:r>
          </a:p>
        </p:txBody>
      </p:sp>
    </p:spTree>
    <p:extLst>
      <p:ext uri="{BB962C8B-B14F-4D97-AF65-F5344CB8AC3E}">
        <p14:creationId xmlns:p14="http://schemas.microsoft.com/office/powerpoint/2010/main" val="2970493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F5EA2D6-9E15-4894-A5EC-CD7223D05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2" y="1271119"/>
            <a:ext cx="1139262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342732"/>
            <a:ext cx="115535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Однозначные и многозначные слова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CD971C-F179-4F2C-B601-EF6C1DDD95AA}"/>
              </a:ext>
            </a:extLst>
          </p:cNvPr>
          <p:cNvSpPr txBox="1"/>
          <p:nvPr/>
        </p:nvSpPr>
        <p:spPr>
          <a:xfrm>
            <a:off x="242207" y="1589011"/>
            <a:ext cx="7187293" cy="267765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Однозначные слова —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слова, у которых есть только одно лексическое значение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(сорока, инцидент, мечтать);</a:t>
            </a: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Многозначные слова —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слова, у которых есть два и более лексических значения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(нос, шляпка, аренда).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AB1930-693C-4CC3-B36A-5BEFD3FAB4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500" y="1589011"/>
            <a:ext cx="4863590" cy="5184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7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500953" y="1611292"/>
            <a:ext cx="1134472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164742"/>
            <a:ext cx="10926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Прямое и производное(переносное) значение слова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374649" y="2103177"/>
            <a:ext cx="11442702" cy="378565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Прямое значение слова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— первичное значение  многозначного слова, возникшее для называния чего-либо и служащее этому не посредственно.</a:t>
            </a:r>
          </a:p>
          <a:p>
            <a:endParaRPr lang="ru-RU" sz="2400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Переносное значение слова 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это вторичное, производное значение, возникающее на основе сходства предметов, их признаков и функций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(каменное здание/каменное лицо).</a:t>
            </a: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Переносным значением обладают </a:t>
            </a:r>
            <a:r>
              <a:rPr lang="ru-RU" sz="24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многозначные слова: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синее море — море пшеницы — море народу; 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лёгкая ноша — легкая рука — легкая промышленность.</a:t>
            </a:r>
          </a:p>
        </p:txBody>
      </p:sp>
    </p:spTree>
    <p:extLst>
      <p:ext uri="{BB962C8B-B14F-4D97-AF65-F5344CB8AC3E}">
        <p14:creationId xmlns:p14="http://schemas.microsoft.com/office/powerpoint/2010/main" val="575779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85175C9-6B5B-4776-BF8B-FD40D5F38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C45C81-511A-458C-B2A1-DEFD6E9F62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625" y="989317"/>
            <a:ext cx="7850749" cy="466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488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1" y="1271119"/>
            <a:ext cx="448890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336199"/>
            <a:ext cx="3842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Метафора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615496"/>
            <a:ext cx="11442702" cy="34163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Метафора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(от греч.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metaphora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«перенос»)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основывается на сходстве: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формы: 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туфли на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платформе;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расположения: </a:t>
            </a:r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голова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колонны;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цвета: </a:t>
            </a:r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изумрудная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листва;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при олицетворении: зима </a:t>
            </a:r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злится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при характеристике человеческого мира, духовный, интеллектуальной сферы через мир природы: </a:t>
            </a:r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безоблачная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радость, </a:t>
            </a:r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тёплый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приём, чувства </a:t>
            </a:r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кипят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в душе.</a:t>
            </a:r>
          </a:p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Метафора предполагает скрытое сравнение, в ней есть нечто от загадки.</a:t>
            </a:r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745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615496"/>
            <a:ext cx="11442702" cy="230832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Как найти метафору?</a:t>
            </a:r>
          </a:p>
          <a:p>
            <a:endParaRPr lang="ru-RU" sz="2400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Для нахождения метафоры, следует найти точки соприкосновения двух предметов или явлений в чем-то, например: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руки как золото — золотые руки;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волосы как серебро — серебряные волосы.</a:t>
            </a:r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8B91D294-C26A-4380-BC19-D25F932504C6}"/>
              </a:ext>
            </a:extLst>
          </p:cNvPr>
          <p:cNvCxnSpPr>
            <a:cxnSpLocks/>
          </p:cNvCxnSpPr>
          <p:nvPr/>
        </p:nvCxnSpPr>
        <p:spPr>
          <a:xfrm flipH="1">
            <a:off x="-404581" y="1271119"/>
            <a:ext cx="448890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1DA1468-817F-4ED6-BFCE-0C6138FD42DA}"/>
              </a:ext>
            </a:extLst>
          </p:cNvPr>
          <p:cNvSpPr txBox="1"/>
          <p:nvPr/>
        </p:nvSpPr>
        <p:spPr>
          <a:xfrm>
            <a:off x="242207" y="336199"/>
            <a:ext cx="3842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Метафора</a:t>
            </a:r>
          </a:p>
        </p:txBody>
      </p:sp>
    </p:spTree>
    <p:extLst>
      <p:ext uri="{BB962C8B-B14F-4D97-AF65-F5344CB8AC3E}">
        <p14:creationId xmlns:p14="http://schemas.microsoft.com/office/powerpoint/2010/main" val="2217575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415543"/>
            <a:ext cx="11442702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Найдите метафоры в стихотворении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А.Блока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«Летний вечер»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28175C-4533-47CD-AD20-F7B00DB9071C}"/>
              </a:ext>
            </a:extLst>
          </p:cNvPr>
          <p:cNvSpPr txBox="1"/>
          <p:nvPr/>
        </p:nvSpPr>
        <p:spPr>
          <a:xfrm>
            <a:off x="473840" y="2159147"/>
            <a:ext cx="4380793" cy="440120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Последние лучи заката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Лежат на поле сжатой ржи.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Дремотой розовой объята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Трава некошеной межи.</a:t>
            </a:r>
          </a:p>
          <a:p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Ни ветерка, ни крика птицы,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Над рощей — красный диск луны,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И замирает песня жницы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Среди вечерней тишины.</a:t>
            </a:r>
          </a:p>
          <a:p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Забудь заботы и печали,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Умчись без цели на коне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В туман и в луговые дали,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Навстречу ночи и луне!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566345-F7BF-4057-A0F5-387666715AED}"/>
              </a:ext>
            </a:extLst>
          </p:cNvPr>
          <p:cNvSpPr txBox="1"/>
          <p:nvPr/>
        </p:nvSpPr>
        <p:spPr>
          <a:xfrm>
            <a:off x="6365933" y="2159146"/>
            <a:ext cx="4788131" cy="440120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Последние </a:t>
            </a:r>
            <a:r>
              <a:rPr lang="ru-RU" sz="2000" b="1" u="sng" dirty="0">
                <a:solidFill>
                  <a:srgbClr val="0070C0"/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лучи заката</a:t>
            </a:r>
          </a:p>
          <a:p>
            <a:r>
              <a:rPr lang="ru-RU" sz="2000" b="1" u="sng" dirty="0">
                <a:solidFill>
                  <a:srgbClr val="0070C0"/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Лежат на поле сжатой ржи.</a:t>
            </a:r>
          </a:p>
          <a:p>
            <a:r>
              <a:rPr lang="ru-RU" sz="2000" b="1" u="sng" dirty="0">
                <a:solidFill>
                  <a:srgbClr val="0070C0"/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Дремотой розовой объята</a:t>
            </a:r>
          </a:p>
          <a:p>
            <a:r>
              <a:rPr lang="ru-RU" sz="2000" b="1" u="sng" dirty="0">
                <a:solidFill>
                  <a:srgbClr val="0070C0"/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Трава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некошеной межи.</a:t>
            </a:r>
          </a:p>
          <a:p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Ни ветерка, ни крика птицы,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Над рощей — </a:t>
            </a:r>
            <a:r>
              <a:rPr lang="ru-RU" sz="2000" b="1" u="sng" dirty="0">
                <a:solidFill>
                  <a:srgbClr val="0070C0"/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красный диск луны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,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И замирает песня жницы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Среди вечерней тишины.</a:t>
            </a:r>
          </a:p>
          <a:p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Забудь заботы и печали,</a:t>
            </a:r>
          </a:p>
          <a:p>
            <a:r>
              <a:rPr lang="ru-RU" sz="2000" b="1" u="sng" dirty="0">
                <a:solidFill>
                  <a:srgbClr val="0070C0"/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Умчись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без цели на коне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В туман и в луговые дали,</a:t>
            </a:r>
          </a:p>
          <a:p>
            <a:r>
              <a:rPr lang="ru-RU" sz="2000" b="1" u="sng" dirty="0">
                <a:solidFill>
                  <a:srgbClr val="0070C0"/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Навстречу ночи и луне!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2CE94C-F0C3-4161-BE81-99992D1E139A}"/>
              </a:ext>
            </a:extLst>
          </p:cNvPr>
          <p:cNvSpPr txBox="1"/>
          <p:nvPr/>
        </p:nvSpPr>
        <p:spPr>
          <a:xfrm>
            <a:off x="5252273" y="6098686"/>
            <a:ext cx="1010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0070C0"/>
                </a:solidFill>
                <a:latin typeface="Georgia" panose="02040502050405020303" pitchFamily="18" charset="0"/>
              </a:rPr>
              <a:t>Ответ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8B00D888-B5E4-476B-873B-87F279C414F8}"/>
              </a:ext>
            </a:extLst>
          </p:cNvPr>
          <p:cNvCxnSpPr>
            <a:cxnSpLocks/>
          </p:cNvCxnSpPr>
          <p:nvPr/>
        </p:nvCxnSpPr>
        <p:spPr>
          <a:xfrm flipH="1">
            <a:off x="-404581" y="1271119"/>
            <a:ext cx="448890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B2328CA-2DAA-4FA1-992C-936D0E20B9A7}"/>
              </a:ext>
            </a:extLst>
          </p:cNvPr>
          <p:cNvSpPr txBox="1"/>
          <p:nvPr/>
        </p:nvSpPr>
        <p:spPr>
          <a:xfrm>
            <a:off x="242207" y="336199"/>
            <a:ext cx="3842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Метафора</a:t>
            </a:r>
          </a:p>
        </p:txBody>
      </p:sp>
    </p:spTree>
    <p:extLst>
      <p:ext uri="{BB962C8B-B14F-4D97-AF65-F5344CB8AC3E}">
        <p14:creationId xmlns:p14="http://schemas.microsoft.com/office/powerpoint/2010/main" val="3737964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609882"/>
            <a:ext cx="11442702" cy="489364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Метонимия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(от греч.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metonymia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«переименование») 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это перенос на основе смежности: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Ёмкость, сосуд, помещение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наименование того, что в них содержится, заключено. 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Например: разлил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стакан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,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 класс 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притих;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Материал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изделие. 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Например: на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золоте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едал, коллекция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серебра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;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Действие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результат или время, место его совершения. 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Например: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набор 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учащихся удачен, в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обед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ушёл;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Имя автора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название произведения, открытия, изобретения, прибора и т.п. 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Например: посмотрели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Репина,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увлечён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Достоевским,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иллюстрации к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Толстому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.</a:t>
            </a:r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1E94261E-2E2A-446D-A3D9-E5DAEB7EB9E2}"/>
              </a:ext>
            </a:extLst>
          </p:cNvPr>
          <p:cNvCxnSpPr>
            <a:cxnSpLocks/>
          </p:cNvCxnSpPr>
          <p:nvPr/>
        </p:nvCxnSpPr>
        <p:spPr>
          <a:xfrm flipH="1">
            <a:off x="-404581" y="1271119"/>
            <a:ext cx="448890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5FB8A83-9707-4249-99EE-702A9CD57F14}"/>
              </a:ext>
            </a:extLst>
          </p:cNvPr>
          <p:cNvSpPr txBox="1"/>
          <p:nvPr/>
        </p:nvSpPr>
        <p:spPr>
          <a:xfrm>
            <a:off x="242207" y="336199"/>
            <a:ext cx="3842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Метонимия</a:t>
            </a:r>
          </a:p>
        </p:txBody>
      </p:sp>
    </p:spTree>
    <p:extLst>
      <p:ext uri="{BB962C8B-B14F-4D97-AF65-F5344CB8AC3E}">
        <p14:creationId xmlns:p14="http://schemas.microsoft.com/office/powerpoint/2010/main" val="1113942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C10AF2E-3EE7-4BEB-9D7E-CDA7312862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161" y="1365071"/>
            <a:ext cx="7411295" cy="741129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31173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40122"/>
            <a:ext cx="2470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Тропы</a:t>
            </a:r>
            <a:endParaRPr lang="ru-RU" sz="5400" b="1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609882"/>
            <a:ext cx="11442702" cy="193899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В языке художественной литературы метафора и метонимии являются тропами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(от греч.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tropos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«оборот»).</a:t>
            </a:r>
          </a:p>
          <a:p>
            <a:endParaRPr lang="ru-RU" sz="2400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Тропы украшают речь уточняют и делают образными, яркими описание, характеристику.</a:t>
            </a:r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2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374649" y="2169494"/>
            <a:ext cx="11442702" cy="378565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Пассивному запасу относится слова, отдалённые от человека наших дней временем их существования, распространения. Это устаревшие слова —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историзмы и архаизмы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, а также новые слова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неологизмы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.</a:t>
            </a: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	Историзмы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называют предметы и явления, ушедшие в прошлое: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Вицмундир(«форменный фрак чиновника»), Юз («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буквапечатающий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телеграфный аппарат»).</a:t>
            </a: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	Архаизмы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собственно устаревшие слова. Для именования понятий, действий, явлений, ныне существующих и известных вместо них обычно используются синонимы, другие слова. с иным ударением, составом звуков: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жалованье — зарплата, рыбарь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рыбак,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югурт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, 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ягурт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йогурт.</a:t>
            </a:r>
            <a:endParaRPr lang="ru-RU" sz="2400" b="1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1E94261E-2E2A-446D-A3D9-E5DAEB7EB9E2}"/>
              </a:ext>
            </a:extLst>
          </p:cNvPr>
          <p:cNvCxnSpPr>
            <a:cxnSpLocks/>
          </p:cNvCxnSpPr>
          <p:nvPr/>
        </p:nvCxnSpPr>
        <p:spPr>
          <a:xfrm flipH="1">
            <a:off x="-363941" y="1905859"/>
            <a:ext cx="1044266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5FB8A83-9707-4249-99EE-702A9CD57F14}"/>
              </a:ext>
            </a:extLst>
          </p:cNvPr>
          <p:cNvSpPr txBox="1"/>
          <p:nvPr/>
        </p:nvSpPr>
        <p:spPr>
          <a:xfrm>
            <a:off x="242206" y="336199"/>
            <a:ext cx="105051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Устаревшие и новые единицы лексики</a:t>
            </a:r>
          </a:p>
        </p:txBody>
      </p:sp>
    </p:spTree>
    <p:extLst>
      <p:ext uri="{BB962C8B-B14F-4D97-AF65-F5344CB8AC3E}">
        <p14:creationId xmlns:p14="http://schemas.microsoft.com/office/powerpoint/2010/main" val="26439349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374649" y="2169494"/>
            <a:ext cx="11442702" cy="193899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	Неологизм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ы — это слова обладающие, ощутимой «свежестью» для носителей языка. Они появляются или при заимствовании, или в процессе словообразования, или при переосмыслении значений слов.</a:t>
            </a: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У каждой эпохи свои неологизмы: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дисковод, инаугурация, пейджер, пейнтбол, сотовый( появились в конце 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XX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века).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1E94261E-2E2A-446D-A3D9-E5DAEB7EB9E2}"/>
              </a:ext>
            </a:extLst>
          </p:cNvPr>
          <p:cNvCxnSpPr>
            <a:cxnSpLocks/>
          </p:cNvCxnSpPr>
          <p:nvPr/>
        </p:nvCxnSpPr>
        <p:spPr>
          <a:xfrm flipH="1">
            <a:off x="-363941" y="1905859"/>
            <a:ext cx="1044266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5FB8A83-9707-4249-99EE-702A9CD57F14}"/>
              </a:ext>
            </a:extLst>
          </p:cNvPr>
          <p:cNvSpPr txBox="1"/>
          <p:nvPr/>
        </p:nvSpPr>
        <p:spPr>
          <a:xfrm>
            <a:off x="242206" y="336199"/>
            <a:ext cx="105051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Устаревшие и новые единицы лексики</a:t>
            </a:r>
          </a:p>
        </p:txBody>
      </p:sp>
    </p:spTree>
    <p:extLst>
      <p:ext uri="{BB962C8B-B14F-4D97-AF65-F5344CB8AC3E}">
        <p14:creationId xmlns:p14="http://schemas.microsoft.com/office/powerpoint/2010/main" val="736197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507818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40122"/>
            <a:ext cx="46142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Диалектизмы</a:t>
            </a:r>
            <a:endParaRPr lang="ru-RU" sz="5400" b="1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609882"/>
            <a:ext cx="11442702" cy="120032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Диалектизмы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это областные слова. Они бытуют в говорах (наречиях) на определённой территории страны: 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вежа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«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Архангельское. Шалаш, балаган, будка, сторожка»; </a:t>
            </a:r>
            <a:r>
              <a:rPr lang="ru-RU" sz="2400" i="1" dirty="0" err="1">
                <a:latin typeface="Georgia" panose="02040502050405020303" pitchFamily="18" charset="0"/>
                <a:cs typeface="Calama" panose="020F0508020000020004" pitchFamily="34" charset="0"/>
              </a:rPr>
              <a:t>Дряпать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«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южное. Царапать, драть».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91924B-8D86-499B-8FF7-027A72122A7D}"/>
              </a:ext>
            </a:extLst>
          </p:cNvPr>
          <p:cNvSpPr txBox="1"/>
          <p:nvPr/>
        </p:nvSpPr>
        <p:spPr>
          <a:xfrm>
            <a:off x="242207" y="3021398"/>
            <a:ext cx="11442702" cy="34163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Диалектизмы Ярославской области:</a:t>
            </a:r>
          </a:p>
          <a:p>
            <a:r>
              <a:rPr lang="ru-RU" sz="2400" i="1" dirty="0" err="1">
                <a:latin typeface="Georgia" panose="02040502050405020303" pitchFamily="18" charset="0"/>
                <a:cs typeface="Calama" panose="020F0508020000020004" pitchFamily="34" charset="0"/>
              </a:rPr>
              <a:t>Чепыжи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— заросли</a:t>
            </a:r>
          </a:p>
          <a:p>
            <a:r>
              <a:rPr lang="ru-RU" sz="2400" i="1" dirty="0" err="1">
                <a:latin typeface="Georgia" panose="02040502050405020303" pitchFamily="18" charset="0"/>
                <a:cs typeface="Calama" panose="020F0508020000020004" pitchFamily="34" charset="0"/>
              </a:rPr>
              <a:t>Ухарец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— самоуверенный человек;</a:t>
            </a:r>
          </a:p>
          <a:p>
            <a:r>
              <a:rPr lang="ru-RU" sz="2400" i="1" dirty="0" err="1">
                <a:latin typeface="Georgia" panose="02040502050405020303" pitchFamily="18" charset="0"/>
                <a:cs typeface="Calama" panose="020F0508020000020004" pitchFamily="34" charset="0"/>
              </a:rPr>
              <a:t>Блондиться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– ходить, бродить; </a:t>
            </a:r>
          </a:p>
          <a:p>
            <a:r>
              <a:rPr lang="ru-RU" sz="2400" i="1" dirty="0" err="1">
                <a:latin typeface="Georgia" panose="02040502050405020303" pitchFamily="18" charset="0"/>
                <a:cs typeface="Calama" panose="020F0508020000020004" pitchFamily="34" charset="0"/>
              </a:rPr>
              <a:t>Бубарки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– бабочки;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Булгачиться – беспокоиться;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Даг да! – трансформер от «так да» – согласие, поддакивание; 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Да ты </a:t>
            </a:r>
            <a:r>
              <a:rPr lang="ru-RU" sz="2400" i="1" dirty="0" err="1">
                <a:latin typeface="Georgia" panose="02040502050405020303" pitchFamily="18" charset="0"/>
                <a:cs typeface="Calama" panose="020F0508020000020004" pitchFamily="34" charset="0"/>
              </a:rPr>
              <a:t>чё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хоть! – крайнее удивление;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Поехать на зелёную – поехать отдохнуть на природе.</a:t>
            </a:r>
          </a:p>
        </p:txBody>
      </p:sp>
    </p:spTree>
    <p:extLst>
      <p:ext uri="{BB962C8B-B14F-4D97-AF65-F5344CB8AC3E}">
        <p14:creationId xmlns:p14="http://schemas.microsoft.com/office/powerpoint/2010/main" val="1037552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1145866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40122"/>
            <a:ext cx="114427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Социально ограниченная лексика</a:t>
            </a:r>
            <a:endParaRPr lang="ru-RU" sz="5400" b="1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609882"/>
            <a:ext cx="11442702" cy="489364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Социально ограниченная лексика - это лексика, известная ограниченному кругу носителей языка. В ее составе можно выделить </a:t>
            </a:r>
            <a:r>
              <a:rPr lang="ru-RU" sz="2400" b="1" u="sng" dirty="0">
                <a:latin typeface="Georgia" panose="02040502050405020303" pitchFamily="18" charset="0"/>
                <a:cs typeface="Calama" panose="020F0508020000020004" pitchFamily="34" charset="0"/>
              </a:rPr>
              <a:t>три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категории:</a:t>
            </a:r>
          </a:p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	Профессионализмы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нормативные слова, связанные с профессиональной сферой, принадлежат речи представителей определённой профессии:</a:t>
            </a:r>
          </a:p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- моряков: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кингстОн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лИхтер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бакштОв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шкафУт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, кнехт,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сАлинг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;</a:t>
            </a:r>
          </a:p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- медиков: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детрИт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финнОз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гАнглий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лИзис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;</a:t>
            </a:r>
          </a:p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	Жаргонизмы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это условные наименования, которые приняты в определённой профессиональной, социальной, возвратной группе.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Например: сливки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«деньги заработанные на игорном бизнесе», воздушный змей —  «вид преступления с использованием компьютеров».	</a:t>
            </a:r>
            <a:endParaRPr lang="ru-RU" sz="2400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Арготизмы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(от фр. 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argot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«речь социально замкнутых групп») —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это слова арго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жаргона членов преступных группировок</a:t>
            </a:r>
            <a:r>
              <a:rPr lang="en-US" sz="2400" dirty="0">
                <a:latin typeface="Georgia" panose="02040502050405020303" pitchFamily="18" charset="0"/>
                <a:cs typeface="Calama" panose="020F0508020000020004" pitchFamily="34" charset="0"/>
              </a:rPr>
              <a:t>?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воров и т.п.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91924B-8D86-499B-8FF7-027A72122A7D}"/>
              </a:ext>
            </a:extLst>
          </p:cNvPr>
          <p:cNvSpPr txBox="1"/>
          <p:nvPr/>
        </p:nvSpPr>
        <p:spPr>
          <a:xfrm>
            <a:off x="242207" y="3021398"/>
            <a:ext cx="11442702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endParaRPr lang="ru-RU" sz="2400" i="1" dirty="0"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133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CBE836-9EC9-433B-8FC0-8D2A53C07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018" y="2174311"/>
            <a:ext cx="6783963" cy="46107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980152" y="547382"/>
            <a:ext cx="104969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Синонимы. Антонимы. Паронимы. Омонимы.</a:t>
            </a:r>
          </a:p>
        </p:txBody>
      </p:sp>
    </p:spTree>
    <p:extLst>
      <p:ext uri="{BB962C8B-B14F-4D97-AF65-F5344CB8AC3E}">
        <p14:creationId xmlns:p14="http://schemas.microsoft.com/office/powerpoint/2010/main" val="36610809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419934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40121"/>
            <a:ext cx="3552553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430279"/>
            <a:ext cx="11442702" cy="526297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Синонимы</a:t>
            </a:r>
            <a:r>
              <a:rPr lang="en-US" sz="2400" dirty="0"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(от греч.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synonymos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«одноимённый») 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это слова одной части речи, значение которых очень близки или полностью совпадают;</a:t>
            </a:r>
          </a:p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В определённых контекстах они способны заменить друг друга. </a:t>
            </a:r>
          </a:p>
          <a:p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Например: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 обычай, традиция, обыкновение, правило, привычка;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издавна, исстари, издревле, искони;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жаловаться, плакаться, роптать, хныкать;</a:t>
            </a:r>
          </a:p>
          <a:p>
            <a:endParaRPr lang="ru-RU" sz="2400" i="1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Не имеют синонимов: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Имена собственные (Маша, Маня, Маруся,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Манечка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это уменьшительный или ласкательные варианты имени Мария);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Названия жителей и национальностей(новгородец, француз, цыган, турок);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Имена числительные(сорок, пятый, пятеро)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Большинство местоимений(кто, они, Я)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Наименования конкретных предметов(кассета, пододеяльник, расчёска).</a:t>
            </a:r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2092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755214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31526"/>
            <a:ext cx="7012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Синонимический ряд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430279"/>
            <a:ext cx="11442702" cy="267765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Синонимический ряд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это группа слов объединённая синонимичными отношениями. </a:t>
            </a:r>
          </a:p>
          <a:p>
            <a:endParaRPr lang="ru-RU" sz="2400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Доминанта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это главное слово синонимического ряда, наиболее точно передающая общее значение, уместные в любом стиле речи.</a:t>
            </a:r>
          </a:p>
          <a:p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Например: 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опрятный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это чистый, аккуратный;</a:t>
            </a:r>
          </a:p>
          <a:p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ряд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i="1" dirty="0">
                <a:latin typeface="Georgia" panose="02040502050405020303" pitchFamily="18" charset="0"/>
                <a:cs typeface="Calama" panose="020F0508020000020004" pitchFamily="34" charset="0"/>
              </a:rPr>
              <a:t>это вереница, цепь, череда, шеренга.</a:t>
            </a:r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5164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52509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360542"/>
            <a:ext cx="4756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Проверь себя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D020F98-1C66-4CD5-8846-3387430D2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943" y="1724790"/>
            <a:ext cx="4876800" cy="48768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B7A3C5A-0970-45F5-9286-28808F1C094A}"/>
              </a:ext>
            </a:extLst>
          </p:cNvPr>
          <p:cNvSpPr txBox="1"/>
          <p:nvPr/>
        </p:nvSpPr>
        <p:spPr>
          <a:xfrm>
            <a:off x="242207" y="1430279"/>
            <a:ext cx="11442702" cy="526297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Подберите синонимы к словам:</a:t>
            </a:r>
          </a:p>
          <a:p>
            <a:endParaRPr lang="ru-RU" sz="2400" b="1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глядит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шёл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дремлет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смешной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метель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храбрый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сверкает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скрыться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спасает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зовёт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худой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думает</a:t>
            </a:r>
          </a:p>
        </p:txBody>
      </p:sp>
    </p:spTree>
    <p:extLst>
      <p:ext uri="{BB962C8B-B14F-4D97-AF65-F5344CB8AC3E}">
        <p14:creationId xmlns:p14="http://schemas.microsoft.com/office/powerpoint/2010/main" val="37639056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422982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40121"/>
            <a:ext cx="358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430279"/>
            <a:ext cx="11442702" cy="378565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Антонимы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(от греч. а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nti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… 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«</a:t>
            </a:r>
            <a:r>
              <a:rPr lang="ru-RU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противо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…»,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onyma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«имя») 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это слова с противоположными, но сопоставимые значениями:</a:t>
            </a:r>
          </a:p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за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против, отрицать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утверждать, радость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печаль, слепой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зрячий.</a:t>
            </a:r>
          </a:p>
          <a:p>
            <a:endParaRPr lang="ru-RU" sz="2400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Не имеют антонимов: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Имена собственные(Сибирь, Енисей, Мурманск);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Название конкретных предметов(картина, сандалия, телевизор);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Относительные имена прилагательные( алюминиевый, песчаный, шерстяной);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Числительные.</a:t>
            </a:r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761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365071"/>
            <a:ext cx="11442702" cy="563231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По строению слов различаются антонимы </a:t>
            </a:r>
            <a:r>
              <a:rPr lang="ru-RU" sz="2400" b="1" i="1" dirty="0" err="1">
                <a:latin typeface="Georgia" panose="02040502050405020303" pitchFamily="18" charset="0"/>
                <a:cs typeface="Calama" panose="020F0508020000020004" pitchFamily="34" charset="0"/>
              </a:rPr>
              <a:t>разнокорневые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, т.е. собственно лексические, а также </a:t>
            </a:r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однокорневые,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возникшие при словообразовании.</a:t>
            </a:r>
          </a:p>
          <a:p>
            <a:endParaRPr lang="ru-RU" sz="2400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Разнокорневые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(противоположность выражается корнями)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Например: тёплый — холодный, ускорять — замедлять.</a:t>
            </a:r>
          </a:p>
          <a:p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Однокорневые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антонимы (содержат противоположные по смыслу приставки, суффиксы)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.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Например: зацветать — отцветать, победитель — побеждённый, ограниченный — безграничный.</a:t>
            </a: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Антонимы, образованные с помощью приставки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не-,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выражают противоположность менее резко(красивый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некрасивый/ красивый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безобразный</a:t>
            </a:r>
          </a:p>
          <a:p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78647221-890E-4449-B1A9-18679E550427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422982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76BA67C-7A5B-41FE-8110-A97140252862}"/>
              </a:ext>
            </a:extLst>
          </p:cNvPr>
          <p:cNvSpPr txBox="1"/>
          <p:nvPr/>
        </p:nvSpPr>
        <p:spPr>
          <a:xfrm>
            <a:off x="242207" y="440121"/>
            <a:ext cx="358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</a:t>
            </a:r>
          </a:p>
        </p:txBody>
      </p:sp>
    </p:spTree>
    <p:extLst>
      <p:ext uri="{BB962C8B-B14F-4D97-AF65-F5344CB8AC3E}">
        <p14:creationId xmlns:p14="http://schemas.microsoft.com/office/powerpoint/2010/main" val="5480240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8"/>
            <a:ext cx="8344620" cy="1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40121"/>
            <a:ext cx="7697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Антитеза и Оксюморон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430279"/>
            <a:ext cx="11442702" cy="526297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i="1" dirty="0">
                <a:latin typeface="Georgia" panose="02040502050405020303" pitchFamily="18" charset="0"/>
                <a:cs typeface="Calama" panose="020F0508020000020004" pitchFamily="34" charset="0"/>
              </a:rPr>
              <a:t>Антитеза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(от греч. а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ntithesis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—«противоположение»),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стилистическая фигура контраста в художественной или ораторской речи, заключающаяся в резком противопоставлении понятий, положений, образов, состояний.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Например: Познай, где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свет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,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поймёшь, где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тьма.</a:t>
            </a:r>
          </a:p>
          <a:p>
            <a:endParaRPr lang="ru-RU" sz="2400" b="1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Оксюморон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(от греч. 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oxymoron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—«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остроумно глупое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»),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основан на столкновении слов с противоположными по значению корнями.</a:t>
            </a: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Заключающийся в соединении понятий, которые не сочетаются логически.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Например: Большой, хрустальный, сияющий поезд линии Норд-Зюйд—подземной дороги— мчался с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тихим грохотом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по тёмным подземельям под Парижем. 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Где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«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грохот»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- очень сильный (с раскатами) шум, а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«тихий»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- обладающий небольшой силой звучности звук.</a:t>
            </a:r>
          </a:p>
          <a:p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606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430279"/>
            <a:ext cx="11442702" cy="489364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Подберите антонимы к словам:</a:t>
            </a:r>
          </a:p>
          <a:p>
            <a:endParaRPr lang="ru-RU" sz="2400" b="1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мокрый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быстрый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тихо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трудно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открытый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день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забыл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уронил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выпрямил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завтра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взял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D020F98-1C66-4CD5-8846-3387430D2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943" y="1724790"/>
            <a:ext cx="4876800" cy="4876800"/>
          </a:xfrm>
          <a:prstGeom prst="rect">
            <a:avLst/>
          </a:prstGeom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7705245A-9E8E-4C63-A5B3-CC11F77EA592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52509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E9F8281-B168-429D-AE9A-DEE1DC430EEC}"/>
              </a:ext>
            </a:extLst>
          </p:cNvPr>
          <p:cNvSpPr txBox="1"/>
          <p:nvPr/>
        </p:nvSpPr>
        <p:spPr>
          <a:xfrm>
            <a:off x="242207" y="360542"/>
            <a:ext cx="4756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Проверь себя</a:t>
            </a:r>
          </a:p>
        </p:txBody>
      </p:sp>
    </p:spTree>
    <p:extLst>
      <p:ext uri="{BB962C8B-B14F-4D97-AF65-F5344CB8AC3E}">
        <p14:creationId xmlns:p14="http://schemas.microsoft.com/office/powerpoint/2010/main" val="25748673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677005"/>
            <a:ext cx="11442702" cy="489364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Паронимы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(от греч.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parf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«возле»,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onyma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«имя») 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различающийся по значению слова, несколько сходные по звучанию, написанию, принадлежащие одной части речи, часто родственные (однокоренные).</a:t>
            </a:r>
          </a:p>
          <a:p>
            <a:endParaRPr lang="ru-RU" sz="2400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Например: вдохнуть — вздохнуть, гигиенический — гигиеничный, одеть — надеть, бедный — бедственный, удачный — удачливый, абонемент — абонент;.</a:t>
            </a:r>
          </a:p>
          <a:p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Глаголы одеть-надеть: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Одеть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можно только кого-то, а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надеть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– что-то. </a:t>
            </a: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Слово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одеть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можно употреблять только с одушевленными существительными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(одеть ребенка, брата, сестру),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а глагол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надеть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– только с неодушевленными (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надеть платье, шляпу, туфли и т.д.).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171F33A5-88A1-479E-8982-D140A267AD17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422982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652F586-56B2-4E7D-96BB-3575E0BFEAFF}"/>
              </a:ext>
            </a:extLst>
          </p:cNvPr>
          <p:cNvSpPr txBox="1"/>
          <p:nvPr/>
        </p:nvSpPr>
        <p:spPr>
          <a:xfrm>
            <a:off x="242207" y="440121"/>
            <a:ext cx="358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</a:t>
            </a:r>
          </a:p>
        </p:txBody>
      </p:sp>
    </p:spTree>
    <p:extLst>
      <p:ext uri="{BB962C8B-B14F-4D97-AF65-F5344CB8AC3E}">
        <p14:creationId xmlns:p14="http://schemas.microsoft.com/office/powerpoint/2010/main" val="7173191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677005"/>
            <a:ext cx="11442702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Глаголы заплатить-оплатить:</a:t>
            </a: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Оплатить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(что?) счет, проезд;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(по чему?) по тарифу, по счету;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(кому?) мужчине.</a:t>
            </a:r>
          </a:p>
          <a:p>
            <a:endParaRPr lang="ru-RU" sz="2400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Заплатить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(за что?) за проезд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(по чему?) по счетчику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(кому?) рабочим</a:t>
            </a: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(чем?) золотом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4A474C66-CD64-405E-882E-302E50F80476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422982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23480D0-938C-411F-B03A-4926529B9A7A}"/>
              </a:ext>
            </a:extLst>
          </p:cNvPr>
          <p:cNvSpPr txBox="1"/>
          <p:nvPr/>
        </p:nvSpPr>
        <p:spPr>
          <a:xfrm>
            <a:off x="242207" y="440121"/>
            <a:ext cx="358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</a:t>
            </a:r>
          </a:p>
        </p:txBody>
      </p:sp>
    </p:spTree>
    <p:extLst>
      <p:ext uri="{BB962C8B-B14F-4D97-AF65-F5344CB8AC3E}">
        <p14:creationId xmlns:p14="http://schemas.microsoft.com/office/powerpoint/2010/main" val="29596627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430279"/>
            <a:ext cx="11442702" cy="378565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Подберите паронимы к словам:</a:t>
            </a:r>
          </a:p>
          <a:p>
            <a:endParaRPr lang="ru-RU" sz="2400" b="1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драматический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дружеский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существо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единственный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искусно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освоить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эффектный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подпись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D020F98-1C66-4CD5-8846-3387430D2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943" y="1724790"/>
            <a:ext cx="4876800" cy="4876800"/>
          </a:xfrm>
          <a:prstGeom prst="rect">
            <a:avLst/>
          </a:prstGeom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51530F8F-1553-47EE-AD01-B8723A401275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52509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F02CB175-55EB-4503-A1A2-BE53AB52DB58}"/>
              </a:ext>
            </a:extLst>
          </p:cNvPr>
          <p:cNvSpPr txBox="1"/>
          <p:nvPr/>
        </p:nvSpPr>
        <p:spPr>
          <a:xfrm>
            <a:off x="242207" y="360542"/>
            <a:ext cx="4756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Проверь</a:t>
            </a:r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</a:t>
            </a:r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себя</a:t>
            </a:r>
          </a:p>
        </p:txBody>
      </p:sp>
    </p:spTree>
    <p:extLst>
      <p:ext uri="{BB962C8B-B14F-4D97-AF65-F5344CB8AC3E}">
        <p14:creationId xmlns:p14="http://schemas.microsoft.com/office/powerpoint/2010/main" val="23622068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39555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30509"/>
            <a:ext cx="10926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677005"/>
            <a:ext cx="11442702" cy="267765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Омонимы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(от греч. 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homos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«одинаковый»,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onyma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«имя») —</a:t>
            </a:r>
            <a:r>
              <a:rPr 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это не связанные в смысловом отношении слова, которые имеют одинаковую внешнюю оболочку —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фонетическую, графическую, грамматическую.</a:t>
            </a:r>
          </a:p>
          <a:p>
            <a:endParaRPr lang="ru-RU" sz="2400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Например: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Заставить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«1. Ставя, занять чем-л. пространство, загромоздить всю площадь. 2. Загородить, закрыть чем-л. поставленным. 3. Принудить сделать что-л., поступить каким-л. образом.»</a:t>
            </a:r>
          </a:p>
        </p:txBody>
      </p:sp>
    </p:spTree>
    <p:extLst>
      <p:ext uri="{BB962C8B-B14F-4D97-AF65-F5344CB8AC3E}">
        <p14:creationId xmlns:p14="http://schemas.microsoft.com/office/powerpoint/2010/main" val="31897370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69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3FE5AF34-7DDD-4AD8-BFA0-99345215179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576906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242207" y="440122"/>
            <a:ext cx="10926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Виды омонимов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365071"/>
            <a:ext cx="11442702" cy="526297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В устной и письменной речи возникают совпадение звучащих или пишущихся одинаково словоформ различных слов.</a:t>
            </a:r>
          </a:p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	Омофоны (греч. «один звук»)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это совпавшие звуковые оболочки разных слов, различаемые буквенным составом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(порог — порок — парок, луг — лук, плод — плот, туш — тушь, падёж — падёшь, бал — балл, косный — костный, предать — придать, компания — кампания, рог — рок)</a:t>
            </a:r>
            <a:endParaRPr lang="ru-RU" sz="2400" b="1" i="1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	Омографы (греч. «одинаковое написание»)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совпадают в буквенном составе но различаются при произношении(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атлАс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(ткань) и Атлас (сборник карт),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жаркОе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(блюдо) и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жАркое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(очень тёплое),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зАводи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dirty="0" err="1">
                <a:latin typeface="Georgia" panose="02040502050405020303" pitchFamily="18" charset="0"/>
                <a:cs typeface="Calama" panose="020F0508020000020004" pitchFamily="34" charset="0"/>
              </a:rPr>
              <a:t>заводИ</a:t>
            </a:r>
            <a:r>
              <a:rPr lang="ru-RU" sz="2400" dirty="0">
                <a:latin typeface="Georgia" panose="02040502050405020303" pitchFamily="18" charset="0"/>
                <a:cs typeface="Calama" panose="020F0508020000020004" pitchFamily="34" charset="0"/>
              </a:rPr>
              <a:t> )</a:t>
            </a:r>
          </a:p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	</a:t>
            </a:r>
            <a:r>
              <a:rPr lang="ru-RU" sz="2400" b="1" dirty="0" err="1">
                <a:latin typeface="Georgia" panose="02040502050405020303" pitchFamily="18" charset="0"/>
                <a:cs typeface="Calama" panose="020F0508020000020004" pitchFamily="34" charset="0"/>
              </a:rPr>
              <a:t>Омоформы</a:t>
            </a:r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 (греч. «одинаковая форма»)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это совпадающие грамматические формы одного и того же изменяемого слова или разных слов, относящихся к различным частям речи(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мой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портфель —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мой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яблоко; острая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пила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пила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сок;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дуло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ружья —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дуло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из-под двери; спиленные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пни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— 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пни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 ногой;</a:t>
            </a:r>
            <a:endParaRPr lang="ru-RU" sz="2400" b="1" i="1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0331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15E5DE-BED3-4EFA-9B3A-143D5410F2AE}"/>
              </a:ext>
            </a:extLst>
          </p:cNvPr>
          <p:cNvSpPr txBox="1"/>
          <p:nvPr/>
        </p:nvSpPr>
        <p:spPr>
          <a:xfrm>
            <a:off x="242207" y="1430279"/>
            <a:ext cx="11442702" cy="34163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cs typeface="Calama" panose="020F0508020000020004" pitchFamily="34" charset="0"/>
              </a:rPr>
              <a:t>Определите вид омонимии:</a:t>
            </a:r>
          </a:p>
          <a:p>
            <a:endParaRPr lang="ru-RU" sz="2400" b="1" dirty="0">
              <a:latin typeface="Georgia" panose="02040502050405020303" pitchFamily="18" charset="0"/>
              <a:cs typeface="Calama" panose="020F05080200000200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компания – кампания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расплачусь – расплачусь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мой (полы) – мой (портфель)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лук (растение) – лук (орудие)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ты мне дорога – дорога длинная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возьми клещи – сидели клещи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ему же надо будет — ему жена добудет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D020F98-1C66-4CD5-8846-3387430D2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943" y="1724790"/>
            <a:ext cx="4876800" cy="4876800"/>
          </a:xfrm>
          <a:prstGeom prst="rect">
            <a:avLst/>
          </a:prstGeom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5BDC1D8A-C12B-42A2-B9C4-F4D061DA88E8}"/>
              </a:ext>
            </a:extLst>
          </p:cNvPr>
          <p:cNvCxnSpPr>
            <a:cxnSpLocks/>
          </p:cNvCxnSpPr>
          <p:nvPr/>
        </p:nvCxnSpPr>
        <p:spPr>
          <a:xfrm flipH="1">
            <a:off x="-404580" y="1271119"/>
            <a:ext cx="52509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D6CABE60-489E-42BF-A5FD-328CCF87BD31}"/>
              </a:ext>
            </a:extLst>
          </p:cNvPr>
          <p:cNvSpPr txBox="1"/>
          <p:nvPr/>
        </p:nvSpPr>
        <p:spPr>
          <a:xfrm>
            <a:off x="242207" y="360542"/>
            <a:ext cx="4756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Проверь себя</a:t>
            </a:r>
          </a:p>
        </p:txBody>
      </p:sp>
    </p:spTree>
    <p:extLst>
      <p:ext uri="{BB962C8B-B14F-4D97-AF65-F5344CB8AC3E}">
        <p14:creationId xmlns:p14="http://schemas.microsoft.com/office/powerpoint/2010/main" val="4686721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074420" y="-979807"/>
            <a:ext cx="15773400" cy="9300847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399470" y="1519100"/>
            <a:ext cx="562945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</a:t>
            </a:r>
            <a:r>
              <a:rPr lang="ru-RU" sz="96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ВОЯ ИГРА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3EA0EFD-E3D6-4E88-A953-D41493E614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903" y="3108960"/>
            <a:ext cx="2914256" cy="291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4402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8A03A659-BD83-4BFC-9A3F-75DCD75780BF}"/>
              </a:ext>
            </a:extLst>
          </p:cNvPr>
          <p:cNvSpPr/>
          <p:nvPr/>
        </p:nvSpPr>
        <p:spPr>
          <a:xfrm>
            <a:off x="-1074420" y="-979807"/>
            <a:ext cx="15773400" cy="9300847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D4B6FD8-E8A2-4510-9B02-32AE6CD023CB}"/>
              </a:ext>
            </a:extLst>
          </p:cNvPr>
          <p:cNvSpPr txBox="1"/>
          <p:nvPr/>
        </p:nvSpPr>
        <p:spPr>
          <a:xfrm>
            <a:off x="791718" y="1100573"/>
            <a:ext cx="3669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60386A-1DE6-4E01-A2F7-6CC18AECDCDD}"/>
              </a:ext>
            </a:extLst>
          </p:cNvPr>
          <p:cNvSpPr txBox="1"/>
          <p:nvPr/>
        </p:nvSpPr>
        <p:spPr>
          <a:xfrm>
            <a:off x="832630" y="2507114"/>
            <a:ext cx="3669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6987F1-1FD3-416E-87BE-46AF3B220E48}"/>
              </a:ext>
            </a:extLst>
          </p:cNvPr>
          <p:cNvSpPr txBox="1"/>
          <p:nvPr/>
        </p:nvSpPr>
        <p:spPr>
          <a:xfrm>
            <a:off x="898065" y="3882685"/>
            <a:ext cx="3669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98EC5C-0BE1-4AAA-97AF-0375CC9806BC}"/>
              </a:ext>
            </a:extLst>
          </p:cNvPr>
          <p:cNvSpPr txBox="1"/>
          <p:nvPr/>
        </p:nvSpPr>
        <p:spPr>
          <a:xfrm>
            <a:off x="805585" y="5261028"/>
            <a:ext cx="3669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</a:t>
            </a:r>
          </a:p>
        </p:txBody>
      </p:sp>
      <p:sp>
        <p:nvSpPr>
          <p:cNvPr id="13" name="TextBox 12">
            <a:hlinkClick r:id="rId3" action="ppaction://hlinksldjump"/>
            <a:extLst>
              <a:ext uri="{FF2B5EF4-FFF2-40B4-BE49-F238E27FC236}">
                <a16:creationId xmlns:a16="http://schemas.microsoft.com/office/drawing/2014/main" id="{D1722635-9BD0-4807-A879-ABA8AD99DF8B}"/>
              </a:ext>
            </a:extLst>
          </p:cNvPr>
          <p:cNvSpPr txBox="1"/>
          <p:nvPr/>
        </p:nvSpPr>
        <p:spPr>
          <a:xfrm>
            <a:off x="4528872" y="1107864"/>
            <a:ext cx="1308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/>
              </a:rPr>
              <a:t>100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5" name="TextBox 14">
            <a:hlinkClick r:id="rId4" action="ppaction://hlinksldjump"/>
            <a:extLst>
              <a:ext uri="{FF2B5EF4-FFF2-40B4-BE49-F238E27FC236}">
                <a16:creationId xmlns:a16="http://schemas.microsoft.com/office/drawing/2014/main" id="{575A3D79-88F4-4986-A9C8-ABE84828DD69}"/>
              </a:ext>
            </a:extLst>
          </p:cNvPr>
          <p:cNvSpPr txBox="1"/>
          <p:nvPr/>
        </p:nvSpPr>
        <p:spPr>
          <a:xfrm>
            <a:off x="5903960" y="1100573"/>
            <a:ext cx="1596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/>
              </a:rPr>
              <a:t>200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8C458D-1485-4C6C-BDAD-4B17714A1293}"/>
              </a:ext>
            </a:extLst>
          </p:cNvPr>
          <p:cNvSpPr txBox="1"/>
          <p:nvPr/>
        </p:nvSpPr>
        <p:spPr>
          <a:xfrm>
            <a:off x="7319516" y="1114481"/>
            <a:ext cx="16220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5" action="ppaction://hlinksldjump"/>
              </a:rPr>
              <a:t>300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89677DD-0D5B-469B-B17C-85EEC31909C9}"/>
              </a:ext>
            </a:extLst>
          </p:cNvPr>
          <p:cNvSpPr txBox="1"/>
          <p:nvPr/>
        </p:nvSpPr>
        <p:spPr>
          <a:xfrm>
            <a:off x="8785482" y="1114481"/>
            <a:ext cx="1573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6" action="ppaction://hlinksldjump"/>
              </a:rPr>
              <a:t>400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2C0A663-253A-4896-8A60-E46E926C3A6E}"/>
              </a:ext>
            </a:extLst>
          </p:cNvPr>
          <p:cNvSpPr txBox="1"/>
          <p:nvPr/>
        </p:nvSpPr>
        <p:spPr>
          <a:xfrm>
            <a:off x="10158509" y="1100573"/>
            <a:ext cx="1585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7" action="ppaction://hlinksldjump"/>
              </a:rPr>
              <a:t>500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B0A31E5-1357-495A-A638-412C52863111}"/>
              </a:ext>
            </a:extLst>
          </p:cNvPr>
          <p:cNvSpPr txBox="1"/>
          <p:nvPr/>
        </p:nvSpPr>
        <p:spPr>
          <a:xfrm>
            <a:off x="4528872" y="2514405"/>
            <a:ext cx="1308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8" action="ppaction://hlinksldjump"/>
              </a:rPr>
              <a:t>100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1D56383-0F9E-42E2-BE59-516E9CFB1847}"/>
              </a:ext>
            </a:extLst>
          </p:cNvPr>
          <p:cNvSpPr txBox="1"/>
          <p:nvPr/>
        </p:nvSpPr>
        <p:spPr>
          <a:xfrm>
            <a:off x="5903960" y="2507114"/>
            <a:ext cx="1596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9" action="ppaction://hlinksldjump"/>
              </a:rPr>
              <a:t>200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DAADCA-3712-474D-B567-8F36D02959F3}"/>
              </a:ext>
            </a:extLst>
          </p:cNvPr>
          <p:cNvSpPr txBox="1"/>
          <p:nvPr/>
        </p:nvSpPr>
        <p:spPr>
          <a:xfrm>
            <a:off x="7319516" y="2521022"/>
            <a:ext cx="16220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0" action="ppaction://hlinksldjump"/>
              </a:rPr>
              <a:t>300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4BB9CB9-BEAE-4CDA-9962-03D1DE3CDB6F}"/>
              </a:ext>
            </a:extLst>
          </p:cNvPr>
          <p:cNvSpPr txBox="1"/>
          <p:nvPr/>
        </p:nvSpPr>
        <p:spPr>
          <a:xfrm>
            <a:off x="8785482" y="2521022"/>
            <a:ext cx="1573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1" action="ppaction://hlinksldjump"/>
              </a:rPr>
              <a:t>400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4B03343-246A-4069-896C-1A84CE41F142}"/>
              </a:ext>
            </a:extLst>
          </p:cNvPr>
          <p:cNvSpPr txBox="1"/>
          <p:nvPr/>
        </p:nvSpPr>
        <p:spPr>
          <a:xfrm>
            <a:off x="10158509" y="2507114"/>
            <a:ext cx="1585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2" action="ppaction://hlinksldjump"/>
              </a:rPr>
              <a:t>500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BF47BD-6CAB-4411-8FF1-48BD90B58928}"/>
              </a:ext>
            </a:extLst>
          </p:cNvPr>
          <p:cNvSpPr txBox="1"/>
          <p:nvPr/>
        </p:nvSpPr>
        <p:spPr>
          <a:xfrm>
            <a:off x="4528872" y="3873987"/>
            <a:ext cx="1308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3" action="ppaction://hlinksldjump"/>
              </a:rPr>
              <a:t>100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B550F12-529D-441F-8C58-736D8946F36B}"/>
              </a:ext>
            </a:extLst>
          </p:cNvPr>
          <p:cNvSpPr txBox="1"/>
          <p:nvPr/>
        </p:nvSpPr>
        <p:spPr>
          <a:xfrm>
            <a:off x="5903960" y="3866696"/>
            <a:ext cx="1596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4" action="ppaction://hlinksldjump"/>
              </a:rPr>
              <a:t>200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4B64D31-E226-4D0E-9E02-8F5B7728C703}"/>
              </a:ext>
            </a:extLst>
          </p:cNvPr>
          <p:cNvSpPr txBox="1"/>
          <p:nvPr/>
        </p:nvSpPr>
        <p:spPr>
          <a:xfrm>
            <a:off x="7319516" y="3880604"/>
            <a:ext cx="16220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5" action="ppaction://hlinksldjump"/>
              </a:rPr>
              <a:t>300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27F43E6-FDA0-4665-AD2F-15CA3E0AA14D}"/>
              </a:ext>
            </a:extLst>
          </p:cNvPr>
          <p:cNvSpPr txBox="1"/>
          <p:nvPr/>
        </p:nvSpPr>
        <p:spPr>
          <a:xfrm>
            <a:off x="8785482" y="3880604"/>
            <a:ext cx="1573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6" action="ppaction://hlinksldjump"/>
              </a:rPr>
              <a:t>400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25A2FAD-EA8F-47D1-9F70-D9F26B72C640}"/>
              </a:ext>
            </a:extLst>
          </p:cNvPr>
          <p:cNvSpPr txBox="1"/>
          <p:nvPr/>
        </p:nvSpPr>
        <p:spPr>
          <a:xfrm>
            <a:off x="10158509" y="3866696"/>
            <a:ext cx="1585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7" action="ppaction://hlinksldjump"/>
              </a:rPr>
              <a:t>500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2ADD315-033C-42B8-9388-CB2499266B1C}"/>
              </a:ext>
            </a:extLst>
          </p:cNvPr>
          <p:cNvSpPr txBox="1"/>
          <p:nvPr/>
        </p:nvSpPr>
        <p:spPr>
          <a:xfrm>
            <a:off x="4478751" y="5272944"/>
            <a:ext cx="1308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8" action="ppaction://hlinksldjump"/>
              </a:rPr>
              <a:t>100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E7C4F19-BE53-40D7-B97D-9F097215BFE8}"/>
              </a:ext>
            </a:extLst>
          </p:cNvPr>
          <p:cNvSpPr txBox="1"/>
          <p:nvPr/>
        </p:nvSpPr>
        <p:spPr>
          <a:xfrm>
            <a:off x="5853839" y="5265653"/>
            <a:ext cx="1596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19" action="ppaction://hlinksldjump"/>
              </a:rPr>
              <a:t>200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2B39CC6-3B92-4FF8-BE4B-66055AAA71EC}"/>
              </a:ext>
            </a:extLst>
          </p:cNvPr>
          <p:cNvSpPr txBox="1"/>
          <p:nvPr/>
        </p:nvSpPr>
        <p:spPr>
          <a:xfrm>
            <a:off x="7269395" y="5279561"/>
            <a:ext cx="16220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20" action="ppaction://hlinksldjump"/>
              </a:rPr>
              <a:t>300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6BC58D8-E04C-4512-9CD7-8350F4660E4B}"/>
              </a:ext>
            </a:extLst>
          </p:cNvPr>
          <p:cNvSpPr txBox="1"/>
          <p:nvPr/>
        </p:nvSpPr>
        <p:spPr>
          <a:xfrm>
            <a:off x="8735361" y="5279561"/>
            <a:ext cx="1573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21" action="ppaction://hlinksldjump"/>
              </a:rPr>
              <a:t>400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96A2C06-01EE-4246-8564-4CDF6D568481}"/>
              </a:ext>
            </a:extLst>
          </p:cNvPr>
          <p:cNvSpPr txBox="1"/>
          <p:nvPr/>
        </p:nvSpPr>
        <p:spPr>
          <a:xfrm>
            <a:off x="10108388" y="5265653"/>
            <a:ext cx="1585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C0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22" action="ppaction://hlinksldjump"/>
              </a:rPr>
              <a:t>500</a:t>
            </a:r>
            <a:endParaRPr lang="ru-RU" sz="4000" b="1" dirty="0">
              <a:solidFill>
                <a:srgbClr val="FFC0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7157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100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A4B86C7E-0084-4694-82D6-9C073185D16A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3120ED-F7FB-4D10-AC09-5BEC21AA0628}"/>
              </a:ext>
            </a:extLst>
          </p:cNvPr>
          <p:cNvSpPr txBox="1"/>
          <p:nvPr/>
        </p:nvSpPr>
        <p:spPr>
          <a:xfrm>
            <a:off x="1071049" y="2011581"/>
            <a:ext cx="1004990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Подберите синоним к слову «редкий»:</a:t>
            </a:r>
          </a:p>
          <a:p>
            <a:pPr algn="ctr"/>
            <a:endParaRPr lang="ru-RU" sz="40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Безупречный.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Сверхъестественный.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Изящный.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Диковинный.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Безукоризненный.</a:t>
            </a:r>
          </a:p>
        </p:txBody>
      </p:sp>
    </p:spTree>
    <p:extLst>
      <p:ext uri="{BB962C8B-B14F-4D97-AF65-F5344CB8AC3E}">
        <p14:creationId xmlns:p14="http://schemas.microsoft.com/office/powerpoint/2010/main" val="34063518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100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4211772" y="3323656"/>
            <a:ext cx="39056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Диковинный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BCC963-86C8-46CF-843A-7A4CD8F97A6E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E03B9B-4D84-4572-8818-D7B35DE7D180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0154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200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3301584" y="2682482"/>
            <a:ext cx="558883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</a:t>
            </a:r>
            <a:r>
              <a:rPr lang="ru-RU" sz="4000" i="1" dirty="0">
                <a:solidFill>
                  <a:schemeClr val="bg1"/>
                </a:solidFill>
                <a:latin typeface="Georgia" panose="02040502050405020303" pitchFamily="18" charset="0"/>
                <a:cs typeface="Calama" panose="020F0508020000020004" pitchFamily="34" charset="0"/>
              </a:rPr>
              <a:t>— </a:t>
            </a:r>
            <a:r>
              <a:rPr lang="ru-RU" sz="4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это …</a:t>
            </a:r>
          </a:p>
          <a:p>
            <a:pPr algn="ctr"/>
            <a:endParaRPr lang="ru-RU" sz="28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14303360-316B-4CD6-BC82-7717956E2922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351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19ABB8D-5FB0-4E7E-9A04-EFA0B9D1AC86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200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42E086-9779-4690-9610-2E0C1B81633E}"/>
              </a:ext>
            </a:extLst>
          </p:cNvPr>
          <p:cNvSpPr txBox="1"/>
          <p:nvPr/>
        </p:nvSpPr>
        <p:spPr>
          <a:xfrm>
            <a:off x="2244782" y="3089901"/>
            <a:ext cx="77024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– это слова, которые пишутся и звучат по-разному, но имеют одинаковое или близкое значение, способные заменить друг друга.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386D81F-C535-45CE-A30D-EAB415BBA2A9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BC5DE32-28E1-48D1-9534-9D5EB9B21130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1937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300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1164167" y="2061380"/>
            <a:ext cx="1017182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Подберите синоним к слову «меркантильный»:</a:t>
            </a:r>
          </a:p>
          <a:p>
            <a:pPr algn="ctr"/>
            <a:endParaRPr lang="ru-RU" sz="40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Безответственный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Корыстный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Экономный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Бездушный</a:t>
            </a:r>
          </a:p>
        </p:txBody>
      </p:sp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D461374C-D857-476D-A77C-EC097C679063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076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38FFA2E-8C5E-4BC0-BFF6-70D55FDD200F}"/>
              </a:ext>
            </a:extLst>
          </p:cNvPr>
          <p:cNvSpPr/>
          <p:nvPr/>
        </p:nvSpPr>
        <p:spPr>
          <a:xfrm>
            <a:off x="-1335780" y="7378852"/>
            <a:ext cx="6085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Меркантильный — значит мелочный, расчётливый.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D7AC4D-659A-43A0-A8B9-5A8AD353BB50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300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C0302BB-6EF2-419B-A896-EBF257209213}"/>
              </a:ext>
            </a:extLst>
          </p:cNvPr>
          <p:cNvSpPr txBox="1"/>
          <p:nvPr/>
        </p:nvSpPr>
        <p:spPr>
          <a:xfrm>
            <a:off x="4170391" y="3089901"/>
            <a:ext cx="3851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Корыстный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E24EA5C-DCE9-45CD-9BB7-5879D07CF952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51E72E1-E17A-4E40-B3F3-39ECA7FF594F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4050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400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1413949" y="1871956"/>
            <a:ext cx="936410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Найдите ряд слов-синонимов: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Осторожный, заботливый, активный.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Бережливый, экономный, расчётливый.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Праздный, праздничный, нарядный.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Грубый, резкий, ласковый.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Невежливый, невежественный, грубый.</a:t>
            </a:r>
          </a:p>
        </p:txBody>
      </p:sp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FC47EE21-AA56-440D-AABF-F3EEE39CBDDB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0554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EA15E0F-D3DB-4421-8FDD-DA3292B57869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400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7FC287-36A2-4F96-B751-C0B65E952FB6}"/>
              </a:ext>
            </a:extLst>
          </p:cNvPr>
          <p:cNvSpPr txBox="1"/>
          <p:nvPr/>
        </p:nvSpPr>
        <p:spPr>
          <a:xfrm>
            <a:off x="1170796" y="3089901"/>
            <a:ext cx="9850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Бережливый, экономный, расчётливый.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978936-EF4F-42B2-86FE-20B73DE0FCB6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FCF917-E08F-4066-8737-850E4C52573E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4184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500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743389" y="1877106"/>
            <a:ext cx="1070522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Замените имена прилагательные синонимами: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u="sng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бесстрашный</a:t>
            </a: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лётчик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u="sng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правильный</a:t>
            </a: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ответ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u="sng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занимательный</a:t>
            </a: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рассказ</a:t>
            </a:r>
          </a:p>
          <a:p>
            <a:endParaRPr lang="ru-RU" sz="28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7B24024E-4B99-4527-A2D0-8BF689E5F9D1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2756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037269"/>
          </a:xfrm>
          <a:prstGeom prst="rect">
            <a:avLst/>
          </a:prstGeom>
          <a:solidFill>
            <a:srgbClr val="0413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FE801F-15B4-4139-BD70-E808DC84A9C0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Синонимы 500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62F24C1-01FA-42FE-A9B6-AAADC982C762}"/>
              </a:ext>
            </a:extLst>
          </p:cNvPr>
          <p:cNvSpPr txBox="1"/>
          <p:nvPr/>
        </p:nvSpPr>
        <p:spPr>
          <a:xfrm>
            <a:off x="1170796" y="3089901"/>
            <a:ext cx="98504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отважный</a:t>
            </a:r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лётчик</a:t>
            </a:r>
          </a:p>
          <a:p>
            <a:pPr algn="ctr"/>
            <a:r>
              <a:rPr lang="ru-RU" sz="3600" b="1" u="sng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безошибочный</a:t>
            </a:r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ответ</a:t>
            </a:r>
          </a:p>
          <a:p>
            <a:pPr algn="ctr"/>
            <a:r>
              <a:rPr lang="ru-RU" sz="3600" b="1" u="sng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интересный</a:t>
            </a:r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рассказ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2E55E64-0E99-4C80-815E-5C3A187CC702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EA1BEB2-9F97-4449-9557-1C98B9B30231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22946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16BEBC-DF7B-4C41-ABC8-DAFA21E727A7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100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856678" y="2123119"/>
            <a:ext cx="1094906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Укажите пару антонимов: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горячий – жарко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громадный – большой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смелый – трусливый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плакать – рыдать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D6C856E-28CA-4C15-85DC-62297148F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043CBABF-0AD8-4087-8FB8-D45617B147F7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2584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B19F2DC-764D-4EFB-A3C9-598440D84697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10261F8-36E8-4C64-830C-C9EAD090C31D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100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BCCB94F-F270-4193-A3CA-397A325D531B}"/>
              </a:ext>
            </a:extLst>
          </p:cNvPr>
          <p:cNvSpPr txBox="1"/>
          <p:nvPr/>
        </p:nvSpPr>
        <p:spPr>
          <a:xfrm>
            <a:off x="1170796" y="3089901"/>
            <a:ext cx="9850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Смелый – трусливый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FB62E2A-115D-4261-B340-B400BE07A8BE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448C2E-9EA3-4154-903E-12AB7F3CBF6A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56368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200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541897" y="2061380"/>
            <a:ext cx="1145198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К какому типу антонимов относятся слова «убегать – прибегать» и «красивый – некрасивый»?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9C130BE5-5ACE-49FD-B570-BFB29B351A64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7205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B19F2DC-764D-4EFB-A3C9-598440D84697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575A3BB-A05A-4178-B408-064FF259C167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200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D7932F5-0CF2-46E4-B545-A6F17E049FCC}"/>
              </a:ext>
            </a:extLst>
          </p:cNvPr>
          <p:cNvSpPr txBox="1"/>
          <p:nvPr/>
        </p:nvSpPr>
        <p:spPr>
          <a:xfrm>
            <a:off x="1170796" y="3089901"/>
            <a:ext cx="9850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Однокорневые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418864-800D-437B-8AF5-E0DE2412E05A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21B68C0-52E7-4F30-822E-95B62757F2C4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9890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300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740017" y="1569660"/>
            <a:ext cx="1034282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Укажите антоним к слову «пресный»: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вкусный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кислый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сладкий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солёный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горький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509787A7-10C5-41E1-AAF3-119B991FEDB5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48734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B19F2DC-764D-4EFB-A3C9-598440D84697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006FE52-D77E-454B-A839-51DD9204C6B9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300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20EBF3E-6E50-486B-B549-2AD267F43591}"/>
              </a:ext>
            </a:extLst>
          </p:cNvPr>
          <p:cNvSpPr txBox="1"/>
          <p:nvPr/>
        </p:nvSpPr>
        <p:spPr>
          <a:xfrm>
            <a:off x="1170796" y="3089901"/>
            <a:ext cx="9850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Солёный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41A83D-D7ED-42EC-A5AD-7CBBDF348B2D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B9482F-B218-47A2-8625-ABF2767BD364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4855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400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1792824" y="2691404"/>
            <a:ext cx="86063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Чем антонимы отличаются от омонимов?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DA16617E-D78A-4184-AF06-8034FF5400F8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1015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B19F2DC-764D-4EFB-A3C9-598440D84697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202E990-035B-4195-B168-8A98C93C78CD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400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E65540C-3A31-488A-8DA3-7C3B12B2185C}"/>
              </a:ext>
            </a:extLst>
          </p:cNvPr>
          <p:cNvSpPr txBox="1"/>
          <p:nvPr/>
        </p:nvSpPr>
        <p:spPr>
          <a:xfrm>
            <a:off x="1170796" y="3089901"/>
            <a:ext cx="9850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пишутся и звучат одинаково, а антонимы - по-разному.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F54E5C7-C6F0-4338-B573-CADC88B97A38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703626E-5424-4DC1-B3DE-60A627EEA386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45851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500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690049" y="2600381"/>
            <a:ext cx="108119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Антитеза – это …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10084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B19F2DC-764D-4EFB-A3C9-598440D84697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7B9F77E-2149-4D5F-9A34-8D48C540ABD6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Антонимы 500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4D0D315-8736-4788-93F5-C7709420D0A6}"/>
              </a:ext>
            </a:extLst>
          </p:cNvPr>
          <p:cNvSpPr txBox="1"/>
          <p:nvPr/>
        </p:nvSpPr>
        <p:spPr>
          <a:xfrm>
            <a:off x="1771697" y="2798902"/>
            <a:ext cx="86486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Антитеза — стилистическая фигура контраста в художественной или ораторской речи, заключающаяся в резком противопоставлении понятий, положений, образов, состояний.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DB320F-D28E-4BE1-9807-B2182511B07B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EEBC9AD-DE51-4E62-AC58-26BB75091919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03094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100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1060057" y="2032577"/>
            <a:ext cx="1053758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 какой из строчек приведены паронимы?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высокий-долговязый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высокий-низкий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высокий-высота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высокий-высотный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66565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19959A1-4EAC-47D8-81A8-7861C9E3A9E6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4F831EB-B6DA-44F3-9E49-BC047B082210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100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C7655CE-205E-4FEB-B91C-E51D21F7AD46}"/>
              </a:ext>
            </a:extLst>
          </p:cNvPr>
          <p:cNvSpPr txBox="1"/>
          <p:nvPr/>
        </p:nvSpPr>
        <p:spPr>
          <a:xfrm>
            <a:off x="1170796" y="3089901"/>
            <a:ext cx="9850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высокий-высотный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9F94A80-9D53-4340-9468-13443E8C1CD5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1B2D95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99C7AC8-EE74-4501-BD63-91FC152C39EC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05693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200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A70B62-B588-4292-A008-0936F50675CA}"/>
              </a:ext>
            </a:extLst>
          </p:cNvPr>
          <p:cNvSpPr txBox="1"/>
          <p:nvPr/>
        </p:nvSpPr>
        <p:spPr>
          <a:xfrm>
            <a:off x="1659473" y="1938992"/>
            <a:ext cx="88730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Какое из двух определений слова «дипломант» является правильным?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Работник посольства или консульства;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Участник конкурса, фестиваля, отмеченный за свое исполнительское мастерство дипломом.</a:t>
            </a:r>
          </a:p>
        </p:txBody>
      </p:sp>
    </p:spTree>
    <p:extLst>
      <p:ext uri="{BB962C8B-B14F-4D97-AF65-F5344CB8AC3E}">
        <p14:creationId xmlns:p14="http://schemas.microsoft.com/office/powerpoint/2010/main" val="227732811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19959A1-4EAC-47D8-81A8-7861C9E3A9E6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CEE7870-9474-43A6-B7E3-AE9F650BE87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200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BC417AC-4216-4310-A28B-56C11F843253}"/>
              </a:ext>
            </a:extLst>
          </p:cNvPr>
          <p:cNvSpPr txBox="1"/>
          <p:nvPr/>
        </p:nvSpPr>
        <p:spPr>
          <a:xfrm>
            <a:off x="1170796" y="3089901"/>
            <a:ext cx="98504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Участник конкурса, фестиваля, отмеченный за свое исполнительское мастерство дипломом.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F6C7070-3A6D-47FD-B70A-F33E332451E9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1B2D95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4975C17-44D7-4237-A221-5B0ACBB9E943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53033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300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792467" y="2220817"/>
            <a:ext cx="10476623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Как назвать грубого и невоспитанного человека?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Невежа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Невежда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36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19959A1-4EAC-47D8-81A8-7861C9E3A9E6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CA06109-0471-49AD-9FD8-378A96D34C3F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300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DCBE652-8124-4163-A795-1A0D71472F83}"/>
              </a:ext>
            </a:extLst>
          </p:cNvPr>
          <p:cNvSpPr txBox="1"/>
          <p:nvPr/>
        </p:nvSpPr>
        <p:spPr>
          <a:xfrm>
            <a:off x="1170796" y="3089901"/>
            <a:ext cx="98504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Невежа </a:t>
            </a:r>
          </a:p>
          <a:p>
            <a:pPr algn="ctr"/>
            <a:r>
              <a:rPr lang="ru-RU" sz="2800" i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 вот невежда — человек малообразованный, неуч.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197DF9-E799-4B5E-B5EB-B5210CF806D3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1B2D95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850C0B-D289-49A5-8932-79C681BD0E20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80755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400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420807" y="1823028"/>
            <a:ext cx="11350383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Продолжите фразу:</a:t>
            </a:r>
          </a:p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«Сад всё же может быть только …»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яблочным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яблоневым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4634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19959A1-4EAC-47D8-81A8-7861C9E3A9E6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6081720-B2E6-46DB-847F-B4294D4E37FC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400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C2A70C-91AD-4455-A5AA-ED4B13EC455C}"/>
              </a:ext>
            </a:extLst>
          </p:cNvPr>
          <p:cNvSpPr txBox="1"/>
          <p:nvPr/>
        </p:nvSpPr>
        <p:spPr>
          <a:xfrm>
            <a:off x="1170796" y="3089901"/>
            <a:ext cx="9850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Яблоневым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0AA7389-8783-401E-A1CC-26A52FBB933B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1B2D95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70AB7F5-2F30-4166-B588-FB22B794248E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00764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500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841438" y="1823028"/>
            <a:ext cx="1096430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Какое слово должно стоять на месте пропуска в этом предложении: «У неё была</a:t>
            </a:r>
            <a:r>
              <a:rPr lang="ru-RU" sz="44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</a:t>
            </a:r>
            <a:r>
              <a:rPr lang="ru-RU" sz="4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Calama" panose="020F0508020000020004" pitchFamily="34" charset="0"/>
              </a:rPr>
              <a:t>___</a:t>
            </a:r>
            <a:r>
              <a:rPr lang="ru-RU" sz="44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</a:t>
            </a:r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наружность, гибкий голос, понимание сцены»?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сценичная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сценическая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09116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19959A1-4EAC-47D8-81A8-7861C9E3A9E6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7235A6F-2C6B-4BAD-B270-064B1F9A3FA7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Паронимы 500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965CEF0-B9CA-44B2-9CCC-6D380409500F}"/>
              </a:ext>
            </a:extLst>
          </p:cNvPr>
          <p:cNvSpPr txBox="1"/>
          <p:nvPr/>
        </p:nvSpPr>
        <p:spPr>
          <a:xfrm>
            <a:off x="1170796" y="3089901"/>
            <a:ext cx="9850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Сценичная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5DEC8A-F4B9-49A1-BD2D-70F796638EDF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1B2D95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B191FB7-3355-4204-A75B-DBC0B3C6D46F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93224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100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1629848" y="2011581"/>
            <a:ext cx="89323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- это слова …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/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16827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682F8A-9205-436A-8BE8-D1CB0CB46D77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100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65AB2D-501C-42E1-97C9-7E4042D71064}"/>
              </a:ext>
            </a:extLst>
          </p:cNvPr>
          <p:cNvSpPr txBox="1"/>
          <p:nvPr/>
        </p:nvSpPr>
        <p:spPr>
          <a:xfrm>
            <a:off x="1170796" y="3089901"/>
            <a:ext cx="98504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Это слова одинаковые по звучанию и написанию, но совершенно разные по смыслу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198BEC-DC92-4710-B0EB-93D4A9297A4B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139EFD-FA64-4388-8BE3-9C69E27672F1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23041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200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1172647" y="2759058"/>
            <a:ext cx="98467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Назовите три вида омонимов?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/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70578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682F8A-9205-436A-8BE8-D1CB0CB46D77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200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65AB2D-501C-42E1-97C9-7E4042D71064}"/>
              </a:ext>
            </a:extLst>
          </p:cNvPr>
          <p:cNvSpPr txBox="1"/>
          <p:nvPr/>
        </p:nvSpPr>
        <p:spPr>
          <a:xfrm>
            <a:off x="4242998" y="2965688"/>
            <a:ext cx="37060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Омофоны </a:t>
            </a:r>
          </a:p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Омографы </a:t>
            </a:r>
          </a:p>
          <a:p>
            <a:pPr algn="ctr"/>
            <a:r>
              <a:rPr lang="ru-RU" sz="3600" b="1" dirty="0" err="1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Омоформы</a:t>
            </a:r>
            <a:endParaRPr lang="ru-RU" sz="3600" b="1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198BEC-DC92-4710-B0EB-93D4A9297A4B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139EFD-FA64-4388-8BE3-9C69E27672F1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57087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300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3880302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«Кот в мешке»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9626138" y="4623796"/>
            <a:ext cx="2179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ВОПРОС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1E5E74-DD62-4AAA-B600-D612FB2542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133" b="90149" l="10000" r="90000">
                        <a14:foregroundMark x1="42625" y1="14318" x2="36750" y2="9278"/>
                        <a14:foregroundMark x1="66625" y1="79038" x2="67375" y2="87743"/>
                        <a14:foregroundMark x1="67375" y1="87743" x2="66750" y2="90149"/>
                        <a14:foregroundMark x1="57625" y1="15464" x2="64125" y2="8935"/>
                        <a14:foregroundMark x1="64125" y1="8935" x2="64125" y2="8935"/>
                        <a14:foregroundMark x1="37250" y1="10882" x2="35375" y2="81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302" y="2267038"/>
            <a:ext cx="4762516" cy="519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77374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300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3880302" y="1938992"/>
            <a:ext cx="443139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В чём отличие </a:t>
            </a:r>
            <a:r>
              <a:rPr lang="ru-RU" sz="4400" dirty="0" err="1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офографов</a:t>
            </a:r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от </a:t>
            </a:r>
            <a:r>
              <a:rPr lang="ru-RU" sz="4400" dirty="0" err="1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омоформ</a:t>
            </a:r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?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1E5E74-DD62-4AAA-B600-D612FB2542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133" b="90149" l="10000" r="90000">
                        <a14:foregroundMark x1="42625" y1="14318" x2="36750" y2="9278"/>
                        <a14:foregroundMark x1="66625" y1="79038" x2="67375" y2="87743"/>
                        <a14:foregroundMark x1="67375" y1="87743" x2="66750" y2="90149"/>
                        <a14:foregroundMark x1="57625" y1="15464" x2="64125" y2="8935"/>
                        <a14:foregroundMark x1="64125" y1="8935" x2="64125" y2="8935"/>
                        <a14:foregroundMark x1="37250" y1="10882" x2="35375" y2="81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7636">
            <a:off x="-1248791" y="3080240"/>
            <a:ext cx="5111528" cy="5577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29996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682F8A-9205-436A-8BE8-D1CB0CB46D77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300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65AB2D-501C-42E1-97C9-7E4042D71064}"/>
              </a:ext>
            </a:extLst>
          </p:cNvPr>
          <p:cNvSpPr txBox="1"/>
          <p:nvPr/>
        </p:nvSpPr>
        <p:spPr>
          <a:xfrm>
            <a:off x="2494599" y="2638637"/>
            <a:ext cx="75459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Омографы — совпадают в буквенном составе но различаются при произношении(</a:t>
            </a:r>
            <a:r>
              <a:rPr lang="ru-RU" sz="2800" b="1" dirty="0" err="1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атлАс</a:t>
            </a:r>
            <a:r>
              <a:rPr lang="ru-RU" sz="28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(ткань) и Атлас (сборник карт)</a:t>
            </a:r>
          </a:p>
          <a:p>
            <a:pPr algn="ctr"/>
            <a:r>
              <a:rPr lang="ru-RU" sz="2800" b="1" dirty="0" err="1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Омоформы</a:t>
            </a:r>
            <a:r>
              <a:rPr lang="ru-RU" sz="28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 — разные слова, совпадающие в отдельных грамматических формах(острая пила — пила сок; дуло ружья — дуло из-под двери;)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198BEC-DC92-4710-B0EB-93D4A9297A4B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139EFD-FA64-4388-8BE3-9C69E27672F1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93580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400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771791" y="2061380"/>
            <a:ext cx="1064841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Назовите несколько значений слова</a:t>
            </a:r>
          </a:p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«роман» 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/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15927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682F8A-9205-436A-8BE8-D1CB0CB46D77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400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65AB2D-501C-42E1-97C9-7E4042D71064}"/>
              </a:ext>
            </a:extLst>
          </p:cNvPr>
          <p:cNvSpPr txBox="1"/>
          <p:nvPr/>
        </p:nvSpPr>
        <p:spPr>
          <a:xfrm>
            <a:off x="2153123" y="2915636"/>
            <a:ext cx="78857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1)Роман – повествовательное произведение со сложным сюжетом и многими героями, большая форма эпической прозы; </a:t>
            </a:r>
          </a:p>
          <a:p>
            <a:pPr algn="ctr"/>
            <a:r>
              <a:rPr lang="ru-RU" sz="32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2)Роман – любовные отношения между мужчиной и женщиной.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198BEC-DC92-4710-B0EB-93D4A9297A4B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139EFD-FA64-4388-8BE3-9C69E27672F1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33863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7160" y="389798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ED88C-D7F3-4188-BFC0-EFAF9747E60E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500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65FAF-C090-4545-8B0C-996D0FDE1A49}"/>
              </a:ext>
            </a:extLst>
          </p:cNvPr>
          <p:cNvSpPr txBox="1"/>
          <p:nvPr/>
        </p:nvSpPr>
        <p:spPr>
          <a:xfrm>
            <a:off x="410834" y="2011581"/>
            <a:ext cx="11370333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Какой вид омонимов представлен: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  <a:p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«Снежный занос. — Котенок поцарапал за нос.»,</a:t>
            </a:r>
          </a:p>
          <a:p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«Нашла вчера в лесу гриб. — На прошлой неделе у брата обнаружили грипп.»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EB8CC46F-BEAB-4AB9-B880-28C00294C90F}"/>
              </a:ext>
            </a:extLst>
          </p:cNvPr>
          <p:cNvSpPr txBox="1"/>
          <p:nvPr/>
        </p:nvSpPr>
        <p:spPr>
          <a:xfrm>
            <a:off x="10342821" y="4623796"/>
            <a:ext cx="1462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4" action="ppaction://hlinksldjump"/>
              </a:rPr>
              <a:t>ОТВЕТ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37029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C54BA0-A8A2-4B80-AD58-36E24C04CB68}"/>
              </a:ext>
            </a:extLst>
          </p:cNvPr>
          <p:cNvSpPr/>
          <p:nvPr/>
        </p:nvSpPr>
        <p:spPr>
          <a:xfrm>
            <a:off x="-137160" y="-72589"/>
            <a:ext cx="12466320" cy="7616389"/>
          </a:xfrm>
          <a:prstGeom prst="rect">
            <a:avLst/>
          </a:prstGeom>
          <a:solidFill>
            <a:srgbClr val="222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E8F24E-FE24-4BB2-A2EC-88320D160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977"/>
            <a:ext cx="10342821" cy="703726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A09F451-8426-40C8-9D1D-B01E5CACF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821" y="-194978"/>
            <a:ext cx="10342821" cy="70372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682F8A-9205-436A-8BE8-D1CB0CB46D77}"/>
              </a:ext>
            </a:extLst>
          </p:cNvPr>
          <p:cNvSpPr txBox="1"/>
          <p:nvPr/>
        </p:nvSpPr>
        <p:spPr>
          <a:xfrm>
            <a:off x="3880303" y="0"/>
            <a:ext cx="443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Омонимы 500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65AB2D-501C-42E1-97C9-7E4042D71064}"/>
              </a:ext>
            </a:extLst>
          </p:cNvPr>
          <p:cNvSpPr txBox="1"/>
          <p:nvPr/>
        </p:nvSpPr>
        <p:spPr>
          <a:xfrm>
            <a:off x="1170796" y="3089901"/>
            <a:ext cx="9850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Омофоны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198BEC-DC92-4710-B0EB-93D4A9297A4B}"/>
              </a:ext>
            </a:extLst>
          </p:cNvPr>
          <p:cNvSpPr txBox="1"/>
          <p:nvPr/>
        </p:nvSpPr>
        <p:spPr>
          <a:xfrm>
            <a:off x="3948883" y="1938992"/>
            <a:ext cx="4431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  <a:latin typeface="Century Gothic" panose="020B0502020202020204" pitchFamily="34" charset="0"/>
                <a:cs typeface="Calama" panose="020F0508020000020004" pitchFamily="34" charset="0"/>
              </a:rPr>
              <a:t>ОТВЕТ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139EFD-FA64-4388-8BE3-9C69E27672F1}"/>
              </a:ext>
            </a:extLst>
          </p:cNvPr>
          <p:cNvSpPr txBox="1"/>
          <p:nvPr/>
        </p:nvSpPr>
        <p:spPr>
          <a:xfrm>
            <a:off x="9738360" y="4623796"/>
            <a:ext cx="2067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  <a:latin typeface="Century Gothic" panose="020B0502020202020204" pitchFamily="34" charset="0"/>
                <a:cs typeface="Calama" panose="020F05080200000200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endParaRPr lang="ru-RU" sz="3200" dirty="0">
              <a:solidFill>
                <a:srgbClr val="FFFF00"/>
              </a:solidFill>
              <a:latin typeface="Century Gothic" panose="020B0502020202020204" pitchFamily="34" charset="0"/>
              <a:cs typeface="Calama" panose="020F0508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218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Другая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FFFF00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2165</TotalTime>
  <Words>2864</Words>
  <Application>Microsoft Office PowerPoint</Application>
  <PresentationFormat>Широкоэкранный</PresentationFormat>
  <Paragraphs>484</Paragraphs>
  <Slides>74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74</vt:i4>
      </vt:variant>
    </vt:vector>
  </HeadingPairs>
  <TitlesOfParts>
    <vt:vector size="81" baseType="lpstr">
      <vt:lpstr>Arial</vt:lpstr>
      <vt:lpstr>Calibri</vt:lpstr>
      <vt:lpstr>Calibri Light</vt:lpstr>
      <vt:lpstr>Century Gothic</vt:lpstr>
      <vt:lpstr>Georgia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41</cp:revision>
  <dcterms:created xsi:type="dcterms:W3CDTF">2023-05-11T06:31:30Z</dcterms:created>
  <dcterms:modified xsi:type="dcterms:W3CDTF">2023-05-15T13:15:17Z</dcterms:modified>
</cp:coreProperties>
</file>