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88" r:id="rId5"/>
    <p:sldId id="289" r:id="rId6"/>
    <p:sldId id="271" r:id="rId7"/>
    <p:sldId id="272" r:id="rId8"/>
    <p:sldId id="267" r:id="rId9"/>
    <p:sldId id="268" r:id="rId10"/>
    <p:sldId id="269" r:id="rId11"/>
    <p:sldId id="263" r:id="rId12"/>
    <p:sldId id="302" r:id="rId13"/>
    <p:sldId id="270" r:id="rId14"/>
    <p:sldId id="257" r:id="rId15"/>
    <p:sldId id="300" r:id="rId16"/>
    <p:sldId id="292" r:id="rId17"/>
    <p:sldId id="266" r:id="rId18"/>
    <p:sldId id="293" r:id="rId19"/>
    <p:sldId id="294" r:id="rId20"/>
    <p:sldId id="298" r:id="rId21"/>
    <p:sldId id="299" r:id="rId22"/>
    <p:sldId id="301" r:id="rId23"/>
    <p:sldId id="273" r:id="rId24"/>
    <p:sldId id="265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4660" autoAdjust="0"/>
  </p:normalViewPr>
  <p:slideViewPr>
    <p:cSldViewPr snapToGrid="0">
      <p:cViewPr varScale="1">
        <p:scale>
          <a:sx n="74" d="100"/>
          <a:sy n="74" d="100"/>
        </p:scale>
        <p:origin x="-456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446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1" d="100"/>
          <a:sy n="61" d="100"/>
        </p:scale>
        <p:origin x="2718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EF39C7-3CF7-494D-BBE2-40FA14BAA836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ED5760-486E-4C70-ADF2-D4FD47DDF132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D5760-486E-4C70-ADF2-D4FD47DDF132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D5760-486E-4C70-ADF2-D4FD47DDF132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D5760-486E-4C70-ADF2-D4FD47DDF132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85312-86FA-4B82-8D34-6E1244FA06C5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90673D9-A4A6-4E5E-BFDE-F1FA36813800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microsoft.com/office/2007/relationships/hdphoto" Target="../media/image2.wdp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30.jpeg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0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0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0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6.jpeg"/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image" Target="../media/image63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4.jpeg"/><Relationship Id="rId7" Type="http://schemas.openxmlformats.org/officeDocument/2006/relationships/image" Target="../media/image73.jpeg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png"/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0" Type="http://schemas.openxmlformats.org/officeDocument/2006/relationships/notesSlide" Target="../notesSlides/notesSlide3.xml"/><Relationship Id="rId1" Type="http://schemas.openxmlformats.org/officeDocument/2006/relationships/image" Target="../media/image67.jpe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83.jpeg"/><Relationship Id="rId8" Type="http://schemas.openxmlformats.org/officeDocument/2006/relationships/image" Target="../media/image82.jpeg"/><Relationship Id="rId7" Type="http://schemas.openxmlformats.org/officeDocument/2006/relationships/image" Target="../media/image81.jpeg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1" Type="http://schemas.openxmlformats.org/officeDocument/2006/relationships/slideLayout" Target="../slideLayouts/slideLayout10.xml"/><Relationship Id="rId10" Type="http://schemas.openxmlformats.org/officeDocument/2006/relationships/image" Target="../media/image84.jpeg"/><Relationship Id="rId1" Type="http://schemas.openxmlformats.org/officeDocument/2006/relationships/image" Target="../media/image75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86.png"/><Relationship Id="rId3" Type="http://schemas.openxmlformats.org/officeDocument/2006/relationships/image" Target="../media/image5.png"/><Relationship Id="rId2" Type="http://schemas.openxmlformats.org/officeDocument/2006/relationships/image" Target="../media/image88.png"/><Relationship Id="rId1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8344" y="794851"/>
            <a:ext cx="8293994" cy="2401005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err="1" smtClean="0"/>
              <a:t>Здоровьесберегающие</a:t>
            </a:r>
            <a:r>
              <a:rPr lang="ru-RU" i="1" dirty="0" smtClean="0"/>
              <a:t>      образовательные технологии  </a:t>
            </a:r>
            <a:endParaRPr lang="ru-RU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542468" y="3668674"/>
            <a:ext cx="44447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buClr>
                <a:srgbClr val="0000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Подготовила  воспитатель высшей категории Лаптева Светлана Ивановна, МБДОУ «Детский сад «Ладушки» городского округа    Анадырь»</a:t>
            </a:r>
            <a:endParaRPr lang="ru-RU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Рисунок 4" descr="https://sprosi-sam.ru/img/3593.jpg"/>
          <p:cNvPicPr/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775" r="48399" b="17601"/>
          <a:stretch>
            <a:fillRect/>
          </a:stretch>
        </p:blipFill>
        <p:spPr bwMode="auto">
          <a:xfrm>
            <a:off x="968772" y="4408472"/>
            <a:ext cx="2657647" cy="2449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sprosi-sam.ru/img/3593.jpg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53250" r="99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291"/>
          <a:stretch>
            <a:fillRect/>
          </a:stretch>
        </p:blipFill>
        <p:spPr bwMode="auto">
          <a:xfrm>
            <a:off x="4538965" y="3423975"/>
            <a:ext cx="2534603" cy="41927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819" y="1159098"/>
            <a:ext cx="8596668" cy="771301"/>
          </a:xfrm>
        </p:spPr>
        <p:txBody>
          <a:bodyPr/>
          <a:lstStyle/>
          <a:p>
            <a:pPr algn="ctr"/>
            <a:r>
              <a:rPr lang="ru-RU" altLang="en-US" i="1" dirty="0" smtClean="0"/>
              <a:t>Актуальность темы</a:t>
            </a:r>
            <a:endParaRPr lang="ru-RU" altLang="en-US" i="1" dirty="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505877" y="2176531"/>
            <a:ext cx="10299497" cy="2987897"/>
          </a:xfrm>
          <a:noFill/>
        </p:spPr>
        <p:txBody>
          <a:bodyPr>
            <a:normAutofit fontScale="77500" lnSpcReduction="20000"/>
          </a:bodyPr>
          <a:lstStyle/>
          <a:p>
            <a:pPr lvl="1">
              <a:buNone/>
            </a:pPr>
            <a:r>
              <a:rPr lang="ru-RU" altLang="en-US" sz="2400" dirty="0" smtClean="0"/>
              <a:t>	Забота о здоровье – это важнейший труд воспитателя. От жизнерадостности, бодрости детей зависит их духовная жизнь, мировоззрение, умственное развитие, прочность знаний, вера в свои силы.                                            </a:t>
            </a:r>
            <a:endParaRPr lang="ru-RU" altLang="en-US" sz="2400" dirty="0" smtClean="0"/>
          </a:p>
          <a:p>
            <a:pPr lvl="1">
              <a:buNone/>
            </a:pPr>
            <a:r>
              <a:rPr lang="ru-RU" altLang="en-US" sz="2400" dirty="0"/>
              <a:t> </a:t>
            </a:r>
            <a:r>
              <a:rPr lang="ru-RU" altLang="en-US" sz="2400" dirty="0" smtClean="0"/>
              <a:t>   В.А.Сухомлинский</a:t>
            </a:r>
            <a:endParaRPr lang="ru-RU" altLang="en-US" sz="2400" dirty="0" smtClean="0"/>
          </a:p>
          <a:p>
            <a:pPr lvl="1">
              <a:buNone/>
            </a:pPr>
            <a:r>
              <a:rPr lang="ru-RU" altLang="en-US" sz="2400" dirty="0" smtClean="0"/>
              <a:t>	</a:t>
            </a:r>
            <a:endParaRPr lang="ru-RU" altLang="en-US" sz="2400" dirty="0" smtClean="0"/>
          </a:p>
          <a:p>
            <a:pPr lvl="1">
              <a:buNone/>
            </a:pPr>
            <a:r>
              <a:rPr lang="ru-RU" altLang="en-US" sz="2400" dirty="0"/>
              <a:t> </a:t>
            </a:r>
            <a:r>
              <a:rPr lang="ru-RU" altLang="en-US" sz="2400" dirty="0" smtClean="0"/>
              <a:t>   Актуальная тема во все времена – это здоровье детей. На здоровье ребёнка влияют многие факторы, одним из которых является среда, в которой он растёт и развивается. И я считаю, что физические упражнения, движение должны прочно войти в быт каждого ребёнка.</a:t>
            </a:r>
            <a:endParaRPr lang="ru-RU" altLang="en-US" sz="2400" dirty="0" smtClean="0"/>
          </a:p>
          <a:p>
            <a:pPr lvl="1">
              <a:buNone/>
            </a:pPr>
            <a:r>
              <a:rPr lang="ru-RU" altLang="en-US" sz="2400" dirty="0" smtClean="0"/>
              <a:t>	</a:t>
            </a:r>
            <a:endParaRPr lang="ru-RU" altLang="en-US" sz="2400" dirty="0" smtClean="0"/>
          </a:p>
          <a:p>
            <a:pPr lvl="1">
              <a:buNone/>
            </a:pPr>
            <a:endParaRPr lang="ru-RU" altLang="en-US" sz="2400" dirty="0"/>
          </a:p>
          <a:p>
            <a:pPr lvl="1">
              <a:buNone/>
            </a:pPr>
            <a:endParaRPr lang="ru-RU" altLang="en-US" sz="2400" dirty="0"/>
          </a:p>
        </p:txBody>
      </p:sp>
      <p:pic>
        <p:nvPicPr>
          <p:cNvPr id="6" name="Picture 2" descr="C:\Users\Анна\Downloads\3f152f62072515c10cc6e977a5425fb2--art-journals-graphic-art.jpg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708"/>
          <a:stretch>
            <a:fillRect/>
          </a:stretch>
        </p:blipFill>
        <p:spPr bwMode="auto">
          <a:xfrm>
            <a:off x="0" y="5898524"/>
            <a:ext cx="12191999" cy="95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5" t="772" r="-270" b="83349"/>
          <a:stretch>
            <a:fillRect/>
          </a:stretch>
        </p:blipFill>
        <p:spPr bwMode="auto">
          <a:xfrm>
            <a:off x="1" y="0"/>
            <a:ext cx="11964472" cy="901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7142" y="255494"/>
            <a:ext cx="7935046" cy="981635"/>
          </a:xfrm>
        </p:spPr>
        <p:txBody>
          <a:bodyPr/>
          <a:lstStyle/>
          <a:p>
            <a:pPr algn="ctr"/>
            <a:r>
              <a:rPr lang="ru-RU" altLang="en-US" i="1" dirty="0" smtClean="0"/>
              <a:t>Постановка </a:t>
            </a:r>
            <a:r>
              <a:rPr lang="ru-RU" altLang="en-US" i="1" dirty="0"/>
              <a:t>проблемы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26524" y="1129553"/>
            <a:ext cx="8745323" cy="4975411"/>
          </a:xfrm>
        </p:spPr>
        <p:txBody>
          <a:bodyPr>
            <a:normAutofit fontScale="25000" lnSpcReduction="20000"/>
          </a:bodyPr>
          <a:lstStyle/>
          <a:p>
            <a:pPr marL="342900" lvl="1" indent="-342900"/>
            <a:r>
              <a:rPr lang="ru-RU" altLang="en-US" sz="9600" dirty="0"/>
              <a:t>Начальный этап </a:t>
            </a:r>
            <a:r>
              <a:rPr lang="ru-RU" altLang="en-US" sz="9600" dirty="0" smtClean="0"/>
              <a:t>моей работы по </a:t>
            </a:r>
            <a:r>
              <a:rPr lang="ru-RU" altLang="en-US" sz="9600" dirty="0" err="1" smtClean="0"/>
              <a:t>здоровьесбережению</a:t>
            </a:r>
            <a:r>
              <a:rPr lang="ru-RU" altLang="en-US" sz="9600" dirty="0" smtClean="0"/>
              <a:t> показывал, что </a:t>
            </a:r>
            <a:r>
              <a:rPr lang="ru-RU" altLang="en-US" sz="9600" dirty="0"/>
              <a:t>анализ состояния абсолютно здоровых детей был низким, дети часто болели </a:t>
            </a:r>
            <a:r>
              <a:rPr lang="ru-RU" altLang="en-US" sz="9600" dirty="0" smtClean="0"/>
              <a:t>простудными заболеваниями и </a:t>
            </a:r>
            <a:r>
              <a:rPr lang="ru-RU" altLang="en-US" sz="9600" dirty="0"/>
              <a:t>мало посещали детский сад. Возникали проблемы, призванные воспитать здорового ребёнка с оптимальным физическим и психическим развитием.                                                                                            Я продолжала изучать учебную, справочную, научно – методическую литературу, училась моделировать работу на основе изученных видов, приёмов и методов </a:t>
            </a:r>
            <a:r>
              <a:rPr lang="ru-RU" altLang="en-US" sz="9600" dirty="0" err="1" smtClean="0"/>
              <a:t>здоровьесберегающих</a:t>
            </a:r>
            <a:r>
              <a:rPr lang="ru-RU" altLang="en-US" sz="9600" dirty="0" smtClean="0"/>
              <a:t> </a:t>
            </a:r>
            <a:r>
              <a:rPr lang="ru-RU" altLang="en-US" sz="9600" dirty="0"/>
              <a:t>технологий . Конечный результат показал, что обучение не прошло даром, всё это способствовало сохранению и укреплению </a:t>
            </a:r>
            <a:r>
              <a:rPr lang="ru-RU" altLang="en-US" sz="9600" dirty="0" smtClean="0"/>
              <a:t>здоровья детей. Повысилась сопротивляемость </a:t>
            </a:r>
            <a:r>
              <a:rPr lang="ru-RU" altLang="en-US" sz="9600" dirty="0"/>
              <a:t>детей </a:t>
            </a:r>
            <a:r>
              <a:rPr lang="ru-RU" altLang="en-US" sz="9600" dirty="0" smtClean="0"/>
              <a:t>к простудным заболеваниям, </a:t>
            </a:r>
            <a:r>
              <a:rPr lang="ru-RU" altLang="en-US" sz="9600" dirty="0"/>
              <a:t>дети активно включались в организованную образовательную деятельность</a:t>
            </a:r>
            <a:r>
              <a:rPr lang="ru-RU" altLang="en-US" sz="9600" dirty="0" smtClean="0"/>
              <a:t>. Так же хочется отметить улучшение показателей социального здоровья. В своей работе я продолжаю использовать современные </a:t>
            </a:r>
            <a:r>
              <a:rPr lang="ru-RU" altLang="en-US" sz="9600" dirty="0" err="1" smtClean="0"/>
              <a:t>здоровьесберегающие</a:t>
            </a:r>
            <a:r>
              <a:rPr lang="ru-RU" altLang="en-US" sz="9600" dirty="0" smtClean="0"/>
              <a:t> технологии.</a:t>
            </a:r>
            <a:endParaRPr lang="ru-RU" altLang="en-US" sz="9600" dirty="0"/>
          </a:p>
          <a:p>
            <a:endParaRPr lang="ru-RU" dirty="0"/>
          </a:p>
        </p:txBody>
      </p:sp>
      <p:pic>
        <p:nvPicPr>
          <p:cNvPr id="4" name="Рисунок 3" descr="C:\Users\User\Desktop\main_север_2.jpg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366"/>
            <a:ext cx="1748119" cy="13447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3954" y="386367"/>
            <a:ext cx="7456869" cy="965916"/>
          </a:xfrm>
        </p:spPr>
        <p:txBody>
          <a:bodyPr/>
          <a:lstStyle/>
          <a:p>
            <a:pPr algn="ctr"/>
            <a:r>
              <a:rPr lang="ru-RU" i="1" dirty="0" smtClean="0"/>
              <a:t>Основная задача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800" y="1133341"/>
            <a:ext cx="8615967" cy="488109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	 </a:t>
            </a:r>
            <a:r>
              <a:rPr lang="ru-RU" sz="2400" dirty="0" smtClean="0">
                <a:latin typeface="Calibri Light" panose="020F0302020204030204" pitchFamily="34" charset="0"/>
              </a:rPr>
              <a:t>Одной из приоритетных задач модернизации российского образования является забота о здоровье детей. В Федеральном государственном образовательном стандарте дошкольного образования одной из приоритетных задач считается охрана и усиление физического и психического здоровья детей, а также их эмоционального благополучия. </a:t>
            </a:r>
            <a:r>
              <a:rPr lang="ru-RU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 pitchFamily="34" charset="0"/>
              </a:rPr>
              <a:t>Подготовить </a:t>
            </a:r>
            <a:r>
              <a:rPr lang="ru-RU" sz="2400" dirty="0" smtClean="0">
                <a:latin typeface="Calibri Light" panose="020F0302020204030204" pitchFamily="34" charset="0"/>
              </a:rPr>
              <a:t>ребёнка к самостоятельной жизни, дав ему для этого необходимые умения, навыки, воспитав определенные привычки. Но может ли каждый профессионально подготовленный педагог, просто взрослый ответственный человек бесстрастно относится к неблагополучному состоянию здоровья своих воспитанников, его прогрессирующему ухудшению? Одним из ответов на этот, во многом риторический вопрос и стал востребованный мною, чтобы продолжать повышать профессиональную квалификацию по вопросу современных </a:t>
            </a:r>
            <a:r>
              <a:rPr lang="ru-RU" sz="2400" dirty="0" err="1" smtClean="0">
                <a:latin typeface="Calibri Light" panose="020F0302020204030204" pitchFamily="34" charset="0"/>
              </a:rPr>
              <a:t>здоровьесбегерающих</a:t>
            </a:r>
            <a:r>
              <a:rPr lang="ru-RU" sz="2400" dirty="0" smtClean="0">
                <a:latin typeface="Calibri Light" panose="020F0302020204030204" pitchFamily="34" charset="0"/>
              </a:rPr>
              <a:t> технологий.</a:t>
            </a:r>
            <a:endParaRPr lang="ru-RU" sz="2400" dirty="0">
              <a:latin typeface="Calibri Light" panose="020F0302020204030204" pitchFamily="34" charset="0"/>
            </a:endParaRPr>
          </a:p>
        </p:txBody>
      </p:sp>
      <p:pic>
        <p:nvPicPr>
          <p:cNvPr id="4" name="Рисунок 3" descr="https://cdn.freelance.ru/img/portfolio/pics/00/1C/2D/1846528.jpg?mt=d287ad47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98" y="115910"/>
            <a:ext cx="1577202" cy="1545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3803" y="540913"/>
            <a:ext cx="7353836" cy="1352281"/>
          </a:xfrm>
        </p:spPr>
        <p:txBody>
          <a:bodyPr>
            <a:normAutofit/>
          </a:bodyPr>
          <a:lstStyle/>
          <a:p>
            <a:pPr algn="ctr"/>
            <a:r>
              <a:rPr lang="ru-RU" i="1" dirty="0" smtClean="0"/>
              <a:t>Здоровьесберегающие образовательные технологии: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46988" y="1893194"/>
            <a:ext cx="7302320" cy="301365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sz="2400" dirty="0" smtClean="0">
                <a:latin typeface="Calibri Light" panose="020F0302020204030204" pitchFamily="34" charset="0"/>
              </a:rPr>
              <a:t>Система, организованная совокупность программ, приёмов, методов организации образовательного процесса, не наносящего ущерба </a:t>
            </a:r>
            <a:r>
              <a:rPr lang="ru-RU" sz="2400" dirty="0">
                <a:latin typeface="Calibri Light" panose="020F0302020204030204" pitchFamily="34" charset="0"/>
              </a:rPr>
              <a:t>з</a:t>
            </a:r>
            <a:r>
              <a:rPr lang="ru-RU" sz="2400" dirty="0" smtClean="0">
                <a:latin typeface="Calibri Light" panose="020F0302020204030204" pitchFamily="34" charset="0"/>
              </a:rPr>
              <a:t>доровью детей; качественная характеристика педагогических требований по критерию их воздействия на здоровье дошкольников; технологическая основа здоровьесберегающей педагогики.</a:t>
            </a:r>
            <a:endParaRPr lang="ru-RU" sz="2400" dirty="0">
              <a:latin typeface="Calibri Light" panose="020F0302020204030204" pitchFamily="34" charset="0"/>
            </a:endParaRPr>
          </a:p>
        </p:txBody>
      </p:sp>
      <p:pic>
        <p:nvPicPr>
          <p:cNvPr id="4" name="Рисунок 3" descr="https://illustrators.ru/uploads/product/image/6604/main_%D1%81%D0%B5%D0%B2%D0%B5%D1%80-3.jpg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91" y="450761"/>
            <a:ext cx="1805740" cy="1442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0772" y="5306096"/>
            <a:ext cx="8010659" cy="155190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8191" y="580572"/>
            <a:ext cx="7827629" cy="1320800"/>
          </a:xfrm>
        </p:spPr>
        <p:txBody>
          <a:bodyPr/>
          <a:lstStyle/>
          <a:p>
            <a:pPr algn="ctr"/>
            <a:r>
              <a:rPr lang="ru-RU" i="1" dirty="0" smtClean="0"/>
              <a:t>Цель здоровьесберегающей технологии</a:t>
            </a:r>
            <a:r>
              <a:rPr lang="ru-RU" i="1" dirty="0"/>
              <a:t>:</a:t>
            </a:r>
            <a:r>
              <a:rPr lang="ru-RU" i="1" dirty="0" smtClean="0"/>
              <a:t> 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8952" y="1880315"/>
            <a:ext cx="7225048" cy="41610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Calibri Light" panose="020F0302020204030204" pitchFamily="34" charset="0"/>
              </a:rPr>
              <a:t>	Обеспечить дошкольнику высокий уровень реального здоровья, вооружив его необходимым багажом знаний, умений, навыков, необходимым для ведения здорового образа жизни, и воспитав у него культуру здоровья. Решению этой цели подчинены многие задачи, которые я решаю в процессе своей деятельности. В детском саду учу детей культуре здоровья, как ухаживать за своим телом, то есть осознанному отношению к своему здоровью, безопасному поведению.</a:t>
            </a:r>
            <a:endParaRPr lang="ru-RU" sz="2400" dirty="0">
              <a:latin typeface="Calibri Light" panose="020F0302020204030204" pitchFamily="34" charset="0"/>
            </a:endParaRPr>
          </a:p>
        </p:txBody>
      </p:sp>
      <p:pic>
        <p:nvPicPr>
          <p:cNvPr id="4" name="Рисунок 3" descr="C:\Users\User\Desktop\main_север_2.jpg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4" y="128590"/>
            <a:ext cx="1855785" cy="15327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895" y="595086"/>
            <a:ext cx="7052135" cy="1320800"/>
          </a:xfrm>
        </p:spPr>
        <p:txBody>
          <a:bodyPr/>
          <a:lstStyle/>
          <a:p>
            <a:pPr algn="ctr"/>
            <a:r>
              <a:rPr lang="ru-RU" i="1" dirty="0" smtClean="0"/>
              <a:t>Я поставила перед собой ряд задач: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32586" y="1867437"/>
            <a:ext cx="8512935" cy="4173925"/>
          </a:xfrm>
        </p:spPr>
        <p:txBody>
          <a:bodyPr>
            <a:normAutofit/>
          </a:bodyPr>
          <a:lstStyle/>
          <a:p>
            <a:pPr marL="0" indent="542925">
              <a:buFont typeface="+mj-lt"/>
              <a:buAutoNum type="arabicPeriod"/>
            </a:pPr>
            <a:r>
              <a:rPr lang="ru-RU" sz="2400" dirty="0" smtClean="0">
                <a:latin typeface="Calibri" panose="020F0502020204030204" pitchFamily="34" charset="0"/>
              </a:rPr>
              <a:t>Сохранение и укрепление здоровья детей на основе комплексного и системного использования доступных для детского сада средств физического воспитания, оптимизации двигательной деятельности на свежем воздухе.</a:t>
            </a:r>
            <a:endParaRPr lang="ru-RU" sz="2400" dirty="0" smtClean="0">
              <a:latin typeface="Calibri" panose="020F0502020204030204" pitchFamily="34" charset="0"/>
            </a:endParaRPr>
          </a:p>
          <a:p>
            <a:pPr marL="0" indent="542925">
              <a:buFont typeface="+mj-lt"/>
              <a:buAutoNum type="arabicPeriod"/>
            </a:pPr>
            <a:r>
              <a:rPr lang="ru-RU" sz="2400" dirty="0" smtClean="0">
                <a:latin typeface="Calibri" panose="020F0502020204030204" pitchFamily="34" charset="0"/>
              </a:rPr>
              <a:t>Конструктивное партнёрство семьи, педагогического коллектива и самих детей и укрепление их здоровья, развитие творческого потенциала.</a:t>
            </a:r>
            <a:endParaRPr lang="ru-RU" sz="2400" dirty="0" smtClean="0">
              <a:latin typeface="Calibri" panose="020F0502020204030204" pitchFamily="34" charset="0"/>
            </a:endParaRPr>
          </a:p>
          <a:p>
            <a:pPr marL="0" indent="542925">
              <a:buFont typeface="+mj-lt"/>
              <a:buAutoNum type="arabicPeriod"/>
            </a:pPr>
            <a:r>
              <a:rPr lang="ru-RU" sz="2400" dirty="0" smtClean="0">
                <a:latin typeface="Calibri" panose="020F0502020204030204" pitchFamily="34" charset="0"/>
              </a:rPr>
              <a:t>Осуществить преемственность между дошкольным образовательным учреждением и школой средствами физкультурно-оздоровительной работы. </a:t>
            </a:r>
            <a:endParaRPr lang="ru-RU" sz="2400" dirty="0">
              <a:latin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3486" y="225172"/>
            <a:ext cx="1821409" cy="155211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1380" y="167425"/>
            <a:ext cx="7057623" cy="139091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i="1" dirty="0" smtClean="0"/>
              <a:t>Все здоровьесберегающие технологии можно разделить на 4 группы:</a:t>
            </a:r>
            <a:endParaRPr lang="ru-RU" sz="32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4229" y="1265607"/>
            <a:ext cx="7291896" cy="5242254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ru-RU" sz="2400" dirty="0" smtClean="0">
                <a:latin typeface="Calibri Light" panose="020F0302020204030204" pitchFamily="34" charset="0"/>
              </a:rPr>
              <a:t>группа </a:t>
            </a:r>
            <a:r>
              <a:rPr lang="ru-RU" sz="2400" b="1" dirty="0" smtClean="0">
                <a:latin typeface="Calibri Light" panose="020F0302020204030204" pitchFamily="34" charset="0"/>
              </a:rPr>
              <a:t>Технологии сохранения и стимулирования </a:t>
            </a:r>
            <a:r>
              <a:rPr lang="ru-RU" sz="2400" dirty="0" smtClean="0">
                <a:latin typeface="Calibri Light" panose="020F0302020204030204" pitchFamily="34" charset="0"/>
              </a:rPr>
              <a:t>(динамические паузы, подвижные и спортивные игры, контрастная дорожка, тренажеры)</a:t>
            </a:r>
            <a:endParaRPr lang="ru-RU" sz="2400" dirty="0" smtClean="0">
              <a:latin typeface="Calibri Light" panose="020F03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ru-RU" sz="2400" dirty="0" smtClean="0">
                <a:latin typeface="Calibri Light" panose="020F0302020204030204" pitchFamily="34" charset="0"/>
              </a:rPr>
              <a:t>группа </a:t>
            </a:r>
            <a:r>
              <a:rPr lang="ru-RU" sz="2400" b="1" dirty="0" smtClean="0">
                <a:latin typeface="Calibri Light" panose="020F0302020204030204" pitchFamily="34" charset="0"/>
              </a:rPr>
              <a:t>Технология обучения здоровому образу жизни </a:t>
            </a:r>
            <a:r>
              <a:rPr lang="ru-RU" sz="2400" dirty="0" smtClean="0">
                <a:latin typeface="Calibri Light" panose="020F0302020204030204" pitchFamily="34" charset="0"/>
              </a:rPr>
              <a:t>(утренняя гимнастика, физкультурные занятия, бассейн, точечный массаж, спортивные развлечения, праздники, День здоровья)</a:t>
            </a:r>
            <a:endParaRPr lang="ru-RU" sz="2400" dirty="0" smtClean="0">
              <a:latin typeface="Calibri Light" panose="020F03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ru-RU" sz="2400" dirty="0" smtClean="0">
                <a:latin typeface="Calibri Light" panose="020F0302020204030204" pitchFamily="34" charset="0"/>
              </a:rPr>
              <a:t>группа </a:t>
            </a:r>
            <a:r>
              <a:rPr lang="ru-RU" sz="2400" b="1" dirty="0" smtClean="0">
                <a:latin typeface="Calibri Light" panose="020F0302020204030204" pitchFamily="34" charset="0"/>
              </a:rPr>
              <a:t>Технологии музыкального воздействия </a:t>
            </a:r>
            <a:r>
              <a:rPr lang="ru-RU" sz="2400" dirty="0" smtClean="0">
                <a:latin typeface="Calibri Light" panose="020F0302020204030204" pitchFamily="34" charset="0"/>
              </a:rPr>
              <a:t>(музыкотерапия, </a:t>
            </a:r>
            <a:r>
              <a:rPr lang="ru-RU" sz="2400" dirty="0" err="1" smtClean="0">
                <a:latin typeface="Calibri Light" panose="020F0302020204030204" pitchFamily="34" charset="0"/>
              </a:rPr>
              <a:t>сказкотерапия</a:t>
            </a:r>
            <a:r>
              <a:rPr lang="ru-RU" sz="2400" dirty="0" smtClean="0">
                <a:latin typeface="Calibri Light" panose="020F0302020204030204" pitchFamily="34" charset="0"/>
              </a:rPr>
              <a:t>, </a:t>
            </a:r>
            <a:r>
              <a:rPr lang="ru-RU" sz="2400" dirty="0" err="1" smtClean="0">
                <a:latin typeface="Calibri Light" panose="020F0302020204030204" pitchFamily="34" charset="0"/>
              </a:rPr>
              <a:t>библиотерапия</a:t>
            </a:r>
            <a:r>
              <a:rPr lang="ru-RU" sz="2400" dirty="0" smtClean="0">
                <a:latin typeface="Calibri Light" panose="020F0302020204030204" pitchFamily="34" charset="0"/>
              </a:rPr>
              <a:t>)</a:t>
            </a:r>
            <a:endParaRPr lang="ru-RU" sz="2400" dirty="0" smtClean="0">
              <a:latin typeface="Calibri Light" panose="020F03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ru-RU" sz="2400" dirty="0" smtClean="0">
                <a:latin typeface="Calibri Light" panose="020F0302020204030204" pitchFamily="34" charset="0"/>
              </a:rPr>
              <a:t>группа </a:t>
            </a:r>
            <a:r>
              <a:rPr lang="ru-RU" sz="2400" b="1" dirty="0" smtClean="0">
                <a:latin typeface="Calibri Light" panose="020F0302020204030204" pitchFamily="34" charset="0"/>
              </a:rPr>
              <a:t>Технологии коррекции поведения</a:t>
            </a:r>
            <a:endParaRPr lang="ru-RU" sz="2400" b="1" dirty="0">
              <a:latin typeface="Calibri Light" panose="020F0302020204030204" pitchFamily="34" charset="0"/>
            </a:endParaRPr>
          </a:p>
        </p:txBody>
      </p:sp>
      <p:pic>
        <p:nvPicPr>
          <p:cNvPr id="4" name="Рисунок 3" descr="https://illustrators.ru/uploads/product/image/6604/main_%D1%81%D0%B5%D0%B2%D0%B5%D1%80-3.jpg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55" y="522109"/>
            <a:ext cx="1749074" cy="1486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8061" y="103032"/>
            <a:ext cx="4495939" cy="643943"/>
          </a:xfrm>
        </p:spPr>
        <p:txBody>
          <a:bodyPr>
            <a:normAutofit/>
          </a:bodyPr>
          <a:lstStyle/>
          <a:p>
            <a:r>
              <a:rPr lang="ru-RU" dirty="0" smtClean="0"/>
              <a:t>Эстафеты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66693" y="785611"/>
            <a:ext cx="4579510" cy="4932609"/>
          </a:xfrm>
        </p:spPr>
        <p:txBody>
          <a:bodyPr/>
          <a:lstStyle/>
          <a:p>
            <a:r>
              <a:rPr lang="ru-RU" dirty="0" smtClean="0"/>
              <a:t>Ребята моей группы очень любят соревноваться. Для них эстафеты лучший способ показать свои способности и доказать себе и другим, что они сильные, ловкие и умелые. Ну и это весело, конечно же. После соревнований у детей приподнятое настроение и желание двигаться дальше.</a:t>
            </a:r>
            <a:endParaRPr lang="ru-RU" dirty="0"/>
          </a:p>
        </p:txBody>
      </p:sp>
      <p:pic>
        <p:nvPicPr>
          <p:cNvPr id="3074" name="Picture 2" descr="C:\Users\user\Desktop\ЗОЖ фото\2023-2024 г\Screenshot_20240225_192936_Gallery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7370" y="231819"/>
            <a:ext cx="3067858" cy="3052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\Desktop\ЗОЖ 2023-2024 г\IMG-20210427-WA00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47971"/>
            <a:ext cx="3618962" cy="276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Фото Средняя гр.Б\Спортивное развлечение Я и папа мой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87" y="579549"/>
            <a:ext cx="3593206" cy="263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er\Desktop\Фото Средняя гр.Б\Спортивное развлечение Я и папа мой (4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56" y="3863662"/>
            <a:ext cx="3567447" cy="2653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ЗОЖ 2023-2024 г\Спортивные эстафеты к Дню отца Я и папа мой (4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2028" y="3725213"/>
            <a:ext cx="3078051" cy="279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ЗОЖ 2023-2024 г\Спортивное развлечение День матери (2)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100" y="180304"/>
            <a:ext cx="4134119" cy="2840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ЗОЖ 2023-2024 г\Спортивное развлечение День матери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66" y="358841"/>
            <a:ext cx="2978049" cy="278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ЗОЖ 2023-2024 г\Спортивное развлечение День матер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0774" y="3522587"/>
            <a:ext cx="3348506" cy="285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ЗОЖ 2023-2024 г\Спортивное развлечение День матери (4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276" y="295330"/>
            <a:ext cx="3136004" cy="291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esktop\ЗОЖ 2023-2024 г\Спортивное развлечение День иатери (3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966" y="3379389"/>
            <a:ext cx="3606085" cy="294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Desktop\ЗОЖ 2023-2024 г\Спортивное развлечение День иатери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66" y="3402959"/>
            <a:ext cx="3096308" cy="297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820" y="129720"/>
            <a:ext cx="10097035" cy="462708"/>
          </a:xfrm>
        </p:spPr>
        <p:txBody>
          <a:bodyPr>
            <a:noAutofit/>
          </a:bodyPr>
          <a:lstStyle/>
          <a:p>
            <a:pPr algn="ctr"/>
            <a:r>
              <a:rPr lang="ru-RU" sz="2800" i="1" dirty="0" smtClean="0"/>
              <a:t>Индивидуальные (подгрупповые) занятия</a:t>
            </a:r>
            <a:endParaRPr lang="ru-RU" sz="2800" i="1" dirty="0"/>
          </a:p>
        </p:txBody>
      </p:sp>
      <p:pic>
        <p:nvPicPr>
          <p:cNvPr id="1026" name="Picture 2" descr="C:\Users\user\Desktop\ЗОЖ 2023-2024 г\20240415_091633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5137" y="806043"/>
            <a:ext cx="2590495" cy="264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ЗОЖ 2023-2024 г\Мероприятие Строение тела человек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137" y="3915951"/>
            <a:ext cx="3412901" cy="265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68959" y="751915"/>
            <a:ext cx="3232596" cy="3184647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Практика показывает, что занятия, по формированию основ ЗОЖ у детей дошкольного возраста в течении дня, правильно составленный режим дают свои результаты: дети спокойны, активны, отсутствует плач, возбуждение, дети не отказываются от еды, они спокойно и быстро засыпают, крепко спят и просыпаются бодрыми.</a:t>
            </a:r>
            <a:endParaRPr lang="ru-RU" dirty="0"/>
          </a:p>
        </p:txBody>
      </p:sp>
      <p:pic>
        <p:nvPicPr>
          <p:cNvPr id="1030" name="Picture 6" descr="C:\Users\user\Desktop\ЗОЖ 2023-2024 г\20240412_093710 — коп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05" y="751915"/>
            <a:ext cx="2425849" cy="2749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Desktop\ЗОЖ 2023-2024 г\20240412_0947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67" y="3957173"/>
            <a:ext cx="2590495" cy="261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ЗОЖ 2023-2024 г\20240412_1053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162" y="3934882"/>
            <a:ext cx="2738029" cy="2659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ЗОЖ 2023-2024 г\20241017_09231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995" y="860172"/>
            <a:ext cx="3237196" cy="2676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Работа во 2 мл.гр Лето\20240508_08434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05" y="3915951"/>
            <a:ext cx="2516001" cy="265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09829" y="222097"/>
            <a:ext cx="4600830" cy="6665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2800" i="1" dirty="0" smtClean="0"/>
              <a:t>Водные процедуры. Массаж.</a:t>
            </a:r>
            <a:endParaRPr lang="ru-RU" sz="28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3510" y="862886"/>
            <a:ext cx="4365938" cy="29281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600" dirty="0" smtClean="0">
                <a:latin typeface="Calibri Light" panose="020F0302020204030204" pitchFamily="34" charset="0"/>
              </a:rPr>
              <a:t>В своей работе я применяю водные процедуры, которые полезны для здоровья и хорошего самочувствия. Со средней группы мы с ребятами  начали </a:t>
            </a:r>
            <a:r>
              <a:rPr lang="ru-RU" sz="1600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мыть </a:t>
            </a:r>
            <a:r>
              <a:rPr lang="ru-RU" sz="1600" dirty="0" smtClean="0">
                <a:latin typeface="Calibri Light" panose="020F0302020204030204" pitchFamily="34" charset="0"/>
              </a:rPr>
              <a:t>руки до локтя прохладной водой.  Выполняем дыхательные упражнения, которые организую в форме игры ( имитация задувания свеч, сушим платочки…).  Ребята с большим удовольствием выполняют </a:t>
            </a:r>
            <a:r>
              <a:rPr lang="ru-RU" sz="1600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игровой </a:t>
            </a:r>
            <a:r>
              <a:rPr lang="ru-RU" sz="1600" dirty="0" smtClean="0">
                <a:latin typeface="Calibri Light" panose="020F0302020204030204" pitchFamily="34" charset="0"/>
              </a:rPr>
              <a:t>самомассаж биологически активных точек рук, ступней, ушных раковин, лица и тела. Массаж является </a:t>
            </a:r>
            <a:r>
              <a:rPr lang="ru-RU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 pitchFamily="34" charset="0"/>
              </a:rPr>
              <a:t>основой </a:t>
            </a:r>
            <a:r>
              <a:rPr lang="ru-RU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 pitchFamily="34" charset="0"/>
              </a:rPr>
              <a:t>закаливания и </a:t>
            </a:r>
            <a:r>
              <a:rPr lang="ru-RU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 pitchFamily="34" charset="0"/>
              </a:rPr>
              <a:t>оздоровления, </a:t>
            </a:r>
            <a:r>
              <a:rPr lang="ru-RU" sz="1600" dirty="0" smtClean="0">
                <a:latin typeface="Calibri Light" panose="020F0302020204030204" pitchFamily="34" charset="0"/>
              </a:rPr>
              <a:t>прекрасным средством улучшения регуляции деятельности всех систем организма.</a:t>
            </a:r>
            <a:endParaRPr lang="ru-RU" sz="1600" dirty="0" smtClean="0">
              <a:latin typeface="Calibri Light" panose="020F030202020403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516783"/>
            <a:ext cx="3319677" cy="2718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user\Desktop\ЗОЖ 2023-2024 г\Screenshot_20241012_141548_Galler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683" y="222096"/>
            <a:ext cx="2969785" cy="3013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user\Desktop\Работа во 2 мл.гр Лето\Новое фото ЗОЖ\Массаж стоп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9686" y="3649330"/>
            <a:ext cx="3241452" cy="283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user\Desktop\Работа во 2 мл.гр Лето\Новое фото ЗОЖ\Волшебная тропа здоровья (5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48" y="3649330"/>
            <a:ext cx="3181082" cy="2802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esktop\Работа во 2 мл.гр Лето\Опыт ветер, ветер, ты могуч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744" y="3790997"/>
            <a:ext cx="3227791" cy="269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00023" y="90152"/>
            <a:ext cx="5705340" cy="579549"/>
          </a:xfrm>
        </p:spPr>
        <p:txBody>
          <a:bodyPr>
            <a:noAutofit/>
          </a:bodyPr>
          <a:lstStyle/>
          <a:p>
            <a:r>
              <a:rPr lang="ru-RU" sz="2800" dirty="0" smtClean="0"/>
              <a:t>Массажный шарик Су - </a:t>
            </a:r>
            <a:r>
              <a:rPr lang="ru-RU" sz="2800" dirty="0" err="1" smtClean="0"/>
              <a:t>джок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07594" y="566670"/>
            <a:ext cx="6503831" cy="3487781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Федеральные государственные образовательные стандарты большое внимание уделяют гармоничному развитию личности и применению </a:t>
            </a:r>
            <a:r>
              <a:rPr lang="ru-RU" dirty="0" err="1" smtClean="0"/>
              <a:t>здоровьесберегающих</a:t>
            </a:r>
            <a:r>
              <a:rPr lang="ru-RU" dirty="0" smtClean="0"/>
              <a:t> технологий, среди которых </a:t>
            </a: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особый </a:t>
            </a: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</a:rPr>
              <a:t>интерес </a:t>
            </a: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вызывает су – </a:t>
            </a:r>
            <a:r>
              <a:rPr lang="ru-RU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джок</a:t>
            </a: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– терапия для детей. Массируя точки на маленьких пальчиках, мы не только разрабатываем их чувствительность и мелкую моторику, но и улучшаем речь дошкольника, способствуя его интеллектуальному развитию. По данным Института возрастной физиологии, те или иные отклонения в физическом здоровье уже имеют 80% дошкольников, 20% из них нуждаются в коррекции психического развития.                                                                                                     Такая печальная статистика заставила меня обратиться к инновационным и традиционным методам оздоровления, самой популярной из которых стала су – </a:t>
            </a:r>
            <a:r>
              <a:rPr lang="ru-RU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джок</a:t>
            </a: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– терапия.                                                                                                                  В этом году, в средней группе «Б» детского сада,  я познакомила детей с «волшебным» колечком су – </a:t>
            </a:r>
            <a:r>
              <a:rPr lang="ru-RU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джок</a:t>
            </a: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 шарик, шишечка, покатав которое, можно избавиться от боли в разных частях тела. Использую развивающие игры которые очень нравятся воспитанникам.</a:t>
            </a:r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  Главный принцип при работе с детьми – не навреди. Ему полностью следует методика су – </a:t>
            </a:r>
            <a:r>
              <a:rPr lang="ru-RU" dirty="0" err="1" smtClean="0"/>
              <a:t>джок</a:t>
            </a:r>
            <a:r>
              <a:rPr lang="ru-RU" dirty="0" smtClean="0"/>
              <a:t>. Главное – делать это с большой любовью и верой в положительный результат.</a:t>
            </a:r>
            <a:endParaRPr lang="ru-RU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1026" name="Picture 2" descr="C:\Users\user\Desktop\ЗОЖ 2023-2024 г\Массажный шарик Су-джок (3)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80" y="785612"/>
            <a:ext cx="2334810" cy="260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ЗОЖ 2023-2024 г\Массажный шарик Су-джок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5971" y="785612"/>
            <a:ext cx="2337793" cy="260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ЗОЖ 2023-2024 г\Массажный шарик Су-джок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80" y="3964448"/>
            <a:ext cx="2466190" cy="244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\Desktop\ЗОЖ 2023-2024 г\Массажный шарик су-джок (7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873" y="3964448"/>
            <a:ext cx="2416823" cy="246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er\Desktop\ЗОЖ 2023-2024 г\Массажный шарик Су-джок (8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8462" y="3929180"/>
            <a:ext cx="2463482" cy="247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user\Desktop\ЗОЖ 2023-2024 г\Массажный шарик Су-джок (9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568" y="3950094"/>
            <a:ext cx="2706956" cy="246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5627" y="309094"/>
            <a:ext cx="6010145" cy="824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i="1" dirty="0" smtClean="0">
                <a:solidFill>
                  <a:srgbClr val="5FCBEF"/>
                </a:solidFill>
              </a:rPr>
              <a:t>Утренняя гимнастика и гимнастика после дневного сна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67070" y="1043189"/>
            <a:ext cx="5067837" cy="2781836"/>
          </a:xfrm>
        </p:spPr>
        <p:txBody>
          <a:bodyPr>
            <a:normAutofit/>
          </a:bodyPr>
          <a:lstStyle/>
          <a:p>
            <a:r>
              <a:rPr lang="ru-RU" dirty="0" smtClean="0"/>
              <a:t>Утренняя гимнастика и гимнастика после дневного сна проводится мною ежедневно, и  является одним из важнейших компонентов двигательного режима воспитанников. Они направлены на оздоровление, укрепление, повышение функционального уровня систем организма, развитие физических качеств и способностей детей, закрепление двигательных навыков. </a:t>
            </a:r>
            <a:endParaRPr lang="ru-RU" dirty="0"/>
          </a:p>
        </p:txBody>
      </p:sp>
      <p:pic>
        <p:nvPicPr>
          <p:cNvPr id="4" name="Picture 3" descr="C:\Users\user\Desktop\ЗОЖ фото\2023-2024 г\20240401_100745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83" y="824249"/>
            <a:ext cx="3065675" cy="2318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er\Desktop\Работа во 2 мл.гр Лето\Новое фото ЗОЖ\ЗОЖ фото\2023-2024 г\зарядка после сна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259" y="824249"/>
            <a:ext cx="2459866" cy="243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ЗОЖ фото\2023-2024 г\Screenshot_20240330_205002_Galler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391" y="3799268"/>
            <a:ext cx="3618964" cy="299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ЗОЖ 2023-2024 г\Утренняя зарядка (3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50" y="3799268"/>
            <a:ext cx="3154072" cy="280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esktop\ЗОЖ 2023-2024 г\Зарядка после дневного сн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724" y="3661869"/>
            <a:ext cx="3097401" cy="29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746812" y="268941"/>
            <a:ext cx="4262717" cy="618565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Хождение босиком</a:t>
            </a:r>
            <a:endParaRPr lang="ru-RU" i="1" dirty="0"/>
          </a:p>
        </p:txBody>
      </p:sp>
      <p:pic>
        <p:nvPicPr>
          <p:cNvPr id="1026" name="Picture 2" descr="C:\Users\user\Desktop\ЗОЖ\20231229_153747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750" y="-16187738"/>
            <a:ext cx="7200000" cy="1017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536576" y="860612"/>
            <a:ext cx="6185648" cy="210214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Этот вид закаливания полезен детям и проводится ежедневно. На стопах человека находится большое количество биологически активных точек, которые при хождении босиком стимулируются и помогают нормализовать работу многих органов и систем организма. Хождение босиком повышает сопротивляемость организма к простудным заболеваниям, повышает иммунитет и </a:t>
            </a: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</a:rPr>
              <a:t>является хорошей профилактикой очень многих </a:t>
            </a:r>
            <a:r>
              <a:rPr lang="ru-RU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заболеваний.</a:t>
            </a:r>
            <a:endParaRPr lang="ru-RU" dirty="0"/>
          </a:p>
        </p:txBody>
      </p:sp>
      <p:pic>
        <p:nvPicPr>
          <p:cNvPr id="2051" name="Picture 3" descr="C:\Users\user\Desktop\Работа во 2 мл.гр Лето\Новое фото ЗОЖ\Волшебная тропа здоровья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85" y="3511622"/>
            <a:ext cx="3334872" cy="306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\Desktop\Работа во 2 мл.гр Лето\Новое фото ЗОЖ\Волшебная тропа здоровья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024" y="3363704"/>
            <a:ext cx="2868929" cy="2850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user\Desktop\Работа во 2 мл.гр Лето\Новое фото ЗОЖ\Дорожки здоровья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21" y="157209"/>
            <a:ext cx="2781837" cy="288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er\Desktop\Работа во 2 мл.гр Лето\Новое фото ЗОЖ\Волшебная тропа здоровья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238" y="3363703"/>
            <a:ext cx="3180230" cy="306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ser\Desktop\ЗОЖ 2023-2024 г\20231229_15374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2224" y="219798"/>
            <a:ext cx="2277222" cy="2671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96992" y="115910"/>
            <a:ext cx="4968650" cy="631065"/>
          </a:xfrm>
        </p:spPr>
        <p:txBody>
          <a:bodyPr>
            <a:noAutofit/>
          </a:bodyPr>
          <a:lstStyle/>
          <a:p>
            <a:pPr algn="ctr"/>
            <a:r>
              <a:rPr lang="ru-RU" sz="3600" i="1" dirty="0" smtClean="0"/>
              <a:t>Подвижная  игра</a:t>
            </a:r>
            <a:endParaRPr lang="ru-RU" sz="3600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92451" y="772732"/>
            <a:ext cx="4365937" cy="249850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Большое значение для формирования основ здорового образа жизни, в нашей группе, оказывают подвижные игры. Детям дошкольного возраста просто необходимо движение. Известно, что дети, которые постоянно находятся в движении меньше болеют и подвергаются различным заболеваниям, крепко спят, быстрее развиваются физически.</a:t>
            </a:r>
            <a:endParaRPr lang="ru-RU" dirty="0"/>
          </a:p>
        </p:txBody>
      </p:sp>
      <p:pic>
        <p:nvPicPr>
          <p:cNvPr id="6" name="Picture 3" descr="C:\Users\user\Desktop\Работа во 2 мл.гр Лето\Литерат.праздник посвящён.творчеству А.Барто Приключения в стране игрушек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39" y="346115"/>
            <a:ext cx="3177795" cy="341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user\Desktop\Работа во 2 мл.гр Лето\Литерат.досуг Путешествие в страну потешек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657" y="231819"/>
            <a:ext cx="3327539" cy="342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688" y="4172755"/>
            <a:ext cx="3129565" cy="22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C:\Users\user\Desktop\Работа во 2 мл.гр Лето\Прааздник Золотая Осень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392" y="3530413"/>
            <a:ext cx="3943128" cy="269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user\Desktop\Фото Средняя гр.Б\Игра Казаки разбойники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50" y="4018208"/>
            <a:ext cx="3086884" cy="2472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3146" y="61778"/>
            <a:ext cx="2731479" cy="33022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17454" y="85725"/>
            <a:ext cx="3631842" cy="687007"/>
          </a:xfrm>
        </p:spPr>
        <p:txBody>
          <a:bodyPr/>
          <a:lstStyle/>
          <a:p>
            <a:r>
              <a:rPr lang="ru-RU" dirty="0" smtClean="0"/>
              <a:t>   </a:t>
            </a:r>
            <a:r>
              <a:rPr lang="ru-RU" i="1" dirty="0" smtClean="0"/>
              <a:t>Прогулка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95482" y="708338"/>
            <a:ext cx="4069723" cy="324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Calibri Light" panose="020F0302020204030204" pitchFamily="34" charset="0"/>
              </a:rPr>
              <a:t>Подвижные игры чаще всего провожу на улице, на свежем воздухе, всё это способствует умению ориентироваться в пространстве, укреплению здоровья ребёнка, закаливанию.</a:t>
            </a:r>
            <a:endParaRPr lang="ru-RU" dirty="0" smtClean="0">
              <a:latin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ru-RU" dirty="0">
                <a:latin typeface="Calibri Light" panose="020F0302020204030204" pitchFamily="34" charset="0"/>
              </a:rPr>
              <a:t>	</a:t>
            </a:r>
            <a:r>
              <a:rPr lang="ru-RU" dirty="0" smtClean="0">
                <a:latin typeface="Calibri Light" panose="020F0302020204030204" pitchFamily="34" charset="0"/>
              </a:rPr>
              <a:t>Энергия, которая у маленького ребёнка бьёт ключом, требует своего выхода наружу, поэтому детям дошкольного возраста движение и подвижные игры необходимы.</a:t>
            </a:r>
            <a:endParaRPr lang="ru-RU" dirty="0">
              <a:latin typeface="Calibri Light" panose="020F0302020204030204" pitchFamily="34" charset="0"/>
            </a:endParaRPr>
          </a:p>
        </p:txBody>
      </p:sp>
      <p:pic>
        <p:nvPicPr>
          <p:cNvPr id="9219" name="Picture 3" descr="C:\Users\user\Desktop\Работа во 2 мл.гр Лето\Новое фото ЗОЖ\Screenshot_20241006_151221_WhatsAp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3647401"/>
            <a:ext cx="3101899" cy="3210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16" y="334845"/>
            <a:ext cx="2539047" cy="3029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12" y="3647403"/>
            <a:ext cx="2735015" cy="26775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055" y="3647403"/>
            <a:ext cx="2499660" cy="3078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0625" y="128790"/>
            <a:ext cx="6143224" cy="5265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Взаимодействие с родителями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92" y="851450"/>
            <a:ext cx="4159876" cy="533185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Здоровье детей – заслуга в первую очередь родителей. Формирование личности ребёнка идёт в семье, где закладываются основы ЗОЖ, и семья, является главной средой социального характера, особенно в детском возрасте. Все родители желают только добра и счастья для своих детей. Все стараются и упорно трудятся для того, чтобы вырастить из них здоровых и достойных детей.                   Родители приглашаются на дни здоровья, которые стали традиционными в нашем детском саду. Мамы и папы не только наблюдают, но и становятся активными участниками развлечений, различных игр, спортивных праздников.</a:t>
            </a:r>
            <a:endParaRPr lang="ru-RU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68" y="3647840"/>
            <a:ext cx="2940092" cy="3000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user\Desktop\Фото Средняя гр.Б\Спортивное развлечение Я и папа мой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115" y="851535"/>
            <a:ext cx="3091180" cy="2795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Фото Средняя гр.Б\Спортивное развлечение Я и папа мой (5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3" y="851450"/>
            <a:ext cx="4194419" cy="2615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user\Desktop\ЗОЖ 2023-2024 г\Спортивные эстафеты к Дню отца Я и папа мой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115" y="4077335"/>
            <a:ext cx="3359785" cy="192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Работа во 2 мл.гр Лето\Ребята вместе с родителями посещают каток и они знают о пользе занятий для здоровья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10" y="283905"/>
            <a:ext cx="2419221" cy="268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user\Desktop\Работа во 2 мл.гр Лето\Новое фото ЗОЖ\Здоровьесбережение родит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977" y="296214"/>
            <a:ext cx="2307409" cy="2676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user\Desktop\Работа во 2 мл.гр Лето\Ребята вместе с родителями посещают каток и они знают о пользе занятий для здоровья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61" y="3530513"/>
            <a:ext cx="2335088" cy="275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735" y="283906"/>
            <a:ext cx="2192567" cy="268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user\Desktop\ЗОЖ 2023-2024 г\Screenshot_20220528-145718_Galler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015" y="296213"/>
            <a:ext cx="2583648" cy="2676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ЗОЖ 2023-2024 г\Приняли участие в Лыжне России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977" y="3530514"/>
            <a:ext cx="2568493" cy="2756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ЗОЖ 2023-2024 г\Ребята вместе с родителями посещают каток и они знают о пользе занятий для здоровья (3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131" y="3622364"/>
            <a:ext cx="2454856" cy="266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ЗОЖ 2023-2024 г\IMG-20210105-WA000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776" y="3530512"/>
            <a:ext cx="2632887" cy="275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4237" y="0"/>
            <a:ext cx="7871725" cy="745211"/>
          </a:xfrm>
        </p:spPr>
        <p:txBody>
          <a:bodyPr>
            <a:noAutofit/>
          </a:bodyPr>
          <a:lstStyle/>
          <a:p>
            <a:r>
              <a:rPr lang="ru-RU" sz="3200" dirty="0" smtClean="0"/>
              <a:t>Участие в конкурсах и мероприятиях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21780" y="745212"/>
            <a:ext cx="2694176" cy="308766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Наши ребята совместно со взрослыми с  удовольствием участвуют в различных спортивных мероприятиях и конкурсах, что позволяет детям проявить свои таланты и обогатить их. На таких мероприятиях ребята знакомятся, общаются, приобретают друзей.</a:t>
            </a:r>
            <a:endParaRPr lang="ru-RU" dirty="0"/>
          </a:p>
        </p:txBody>
      </p:sp>
      <p:pic>
        <p:nvPicPr>
          <p:cNvPr id="4" name="Picture 2" descr="C:\Users\user\Desktop\ЗОЖ 2023-2024 г\Участие в конкурсе Футбольный гурман (4)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10" y="3967794"/>
            <a:ext cx="2272635" cy="258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er\Desktop\Работа во 2 мл.гр Лето\Участие в конкурсе Футбольный гурман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3944"/>
            <a:ext cx="2224238" cy="2575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ЗОЖ фото\2023-2024 г\Грамоты за участие в конкурсе Я занимаюсь спортом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104" y="1107583"/>
            <a:ext cx="2174039" cy="262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Работа во 2 мл.гр Лето\Новое фото ЗОЖ\Вероссийский фестиваль Футбол в школе. Участники конкурса Футбольный коментатор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955" y="734800"/>
            <a:ext cx="2704561" cy="3001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ЗОЖ 2023-2024 г\Участие в конкурсе Футбольный гурман (5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136" y="4497711"/>
            <a:ext cx="2382591" cy="2270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er\Desktop\Фото.  Визитная карточка Я-педагог\Дипломы. Конкурсы мои и детей\Окружной конкурс пед.маст. Педагог года Чукотки-2021 в номинации Учитель года Чукотки2 место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8551" y="3736282"/>
            <a:ext cx="2043449" cy="2665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user\Desktop\Работа во 2 мл.гр Лето\ГТО одна страна,одна команда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356" y="734800"/>
            <a:ext cx="2249512" cy="274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user\Desktop\Фото Средняя гр.Б\Новая папка\Screenshot_20241027_161410_Gallery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296" y="3970626"/>
            <a:ext cx="2163649" cy="2797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er\Desktop\ЗОЖ 2023-2024 г\Участие в конкурсе Футбольный гурман (2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3117" y="3832873"/>
            <a:ext cx="1935120" cy="2575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user\Desktop\ЗОЖ 2023-2024 г\Участие в конкурсе Футбольный гурман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637" y="4192486"/>
            <a:ext cx="2099255" cy="2575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4763" y="125361"/>
            <a:ext cx="4814382" cy="1020859"/>
          </a:xfrm>
        </p:spPr>
        <p:txBody>
          <a:bodyPr/>
          <a:lstStyle/>
          <a:p>
            <a:pPr algn="ctr"/>
            <a:r>
              <a:rPr lang="ru-RU" dirty="0" smtClean="0"/>
              <a:t>     </a:t>
            </a:r>
            <a:r>
              <a:rPr lang="ru-RU" i="1" dirty="0" smtClean="0"/>
              <a:t>Подводя итоги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12135" y="751700"/>
            <a:ext cx="8178085" cy="52756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	 </a:t>
            </a:r>
            <a:r>
              <a:rPr lang="ru-RU" sz="2400" dirty="0" smtClean="0">
                <a:latin typeface="Calibri Light" panose="020F0302020204030204" pitchFamily="34" charset="0"/>
              </a:rPr>
              <a:t>Хочется отметить, что внедрение в образовательный процесс современных здоровьесберегающих технологий в комплексе с музыкальным руководителем, инструктором по физической культуре, медицинской сестрой оказалось успешным. Данные технологии в обучении способствовали сохранению и укреплению здоровья и обеспечивали успешность обучения дошкольников. Дети активно включились в организационную образовательную деятельность и получили знания умения и навыки, предусмотренные образовательной программой.</a:t>
            </a:r>
            <a:endParaRPr lang="ru-RU" sz="2400" dirty="0" smtClean="0">
              <a:latin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ru-RU" sz="2400" dirty="0">
                <a:latin typeface="Calibri Light" panose="020F0302020204030204" pitchFamily="34" charset="0"/>
              </a:rPr>
              <a:t>	</a:t>
            </a:r>
            <a:r>
              <a:rPr lang="ru-RU" sz="2400" dirty="0" smtClean="0">
                <a:latin typeface="Calibri Light" panose="020F0302020204030204" pitchFamily="34" charset="0"/>
              </a:rPr>
              <a:t>Забота о</a:t>
            </a:r>
            <a:r>
              <a:rPr lang="ru-RU" sz="2400" b="1" dirty="0" smtClean="0">
                <a:latin typeface="Calibri Light" panose="020F0302020204030204" pitchFamily="34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Calibri Light" panose="020F0302020204030204" pitchFamily="34" charset="0"/>
              </a:rPr>
              <a:t>здоровье </a:t>
            </a:r>
            <a:r>
              <a:rPr lang="ru-RU" sz="2400" dirty="0" smtClean="0">
                <a:latin typeface="Calibri Light" panose="020F0302020204030204" pitchFamily="34" charset="0"/>
              </a:rPr>
              <a:t>– одна из важнейших задач каждого педагога. Среди всех земных благ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Calibri Light" panose="020F0302020204030204" pitchFamily="34" charset="0"/>
              </a:rPr>
              <a:t>здоровье – ценный дар</a:t>
            </a:r>
            <a:r>
              <a:rPr lang="ru-RU" sz="2400" dirty="0" smtClean="0">
                <a:latin typeface="Calibri Light" panose="020F0302020204030204" pitchFamily="34" charset="0"/>
              </a:rPr>
              <a:t>, данный человеку природой, заменить которого нельзя ничем, однако люди не заботятся о здоровье так, как это необходимо. Ведь здоровое поколение – сильное поколение, которым можно гордиться. Здоровый образ жизни для детей должен стать чем–то значимым и важным, пустив корни в их сознание.</a:t>
            </a:r>
            <a:endParaRPr lang="ru-RU" sz="2400" dirty="0">
              <a:latin typeface="Calibri Light" panose="020F030202020403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9106" y="125361"/>
            <a:ext cx="1565603" cy="1403798"/>
          </a:xfrm>
          <a:prstGeom prst="rect">
            <a:avLst/>
          </a:prstGeom>
        </p:spPr>
      </p:pic>
      <p:pic>
        <p:nvPicPr>
          <p:cNvPr id="6" name="Рисунок 5" descr="https://illustrators.ru/uploads/product/image/6604/main_%D1%81%D0%B5%D0%B2%D0%B5%D1%80-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7644" y="125361"/>
            <a:ext cx="1378040" cy="1252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1403"/>
            <a:ext cx="12191999" cy="946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1685" y="1712890"/>
            <a:ext cx="6748526" cy="1210613"/>
          </a:xfr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5400" i="1" dirty="0" smtClean="0">
                <a:solidFill>
                  <a:schemeClr val="accent1">
                    <a:lumMod val="50000"/>
                  </a:schemeClr>
                </a:solidFill>
              </a:rPr>
              <a:t>Спасибо за внимание!</a:t>
            </a:r>
            <a:endParaRPr lang="ru-RU" sz="54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71243" y="2011174"/>
            <a:ext cx="3271233" cy="449627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1653" y="2787523"/>
            <a:ext cx="3202166" cy="294357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5" t="772" r="-270" b="83349"/>
          <a:stretch>
            <a:fillRect/>
          </a:stretch>
        </p:blipFill>
        <p:spPr bwMode="auto">
          <a:xfrm>
            <a:off x="-1586" y="0"/>
            <a:ext cx="12193586" cy="74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014434"/>
            <a:ext cx="12193587" cy="843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9285" y="2787524"/>
            <a:ext cx="3202166" cy="29435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10337</Words>
  <Application>WPS Presentation</Application>
  <PresentationFormat>Произвольный</PresentationFormat>
  <Paragraphs>94</Paragraphs>
  <Slides>22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Arial</vt:lpstr>
      <vt:lpstr>SimSun</vt:lpstr>
      <vt:lpstr>Wingdings</vt:lpstr>
      <vt:lpstr>Wingdings 3</vt:lpstr>
      <vt:lpstr>Symbol</vt:lpstr>
      <vt:lpstr>Arial</vt:lpstr>
      <vt:lpstr>Calibri Light</vt:lpstr>
      <vt:lpstr>Calibri</vt:lpstr>
      <vt:lpstr>Trebuchet MS</vt:lpstr>
      <vt:lpstr>Microsoft YaHei</vt:lpstr>
      <vt:lpstr>Arial Unicode MS</vt:lpstr>
      <vt:lpstr>Грань</vt:lpstr>
      <vt:lpstr>Здоровьесберегающие      образовательные технологии  </vt:lpstr>
      <vt:lpstr>Актуальность темы</vt:lpstr>
      <vt:lpstr>Постановка проблемы</vt:lpstr>
      <vt:lpstr>Основная задача</vt:lpstr>
      <vt:lpstr>Здоровьесберегающие образовательные технологии:</vt:lpstr>
      <vt:lpstr>Цель здоровьесберегающей технологии: </vt:lpstr>
      <vt:lpstr>Я поставила перед собой ряд задач:</vt:lpstr>
      <vt:lpstr>Все здоровьесберегающие технологии можно разделить на 4 группы:</vt:lpstr>
      <vt:lpstr>Эстафеты</vt:lpstr>
      <vt:lpstr>PowerPoint 演示文稿</vt:lpstr>
      <vt:lpstr>Индивидуальные (подгрупповые) занятия</vt:lpstr>
      <vt:lpstr> Водные процедуры. Массаж.</vt:lpstr>
      <vt:lpstr>Массажный шарик Су - джок</vt:lpstr>
      <vt:lpstr>Утренняя гимнастика и гимнастика после дневного сна</vt:lpstr>
      <vt:lpstr>Хождение босиком</vt:lpstr>
      <vt:lpstr>Подвижная  игра</vt:lpstr>
      <vt:lpstr>   Прогулка</vt:lpstr>
      <vt:lpstr>Взаимодействие с родителями</vt:lpstr>
      <vt:lpstr>PowerPoint 演示文稿</vt:lpstr>
      <vt:lpstr>Участие в конкурсах и мероприятиях</vt:lpstr>
      <vt:lpstr>     Подводя итоги</vt:lpstr>
      <vt:lpstr>Спасибо за внимание!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Иллиада</dc:creator>
  <cp:lastModifiedBy>User</cp:lastModifiedBy>
  <cp:revision>174</cp:revision>
  <dcterms:created xsi:type="dcterms:W3CDTF">2020-03-31T02:12:00Z</dcterms:created>
  <dcterms:modified xsi:type="dcterms:W3CDTF">2024-11-29T01:35:26Z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9D1E4F20761D4FCE9E5929F407F36C5C</vt:lpwstr>
  </property>
  <property fmtid="{D5CDD505-2E9C-101B-9397-08002B2CF9AE}" pid="3" name="KSOProductBuildVer">
    <vt:lpwstr>1049-11.2.0.11306</vt:lpwstr>
  </property>
</Properties>
</file>