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80" r:id="rId2"/>
    <p:sldId id="257" r:id="rId3"/>
    <p:sldId id="258" r:id="rId4"/>
    <p:sldId id="267" r:id="rId5"/>
    <p:sldId id="266" r:id="rId6"/>
    <p:sldId id="277" r:id="rId7"/>
    <p:sldId id="278" r:id="rId8"/>
    <p:sldId id="264" r:id="rId9"/>
    <p:sldId id="276" r:id="rId10"/>
    <p:sldId id="279" r:id="rId11"/>
    <p:sldId id="265" r:id="rId12"/>
    <p:sldId id="275" r:id="rId13"/>
    <p:sldId id="273" r:id="rId14"/>
    <p:sldId id="274" r:id="rId15"/>
    <p:sldId id="272" r:id="rId16"/>
    <p:sldId id="270" r:id="rId17"/>
    <p:sldId id="271" r:id="rId18"/>
    <p:sldId id="283" r:id="rId19"/>
    <p:sldId id="268" r:id="rId20"/>
    <p:sldId id="285" r:id="rId21"/>
    <p:sldId id="284" r:id="rId22"/>
    <p:sldId id="281"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283"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A5984E-4107-491C-A063-580B3A57B420}" type="datetimeFigureOut">
              <a:rPr lang="ru-RU" smtClean="0"/>
              <a:pPr/>
              <a:t>17.12.2024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232105-5A43-40F7-93E6-7EB2CBC6BF8E}" type="slidenum">
              <a:rPr lang="ru-RU" smtClean="0"/>
              <a:pPr/>
              <a:t>‹#›</a:t>
            </a:fld>
            <a:endParaRPr lang="ru-RU"/>
          </a:p>
        </p:txBody>
      </p:sp>
    </p:spTree>
    <p:extLst>
      <p:ext uri="{BB962C8B-B14F-4D97-AF65-F5344CB8AC3E}">
        <p14:creationId xmlns:p14="http://schemas.microsoft.com/office/powerpoint/2010/main" val="2098903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BD0AE39-59D6-4708-9F02-07C65F6C4266}" type="datetime1">
              <a:rPr lang="ru-RU" smtClean="0"/>
              <a:t>17.12.2024</a:t>
            </a:fld>
            <a:endParaRPr lang="ru-RU"/>
          </a:p>
        </p:txBody>
      </p:sp>
      <p:sp>
        <p:nvSpPr>
          <p:cNvPr id="5" name="Нижний колонтитул 4"/>
          <p:cNvSpPr>
            <a:spLocks noGrp="1"/>
          </p:cNvSpPr>
          <p:nvPr>
            <p:ph type="ftr" sz="quarter" idx="11"/>
          </p:nvPr>
        </p:nvSpPr>
        <p:spPr/>
        <p:txBody>
          <a:bodyPr/>
          <a:lstStyle/>
          <a:p>
            <a:r>
              <a:rPr lang="ru-RU" smtClean="0"/>
              <a:t>Василенко Оксана Васильевна воспитатель МДОБУ №6 "Малыш" г.Соль - Илецка</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882EA9C-0BB0-482A-AB6A-C97D522B2341}" type="datetime1">
              <a:rPr lang="ru-RU" smtClean="0"/>
              <a:t>17.12.2024</a:t>
            </a:fld>
            <a:endParaRPr lang="ru-RU"/>
          </a:p>
        </p:txBody>
      </p:sp>
      <p:sp>
        <p:nvSpPr>
          <p:cNvPr id="5" name="Нижний колонтитул 4"/>
          <p:cNvSpPr>
            <a:spLocks noGrp="1"/>
          </p:cNvSpPr>
          <p:nvPr>
            <p:ph type="ftr" sz="quarter" idx="11"/>
          </p:nvPr>
        </p:nvSpPr>
        <p:spPr/>
        <p:txBody>
          <a:bodyPr/>
          <a:lstStyle/>
          <a:p>
            <a:r>
              <a:rPr lang="ru-RU" smtClean="0"/>
              <a:t>Василенко Оксана Васильевна воспитатель МДОБУ №6 "Малыш" г.Соль - Илецка</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179452E-FD39-44A4-9076-0B8196B79716}" type="datetime1">
              <a:rPr lang="ru-RU" smtClean="0"/>
              <a:t>17.12.2024</a:t>
            </a:fld>
            <a:endParaRPr lang="ru-RU"/>
          </a:p>
        </p:txBody>
      </p:sp>
      <p:sp>
        <p:nvSpPr>
          <p:cNvPr id="5" name="Нижний колонтитул 4"/>
          <p:cNvSpPr>
            <a:spLocks noGrp="1"/>
          </p:cNvSpPr>
          <p:nvPr>
            <p:ph type="ftr" sz="quarter" idx="11"/>
          </p:nvPr>
        </p:nvSpPr>
        <p:spPr/>
        <p:txBody>
          <a:bodyPr/>
          <a:lstStyle/>
          <a:p>
            <a:r>
              <a:rPr lang="ru-RU" smtClean="0"/>
              <a:t>Василенко Оксана Васильевна воспитатель МДОБУ №6 "Малыш" г.Соль - Илецка</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4A393E2-6B26-40F9-8E5C-F401B5C73845}" type="datetime1">
              <a:rPr lang="ru-RU" smtClean="0"/>
              <a:t>17.12.2024</a:t>
            </a:fld>
            <a:endParaRPr lang="ru-RU"/>
          </a:p>
        </p:txBody>
      </p:sp>
      <p:sp>
        <p:nvSpPr>
          <p:cNvPr id="6" name="Нижний колонтитул 5"/>
          <p:cNvSpPr>
            <a:spLocks noGrp="1"/>
          </p:cNvSpPr>
          <p:nvPr>
            <p:ph type="ftr" sz="quarter" idx="11"/>
          </p:nvPr>
        </p:nvSpPr>
        <p:spPr/>
        <p:txBody>
          <a:bodyPr/>
          <a:lstStyle/>
          <a:p>
            <a:r>
              <a:rPr lang="ru-RU" smtClean="0"/>
              <a:t>Василенко Оксана Васильевна воспитатель МДОБУ №6 "Малыш" г.Соль - Илецка</a:t>
            </a:r>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FC7C273-123C-43F6-9A06-A7FDE9C0BB9C}" type="datetime1">
              <a:rPr lang="ru-RU" smtClean="0"/>
              <a:t>17.12.2024</a:t>
            </a:fld>
            <a:endParaRPr lang="ru-RU"/>
          </a:p>
        </p:txBody>
      </p:sp>
      <p:sp>
        <p:nvSpPr>
          <p:cNvPr id="8" name="Нижний колонтитул 7"/>
          <p:cNvSpPr>
            <a:spLocks noGrp="1"/>
          </p:cNvSpPr>
          <p:nvPr>
            <p:ph type="ftr" sz="quarter" idx="11"/>
          </p:nvPr>
        </p:nvSpPr>
        <p:spPr/>
        <p:txBody>
          <a:bodyPr/>
          <a:lstStyle/>
          <a:p>
            <a:r>
              <a:rPr lang="ru-RU" smtClean="0"/>
              <a:t>Василенко Оксана Васильевна воспитатель МДОБУ №6 "Малыш" г.Соль - Илецка</a:t>
            </a:r>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B6D91E3-73D2-4EBA-BF39-1B4D4AB0B7BA}" type="datetime1">
              <a:rPr lang="ru-RU" smtClean="0"/>
              <a:t>17.12.2024</a:t>
            </a:fld>
            <a:endParaRPr lang="ru-RU"/>
          </a:p>
        </p:txBody>
      </p:sp>
      <p:sp>
        <p:nvSpPr>
          <p:cNvPr id="4" name="Нижний колонтитул 3"/>
          <p:cNvSpPr>
            <a:spLocks noGrp="1"/>
          </p:cNvSpPr>
          <p:nvPr>
            <p:ph type="ftr" sz="quarter" idx="11"/>
          </p:nvPr>
        </p:nvSpPr>
        <p:spPr/>
        <p:txBody>
          <a:bodyPr/>
          <a:lstStyle/>
          <a:p>
            <a:r>
              <a:rPr lang="ru-RU" smtClean="0"/>
              <a:t>Василенко Оксана Васильевна воспитатель МДОБУ №6 "Малыш" г.Соль - Илецка</a:t>
            </a:r>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B8BF09C-FB8E-4A20-8921-65FE5265A063}" type="datetime1">
              <a:rPr lang="ru-RU" smtClean="0"/>
              <a:t>17.12.2024</a:t>
            </a:fld>
            <a:endParaRPr lang="ru-RU"/>
          </a:p>
        </p:txBody>
      </p:sp>
      <p:sp>
        <p:nvSpPr>
          <p:cNvPr id="3" name="Нижний колонтитул 2"/>
          <p:cNvSpPr>
            <a:spLocks noGrp="1"/>
          </p:cNvSpPr>
          <p:nvPr>
            <p:ph type="ftr" sz="quarter" idx="11"/>
          </p:nvPr>
        </p:nvSpPr>
        <p:spPr/>
        <p:txBody>
          <a:bodyPr/>
          <a:lstStyle/>
          <a:p>
            <a:r>
              <a:rPr lang="ru-RU" smtClean="0"/>
              <a:t>Василенко Оксана Васильевна воспитатель МДОБУ №6 "Малыш" г.Соль - Илецка</a:t>
            </a:r>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EB1B473-F6F6-4867-9A49-88C5E4A5618B}" type="datetime1">
              <a:rPr lang="ru-RU" smtClean="0"/>
              <a:t>17.12.2024</a:t>
            </a:fld>
            <a:endParaRPr lang="ru-RU"/>
          </a:p>
        </p:txBody>
      </p:sp>
      <p:sp>
        <p:nvSpPr>
          <p:cNvPr id="6" name="Нижний колонтитул 5"/>
          <p:cNvSpPr>
            <a:spLocks noGrp="1"/>
          </p:cNvSpPr>
          <p:nvPr>
            <p:ph type="ftr" sz="quarter" idx="11"/>
          </p:nvPr>
        </p:nvSpPr>
        <p:spPr/>
        <p:txBody>
          <a:bodyPr/>
          <a:lstStyle/>
          <a:p>
            <a:r>
              <a:rPr lang="ru-RU" smtClean="0"/>
              <a:t>Василенко Оксана Васильевна воспитатель МДОБУ №6 "Малыш" г.Соль - Илецка</a:t>
            </a:r>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4508DC2-E825-4916-9A49-C81F732E05D6}" type="datetime1">
              <a:rPr lang="ru-RU" smtClean="0"/>
              <a:t>17.12.2024</a:t>
            </a:fld>
            <a:endParaRPr lang="ru-RU"/>
          </a:p>
        </p:txBody>
      </p:sp>
      <p:sp>
        <p:nvSpPr>
          <p:cNvPr id="6" name="Нижний колонтитул 5"/>
          <p:cNvSpPr>
            <a:spLocks noGrp="1"/>
          </p:cNvSpPr>
          <p:nvPr>
            <p:ph type="ftr" sz="quarter" idx="11"/>
          </p:nvPr>
        </p:nvSpPr>
        <p:spPr/>
        <p:txBody>
          <a:bodyPr/>
          <a:lstStyle/>
          <a:p>
            <a:r>
              <a:rPr lang="ru-RU" smtClean="0"/>
              <a:t>Василенко Оксана Васильевна воспитатель МДОБУ №6 "Малыш" г.Соль - Илецка</a:t>
            </a:r>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22E268C-EFD2-4D72-AC56-4CEBF7DB8D6C}" type="datetime1">
              <a:rPr lang="ru-RU" smtClean="0"/>
              <a:t>17.12.2024</a:t>
            </a:fld>
            <a:endParaRPr lang="ru-RU"/>
          </a:p>
        </p:txBody>
      </p:sp>
      <p:sp>
        <p:nvSpPr>
          <p:cNvPr id="5" name="Нижний колонтитул 4"/>
          <p:cNvSpPr>
            <a:spLocks noGrp="1"/>
          </p:cNvSpPr>
          <p:nvPr>
            <p:ph type="ftr" sz="quarter" idx="11"/>
          </p:nvPr>
        </p:nvSpPr>
        <p:spPr/>
        <p:txBody>
          <a:bodyPr/>
          <a:lstStyle/>
          <a:p>
            <a:r>
              <a:rPr lang="ru-RU" smtClean="0"/>
              <a:t>Василенко Оксана Васильевна воспитатель МДОБУ №6 "Малыш" г.Соль - Илецка</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E3841FF-6C32-437F-9F21-69AFE0640565}" type="datetime1">
              <a:rPr lang="ru-RU" smtClean="0"/>
              <a:t>17.12.2024</a:t>
            </a:fld>
            <a:endParaRPr lang="ru-RU"/>
          </a:p>
        </p:txBody>
      </p:sp>
      <p:sp>
        <p:nvSpPr>
          <p:cNvPr id="5" name="Нижний колонтитул 4"/>
          <p:cNvSpPr>
            <a:spLocks noGrp="1"/>
          </p:cNvSpPr>
          <p:nvPr>
            <p:ph type="ftr" sz="quarter" idx="11"/>
          </p:nvPr>
        </p:nvSpPr>
        <p:spPr/>
        <p:txBody>
          <a:bodyPr/>
          <a:lstStyle/>
          <a:p>
            <a:r>
              <a:rPr lang="ru-RU" smtClean="0"/>
              <a:t>Василенко Оксана Васильевна воспитатель МДОБУ №6 "Малыш" г.Соль - Илецка</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01EF4E-C51C-4A37-8439-8BA956533B6C}" type="datetime1">
              <a:rPr lang="ru-RU" smtClean="0"/>
              <a:t>17.12.2024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ru-RU" smtClean="0"/>
              <a:t>Василенко Оксана Васильевна воспитатель МДОБУ №6 "Малыш" г.Соль - Илецка</a:t>
            </a: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soliletsk.com/assets/images/2/14/17/4.j"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hyperlink" Target="http://www.soliletsk.com/assets/images/2/14/17/5.j" TargetMode="Externa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9819" y="0"/>
            <a:ext cx="9153819" cy="6858000"/>
          </a:xfrm>
          <a:prstGeom prst="rect">
            <a:avLst/>
          </a:prstGeom>
          <a:noFill/>
          <a:ln w="9525">
            <a:noFill/>
            <a:miter lim="800000"/>
            <a:headEnd/>
            <a:tailEnd/>
          </a:ln>
          <a:effectLst/>
        </p:spPr>
      </p:pic>
      <p:sp>
        <p:nvSpPr>
          <p:cNvPr id="2" name="Заголовок 1"/>
          <p:cNvSpPr>
            <a:spLocks noGrp="1"/>
          </p:cNvSpPr>
          <p:nvPr>
            <p:ph type="title"/>
          </p:nvPr>
        </p:nvSpPr>
        <p:spPr>
          <a:xfrm>
            <a:off x="457200" y="928670"/>
            <a:ext cx="8229600" cy="2071702"/>
          </a:xfrm>
        </p:spPr>
        <p:txBody>
          <a:bodyPr>
            <a:normAutofit/>
          </a:bodyPr>
          <a:lstStyle/>
          <a:p>
            <a:r>
              <a:rPr lang="ru-RU" b="1" dirty="0" smtClean="0">
                <a:solidFill>
                  <a:srgbClr val="FF0000"/>
                </a:solidFill>
              </a:rPr>
              <a:t>Презентация:</a:t>
            </a:r>
            <a:br>
              <a:rPr lang="ru-RU" b="1" dirty="0" smtClean="0">
                <a:solidFill>
                  <a:srgbClr val="FF0000"/>
                </a:solidFill>
              </a:rPr>
            </a:br>
            <a:r>
              <a:rPr lang="ru-RU" b="1" dirty="0" smtClean="0">
                <a:solidFill>
                  <a:srgbClr val="FF0000"/>
                </a:solidFill>
              </a:rPr>
              <a:t>«Караваны с солью»</a:t>
            </a:r>
            <a:endParaRPr lang="ru-RU" dirty="0"/>
          </a:p>
        </p:txBody>
      </p:sp>
      <p:sp>
        <p:nvSpPr>
          <p:cNvPr id="4" name="Прямоугольник 3"/>
          <p:cNvSpPr/>
          <p:nvPr/>
        </p:nvSpPr>
        <p:spPr>
          <a:xfrm>
            <a:off x="3500430" y="3857628"/>
            <a:ext cx="5248034" cy="1077218"/>
          </a:xfrm>
          <a:prstGeom prst="rect">
            <a:avLst/>
          </a:prstGeom>
        </p:spPr>
        <p:txBody>
          <a:bodyPr wrap="square">
            <a:spAutoFit/>
          </a:bodyPr>
          <a:lstStyle/>
          <a:p>
            <a:r>
              <a:rPr lang="ru-RU" sz="2800" dirty="0" smtClean="0">
                <a:solidFill>
                  <a:srgbClr val="C00000"/>
                </a:solidFill>
              </a:rPr>
              <a:t>Выполнила:</a:t>
            </a:r>
          </a:p>
          <a:p>
            <a:r>
              <a:rPr lang="ru-RU" b="1" dirty="0">
                <a:solidFill>
                  <a:srgbClr val="C00000"/>
                </a:solidFill>
              </a:rPr>
              <a:t>в</a:t>
            </a:r>
            <a:r>
              <a:rPr lang="ru-RU" b="1" dirty="0" smtClean="0">
                <a:solidFill>
                  <a:srgbClr val="C00000"/>
                </a:solidFill>
              </a:rPr>
              <a:t>оспитатель высшей квалификационной</a:t>
            </a:r>
            <a:r>
              <a:rPr lang="en-US" b="1" dirty="0" smtClean="0">
                <a:solidFill>
                  <a:srgbClr val="C00000"/>
                </a:solidFill>
              </a:rPr>
              <a:t> </a:t>
            </a:r>
            <a:r>
              <a:rPr lang="ru-RU" b="1" dirty="0" smtClean="0">
                <a:solidFill>
                  <a:srgbClr val="C00000"/>
                </a:solidFill>
              </a:rPr>
              <a:t>категории Василенко О.В.</a:t>
            </a:r>
            <a:endParaRPr lang="ru-RU" b="1" dirty="0">
              <a:solidFill>
                <a:srgbClr val="C00000"/>
              </a:solidFill>
            </a:endParaRPr>
          </a:p>
        </p:txBody>
      </p:sp>
      <p:sp>
        <p:nvSpPr>
          <p:cNvPr id="3" name="Нижний колонтитул 2"/>
          <p:cNvSpPr>
            <a:spLocks noGrp="1"/>
          </p:cNvSpPr>
          <p:nvPr>
            <p:ph type="ftr" sz="quarter" idx="11"/>
          </p:nvPr>
        </p:nvSpPr>
        <p:spPr>
          <a:xfrm>
            <a:off x="2339752" y="6356350"/>
            <a:ext cx="5112568"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srcRect/>
          <a:stretch>
            <a:fillRect/>
          </a:stretch>
        </p:blipFill>
        <p:spPr bwMode="auto">
          <a:xfrm>
            <a:off x="9835" y="28603"/>
            <a:ext cx="9134165" cy="6829397"/>
          </a:xfrm>
          <a:prstGeom prst="rect">
            <a:avLst/>
          </a:prstGeom>
          <a:noFill/>
          <a:ln w="9525">
            <a:noFill/>
            <a:miter lim="800000"/>
            <a:headEnd/>
            <a:tailEnd/>
          </a:ln>
          <a:effectLst/>
        </p:spPr>
      </p:pic>
      <p:sp>
        <p:nvSpPr>
          <p:cNvPr id="6" name="Прямоугольник 5"/>
          <p:cNvSpPr/>
          <p:nvPr/>
        </p:nvSpPr>
        <p:spPr>
          <a:xfrm>
            <a:off x="1357290" y="571481"/>
            <a:ext cx="6527077" cy="2554545"/>
          </a:xfrm>
          <a:prstGeom prst="rect">
            <a:avLst/>
          </a:prstGeom>
        </p:spPr>
        <p:txBody>
          <a:bodyPr wrap="square">
            <a:spAutoFit/>
          </a:bodyPr>
          <a:lstStyle/>
          <a:p>
            <a:r>
              <a:rPr lang="ru-RU" sz="2000" b="1" i="1" dirty="0" smtClean="0">
                <a:solidFill>
                  <a:srgbClr val="7030A0"/>
                </a:solidFill>
              </a:rPr>
              <a:t>«</a:t>
            </a:r>
            <a:r>
              <a:rPr lang="ru-RU" sz="2000" b="1" i="1" dirty="0" err="1" smtClean="0">
                <a:solidFill>
                  <a:srgbClr val="7030A0"/>
                </a:solidFill>
              </a:rPr>
              <a:t>Илецкая</a:t>
            </a:r>
            <a:r>
              <a:rPr lang="ru-RU" sz="2000" b="1" i="1" dirty="0" smtClean="0">
                <a:solidFill>
                  <a:srgbClr val="7030A0"/>
                </a:solidFill>
              </a:rPr>
              <a:t> </a:t>
            </a:r>
            <a:r>
              <a:rPr lang="ru-RU" sz="2000" b="1" i="1" dirty="0">
                <a:solidFill>
                  <a:srgbClr val="7030A0"/>
                </a:solidFill>
              </a:rPr>
              <a:t>натуральная соль всех прочих солей тверже, </a:t>
            </a:r>
          </a:p>
          <a:p>
            <a:r>
              <a:rPr lang="ru-RU" sz="2000" b="1" i="1" dirty="0">
                <a:solidFill>
                  <a:srgbClr val="7030A0"/>
                </a:solidFill>
              </a:rPr>
              <a:t>и будучи истолчена, получает очень белый цвет,</a:t>
            </a:r>
          </a:p>
          <a:p>
            <a:r>
              <a:rPr lang="ru-RU" sz="2000" b="1" i="1" dirty="0">
                <a:solidFill>
                  <a:srgbClr val="7030A0"/>
                </a:solidFill>
              </a:rPr>
              <a:t> и с воздуха в себя влажность отнюдь не принимает. </a:t>
            </a:r>
          </a:p>
          <a:p>
            <a:r>
              <a:rPr lang="ru-RU" sz="2000" b="1" i="1" dirty="0">
                <a:solidFill>
                  <a:srgbClr val="7030A0"/>
                </a:solidFill>
              </a:rPr>
              <a:t>Она имеет сильную </a:t>
            </a:r>
            <a:r>
              <a:rPr lang="ru-RU" sz="2000" b="1" i="1" dirty="0" err="1">
                <a:solidFill>
                  <a:srgbClr val="7030A0"/>
                </a:solidFill>
              </a:rPr>
              <a:t>алкическую</a:t>
            </a:r>
            <a:r>
              <a:rPr lang="ru-RU" sz="2000" b="1" i="1" dirty="0">
                <a:solidFill>
                  <a:srgbClr val="7030A0"/>
                </a:solidFill>
              </a:rPr>
              <a:t> материю,</a:t>
            </a:r>
          </a:p>
          <a:p>
            <a:r>
              <a:rPr lang="ru-RU" sz="2000" b="1" i="1" dirty="0">
                <a:solidFill>
                  <a:srgbClr val="7030A0"/>
                </a:solidFill>
              </a:rPr>
              <a:t>которая есть основание и твердость материи соли. </a:t>
            </a:r>
          </a:p>
          <a:p>
            <a:r>
              <a:rPr lang="ru-RU" sz="2000" b="1" i="1" dirty="0">
                <a:solidFill>
                  <a:srgbClr val="7030A0"/>
                </a:solidFill>
              </a:rPr>
              <a:t>для таких свойств надобно сию соль в твёрдости,</a:t>
            </a:r>
          </a:p>
          <a:p>
            <a:r>
              <a:rPr lang="ru-RU" sz="2000" b="1" i="1" dirty="0">
                <a:solidFill>
                  <a:srgbClr val="7030A0"/>
                </a:solidFill>
              </a:rPr>
              <a:t> силе и </a:t>
            </a:r>
            <a:r>
              <a:rPr lang="ru-RU" sz="2000" b="1" i="1" dirty="0" err="1">
                <a:solidFill>
                  <a:srgbClr val="7030A0"/>
                </a:solidFill>
              </a:rPr>
              <a:t>споризне</a:t>
            </a:r>
            <a:r>
              <a:rPr lang="ru-RU" sz="2000" b="1" i="1" dirty="0">
                <a:solidFill>
                  <a:srgbClr val="7030A0"/>
                </a:solidFill>
              </a:rPr>
              <a:t> предпочитать другим </a:t>
            </a:r>
            <a:r>
              <a:rPr lang="ru-RU" sz="2000" b="1" i="1" dirty="0" smtClean="0">
                <a:solidFill>
                  <a:srgbClr val="7030A0"/>
                </a:solidFill>
              </a:rPr>
              <a:t>солям».</a:t>
            </a:r>
            <a:endParaRPr lang="ru-RU" sz="2000" b="1" i="1" dirty="0">
              <a:solidFill>
                <a:srgbClr val="7030A0"/>
              </a:solidFill>
            </a:endParaRPr>
          </a:p>
          <a:p>
            <a:r>
              <a:rPr lang="ru-RU" sz="2000" b="1" i="1" dirty="0" smtClean="0">
                <a:solidFill>
                  <a:srgbClr val="7030A0"/>
                </a:solidFill>
              </a:rPr>
              <a:t>                                                                             М</a:t>
            </a:r>
            <a:r>
              <a:rPr lang="ru-RU" sz="2000" b="1" i="1" dirty="0">
                <a:solidFill>
                  <a:srgbClr val="7030A0"/>
                </a:solidFill>
              </a:rPr>
              <a:t>. В. Ломоносов</a:t>
            </a:r>
          </a:p>
        </p:txBody>
      </p:sp>
      <p:pic>
        <p:nvPicPr>
          <p:cNvPr id="8" name="Рисунок 7" descr="http://im5-tub-ru.yandex.net/i?id=427930151-17-72&amp;n=21"/>
          <p:cNvPicPr/>
          <p:nvPr/>
        </p:nvPicPr>
        <p:blipFill>
          <a:blip r:embed="rId3"/>
          <a:srcRect/>
          <a:stretch>
            <a:fillRect/>
          </a:stretch>
        </p:blipFill>
        <p:spPr bwMode="auto">
          <a:xfrm>
            <a:off x="3000364" y="4214818"/>
            <a:ext cx="2664296" cy="188406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 name="Нижний колонтитул 1"/>
          <p:cNvSpPr>
            <a:spLocks noGrp="1"/>
          </p:cNvSpPr>
          <p:nvPr>
            <p:ph type="ftr" sz="quarter" idx="11"/>
          </p:nvPr>
        </p:nvSpPr>
        <p:spPr>
          <a:xfrm>
            <a:off x="2051720" y="6356350"/>
            <a:ext cx="5544616"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1" y="0"/>
            <a:ext cx="9144000" cy="6858000"/>
          </a:xfrm>
          <a:prstGeom prst="rect">
            <a:avLst/>
          </a:prstGeom>
          <a:noFill/>
          <a:ln w="9525">
            <a:noFill/>
            <a:miter lim="800000"/>
            <a:headEnd/>
            <a:tailEnd/>
          </a:ln>
          <a:effectLst/>
        </p:spPr>
      </p:pic>
      <p:sp>
        <p:nvSpPr>
          <p:cNvPr id="2" name="Заголовок 1"/>
          <p:cNvSpPr>
            <a:spLocks noGrp="1"/>
          </p:cNvSpPr>
          <p:nvPr>
            <p:ph type="title"/>
          </p:nvPr>
        </p:nvSpPr>
        <p:spPr/>
        <p:txBody>
          <a:bodyPr/>
          <a:lstStyle/>
          <a:p>
            <a:r>
              <a:rPr lang="ru-RU" b="1" dirty="0" smtClean="0">
                <a:solidFill>
                  <a:srgbClr val="FF0000"/>
                </a:solidFill>
              </a:rPr>
              <a:t>Город Соль-Илецк</a:t>
            </a:r>
            <a:endParaRPr lang="ru-RU" b="1" dirty="0">
              <a:solidFill>
                <a:srgbClr val="FF0000"/>
              </a:solidFill>
            </a:endParaRPr>
          </a:p>
        </p:txBody>
      </p:sp>
      <p:sp>
        <p:nvSpPr>
          <p:cNvPr id="3" name="TextBox 2"/>
          <p:cNvSpPr txBox="1"/>
          <p:nvPr/>
        </p:nvSpPr>
        <p:spPr>
          <a:xfrm>
            <a:off x="467544" y="1844824"/>
            <a:ext cx="3816424" cy="3970318"/>
          </a:xfrm>
          <a:prstGeom prst="rect">
            <a:avLst/>
          </a:prstGeom>
          <a:noFill/>
        </p:spPr>
        <p:txBody>
          <a:bodyPr wrap="square" rtlCol="0">
            <a:spAutoFit/>
          </a:bodyPr>
          <a:lstStyle/>
          <a:p>
            <a:r>
              <a:rPr lang="ru-RU" dirty="0"/>
              <a:t>На самом юге Южного Урала  есть небольшой городок, в названии которого его своеобразность и судьба: Соль-Илецк. Пожалуй, нет в России другого такого города, где так счастливо сочетаются Хлеб и Соль. Зимой он утопает в сугробах, ежится под ударами морозов. Летом плавится под лучами нестерпимо жаркого солнца, пахнет полынью. А под городом, глубоко под землей, сверкают сказочные дворцы – соляные копи. Издревле здесь добывают соль.</a:t>
            </a:r>
          </a:p>
        </p:txBody>
      </p:sp>
      <p:pic>
        <p:nvPicPr>
          <p:cNvPr id="5" name="Рисунок 4" descr="Декоративная установка на въезде в город Соль – Илецк. 1975 г."/>
          <p:cNvPicPr/>
          <p:nvPr/>
        </p:nvPicPr>
        <p:blipFill>
          <a:blip r:embed="rId3"/>
          <a:srcRect/>
          <a:stretch>
            <a:fillRect/>
          </a:stretch>
        </p:blipFill>
        <p:spPr bwMode="auto">
          <a:xfrm>
            <a:off x="5094512" y="1628800"/>
            <a:ext cx="2725916" cy="194421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94511" y="3852113"/>
            <a:ext cx="2779468" cy="208460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6" name="Нижний колонтитул 5"/>
          <p:cNvSpPr>
            <a:spLocks noGrp="1"/>
          </p:cNvSpPr>
          <p:nvPr>
            <p:ph type="ftr" sz="quarter" idx="11"/>
          </p:nvPr>
        </p:nvSpPr>
        <p:spPr>
          <a:xfrm>
            <a:off x="2051720" y="6356350"/>
            <a:ext cx="5256584"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14220" y="11902"/>
            <a:ext cx="9153819" cy="6858000"/>
          </a:xfrm>
          <a:prstGeom prst="rect">
            <a:avLst/>
          </a:prstGeom>
          <a:noFill/>
          <a:ln w="9525">
            <a:noFill/>
            <a:miter lim="800000"/>
            <a:headEnd/>
            <a:tailEnd/>
          </a:ln>
          <a:effectLst/>
        </p:spPr>
      </p:pic>
      <p:sp>
        <p:nvSpPr>
          <p:cNvPr id="2" name="Заголовок 1"/>
          <p:cNvSpPr>
            <a:spLocks noGrp="1"/>
          </p:cNvSpPr>
          <p:nvPr>
            <p:ph type="title"/>
          </p:nvPr>
        </p:nvSpPr>
        <p:spPr>
          <a:xfrm>
            <a:off x="457200" y="274638"/>
            <a:ext cx="8229600" cy="1426170"/>
          </a:xfrm>
        </p:spPr>
        <p:txBody>
          <a:bodyPr/>
          <a:lstStyle/>
          <a:p>
            <a:r>
              <a:rPr lang="ru-RU" b="1" dirty="0" smtClean="0">
                <a:solidFill>
                  <a:srgbClr val="FF0000"/>
                </a:solidFill>
              </a:rPr>
              <a:t>История города</a:t>
            </a:r>
            <a:endParaRPr lang="ru-RU" b="1" dirty="0">
              <a:solidFill>
                <a:srgbClr val="FF0000"/>
              </a:solidFill>
            </a:endParaRPr>
          </a:p>
        </p:txBody>
      </p:sp>
      <p:pic>
        <p:nvPicPr>
          <p:cNvPr id="4" name="Рисунок 1" descr="http://www.soliletsk.com/assets/images/2/14/17/4_thumb.jpg">
            <a:hlinkClick r:id="rId3" tooltip="&quot;Старый город&quo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1556792"/>
            <a:ext cx="2575173" cy="18197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7" name="Рисунок 2" descr="http://www.soliletsk.com/assets/images/2/14/17/5_thumb.jpg">
            <a:hlinkClick r:id="rId5" tooltip="&quot;Старый город&quo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3714752"/>
            <a:ext cx="2751249" cy="19442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67544" y="1556792"/>
            <a:ext cx="3312368" cy="4247317"/>
          </a:xfrm>
          <a:prstGeom prst="rect">
            <a:avLst/>
          </a:prstGeom>
          <a:noFill/>
        </p:spPr>
        <p:txBody>
          <a:bodyPr wrap="square" rtlCol="0">
            <a:spAutoFit/>
          </a:bodyPr>
          <a:lstStyle/>
          <a:p>
            <a:r>
              <a:rPr lang="ru-RU" dirty="0"/>
              <a:t>1754 – год основания </a:t>
            </a:r>
            <a:r>
              <a:rPr lang="ru-RU" dirty="0" err="1"/>
              <a:t>Илецкой</a:t>
            </a:r>
            <a:r>
              <a:rPr lang="ru-RU" dirty="0"/>
              <a:t> Защиты. «</a:t>
            </a:r>
            <a:r>
              <a:rPr lang="ru-RU" dirty="0" err="1"/>
              <a:t>Илецкая</a:t>
            </a:r>
            <a:r>
              <a:rPr lang="ru-RU" dirty="0"/>
              <a:t>» потому, что заложена не далеко от реки Илек, а «Защита» потому, что это поселение с возведённой там крепостью являлась южным форпостом Оренбурга для защиты от набегов кочевых племён</a:t>
            </a:r>
            <a:r>
              <a:rPr lang="ru-RU" dirty="0" smtClean="0"/>
              <a:t>.</a:t>
            </a:r>
            <a:r>
              <a:rPr lang="ru-RU" dirty="0"/>
              <a:t> В 1865 году </a:t>
            </a:r>
            <a:r>
              <a:rPr lang="ru-RU" dirty="0" err="1"/>
              <a:t>Илецкая</a:t>
            </a:r>
            <a:r>
              <a:rPr lang="ru-RU" dirty="0"/>
              <a:t> Защита была преобразована в </a:t>
            </a:r>
            <a:r>
              <a:rPr lang="ru-RU" dirty="0" err="1"/>
              <a:t>безуездный</a:t>
            </a:r>
            <a:r>
              <a:rPr lang="ru-RU" dirty="0"/>
              <a:t> город Илецк. В нем насчитывалось 2585 жителей. Единственным крупным предприятием в Илецке </a:t>
            </a:r>
            <a:r>
              <a:rPr lang="ru-RU" dirty="0" smtClean="0"/>
              <a:t>был соляной промысел.</a:t>
            </a:r>
            <a:endParaRPr lang="ru-RU" dirty="0"/>
          </a:p>
        </p:txBody>
      </p:sp>
      <p:sp>
        <p:nvSpPr>
          <p:cNvPr id="3" name="Нижний колонтитул 2"/>
          <p:cNvSpPr>
            <a:spLocks noGrp="1"/>
          </p:cNvSpPr>
          <p:nvPr>
            <p:ph type="ftr" sz="quarter" idx="11"/>
          </p:nvPr>
        </p:nvSpPr>
        <p:spPr>
          <a:xfrm>
            <a:off x="2123728" y="6356350"/>
            <a:ext cx="5328592"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1" y="0"/>
            <a:ext cx="9143999" cy="6858000"/>
          </a:xfrm>
          <a:prstGeom prst="rect">
            <a:avLst/>
          </a:prstGeom>
          <a:noFill/>
          <a:ln w="9525">
            <a:noFill/>
            <a:miter lim="800000"/>
            <a:headEnd/>
            <a:tailEnd/>
          </a:ln>
          <a:effectLst/>
        </p:spPr>
      </p:pic>
      <p:sp>
        <p:nvSpPr>
          <p:cNvPr id="4" name="TextBox 3"/>
          <p:cNvSpPr txBox="1"/>
          <p:nvPr/>
        </p:nvSpPr>
        <p:spPr>
          <a:xfrm>
            <a:off x="405993" y="1052736"/>
            <a:ext cx="4176464" cy="4247317"/>
          </a:xfrm>
          <a:prstGeom prst="rect">
            <a:avLst/>
          </a:prstGeom>
          <a:noFill/>
        </p:spPr>
        <p:txBody>
          <a:bodyPr wrap="square" rtlCol="0">
            <a:spAutoFit/>
          </a:bodyPr>
          <a:lstStyle/>
          <a:p>
            <a:r>
              <a:rPr lang="ru-RU" dirty="0"/>
              <a:t>Своим образованием современный город Соль-Илецк обязан месторождению каменной соли. Еще в начале XVI века в России узнали о горе </a:t>
            </a:r>
            <a:r>
              <a:rPr lang="ru-RU" dirty="0" err="1"/>
              <a:t>Тустеби</a:t>
            </a:r>
            <a:r>
              <a:rPr lang="ru-RU" dirty="0"/>
              <a:t> (в переводе с казахского «соляная гора»),  знаменитой богатейшими залежами этого ценного минерала. Геологи полагают, что данное месторождение образовалось в пермский период палеозойской </a:t>
            </a:r>
            <a:r>
              <a:rPr lang="ru-RU" dirty="0" smtClean="0"/>
              <a:t>эры. В </a:t>
            </a:r>
            <a:r>
              <a:rPr lang="ru-RU" dirty="0"/>
              <a:t>то далекое время территория Оренбургской области была дном теплого пермского моря. В его заливах шел интенсивный процесс оседания огромных толщ соли.</a:t>
            </a:r>
          </a:p>
        </p:txBody>
      </p:sp>
      <p:pic>
        <p:nvPicPr>
          <p:cNvPr id="7" name="Рисунок 6" descr="http://im3-tub-ru.yandex.net/i?id=149772893-63-72&amp;n=21"/>
          <p:cNvPicPr/>
          <p:nvPr/>
        </p:nvPicPr>
        <p:blipFill>
          <a:blip r:embed="rId3"/>
          <a:srcRect/>
          <a:stretch>
            <a:fillRect/>
          </a:stretch>
        </p:blipFill>
        <p:spPr bwMode="auto">
          <a:xfrm>
            <a:off x="6012160" y="1644636"/>
            <a:ext cx="2818770" cy="212481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Рисунок 7" descr="http://knigamir.ucoz.ru/foto/gipsovaj.jpg"/>
          <p:cNvPicPr/>
          <p:nvPr/>
        </p:nvPicPr>
        <p:blipFill>
          <a:blip r:embed="rId4"/>
          <a:srcRect/>
          <a:stretch>
            <a:fillRect/>
          </a:stretch>
        </p:blipFill>
        <p:spPr bwMode="auto">
          <a:xfrm>
            <a:off x="4582457" y="4221088"/>
            <a:ext cx="2859405" cy="18726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 name="Нижний колонтитул 1"/>
          <p:cNvSpPr>
            <a:spLocks noGrp="1"/>
          </p:cNvSpPr>
          <p:nvPr>
            <p:ph type="ftr" sz="quarter" idx="11"/>
          </p:nvPr>
        </p:nvSpPr>
        <p:spPr>
          <a:xfrm>
            <a:off x="1835696" y="6356350"/>
            <a:ext cx="5040560"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0" y="-285776"/>
            <a:ext cx="9144000" cy="7143776"/>
          </a:xfrm>
          <a:prstGeom prst="rect">
            <a:avLst/>
          </a:prstGeom>
          <a:noFill/>
          <a:ln w="9525">
            <a:noFill/>
            <a:miter lim="800000"/>
            <a:headEnd/>
            <a:tailEnd/>
          </a:ln>
          <a:effectLst/>
        </p:spPr>
      </p:pic>
      <p:sp>
        <p:nvSpPr>
          <p:cNvPr id="3" name="TextBox 2"/>
          <p:cNvSpPr txBox="1"/>
          <p:nvPr/>
        </p:nvSpPr>
        <p:spPr>
          <a:xfrm>
            <a:off x="395536" y="1196752"/>
            <a:ext cx="4536504" cy="4770537"/>
          </a:xfrm>
          <a:prstGeom prst="rect">
            <a:avLst/>
          </a:prstGeom>
          <a:noFill/>
        </p:spPr>
        <p:txBody>
          <a:bodyPr wrap="square" rtlCol="0">
            <a:spAutoFit/>
          </a:bodyPr>
          <a:lstStyle/>
          <a:p>
            <a:r>
              <a:rPr lang="ru-RU" sz="1600" dirty="0"/>
              <a:t>В 1745 году исследование присланных образцов </a:t>
            </a:r>
            <a:r>
              <a:rPr lang="ru-RU" sz="1600" dirty="0" err="1"/>
              <a:t>илецкой</a:t>
            </a:r>
            <a:r>
              <a:rPr lang="ru-RU" sz="1600" dirty="0"/>
              <a:t> соли провел Михайло Ломоносов и дал ей высочайшую оценку, рекомендуя для всеобщего распространения по  империи</a:t>
            </a:r>
            <a:r>
              <a:rPr lang="ru-RU" sz="1600" dirty="0" smtClean="0"/>
              <a:t>.</a:t>
            </a:r>
            <a:endParaRPr lang="ru-RU" sz="1600" dirty="0"/>
          </a:p>
          <a:p>
            <a:r>
              <a:rPr lang="ru-RU" sz="1600" dirty="0"/>
              <a:t>24 мая 1753 и 24 марта 1754 года правительство издает указ, предписывающий покупать жителям Оренбуржья соль из казны, платя за нее 35 копеек за пуд. В Оренбурге учреждается соляное правление, а в линейных крепостях, расположенных по границе предписывается создать специальные магазины (склады) куда эту соль с ломок планируется завозить. Организуется казенная соляная ломка взамен существовавшей до этого стихийной добычи, когда любой желающий мог как угодно и где угодно добывать соль, что приводило к нерациональному использованию ресурсов. То есть постепенно система начинает структурироваться и принимать организованные черты.</a:t>
            </a:r>
          </a:p>
        </p:txBody>
      </p:sp>
      <p:pic>
        <p:nvPicPr>
          <p:cNvPr id="4098" name="Picture 2" descr="C:\Users\Admin\Desktop\Mikhail_Lomonosov_(175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2525" y="1340768"/>
            <a:ext cx="2664296" cy="352839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6084169" y="5165908"/>
            <a:ext cx="2520280" cy="369332"/>
          </a:xfrm>
          <a:prstGeom prst="rect">
            <a:avLst/>
          </a:prstGeom>
          <a:noFill/>
        </p:spPr>
        <p:txBody>
          <a:bodyPr wrap="square" rtlCol="0">
            <a:spAutoFit/>
          </a:bodyPr>
          <a:lstStyle/>
          <a:p>
            <a:r>
              <a:rPr lang="ru-RU" dirty="0" smtClean="0"/>
              <a:t>М. В. Ломоносов</a:t>
            </a:r>
            <a:endParaRPr lang="ru-RU" dirty="0"/>
          </a:p>
        </p:txBody>
      </p:sp>
      <p:sp>
        <p:nvSpPr>
          <p:cNvPr id="2" name="Нижний колонтитул 1"/>
          <p:cNvSpPr>
            <a:spLocks noGrp="1"/>
          </p:cNvSpPr>
          <p:nvPr>
            <p:ph type="ftr" sz="quarter" idx="11"/>
          </p:nvPr>
        </p:nvSpPr>
        <p:spPr>
          <a:xfrm>
            <a:off x="1691681" y="6356350"/>
            <a:ext cx="5342992"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0" y="0"/>
            <a:ext cx="9144001" cy="6858000"/>
          </a:xfrm>
          <a:prstGeom prst="rect">
            <a:avLst/>
          </a:prstGeom>
          <a:noFill/>
          <a:ln w="9525">
            <a:noFill/>
            <a:miter lim="800000"/>
            <a:headEnd/>
            <a:tailEnd/>
          </a:ln>
          <a:effectLst/>
        </p:spPr>
      </p:pic>
      <p:sp>
        <p:nvSpPr>
          <p:cNvPr id="4" name="TextBox 3"/>
          <p:cNvSpPr txBox="1"/>
          <p:nvPr/>
        </p:nvSpPr>
        <p:spPr>
          <a:xfrm>
            <a:off x="422546" y="884617"/>
            <a:ext cx="4464496" cy="5016758"/>
          </a:xfrm>
          <a:prstGeom prst="rect">
            <a:avLst/>
          </a:prstGeom>
          <a:noFill/>
        </p:spPr>
        <p:txBody>
          <a:bodyPr wrap="square" rtlCol="0">
            <a:spAutoFit/>
          </a:bodyPr>
          <a:lstStyle/>
          <a:p>
            <a:r>
              <a:rPr lang="ru-RU" sz="1600" dirty="0"/>
              <a:t>И</a:t>
            </a:r>
            <a:r>
              <a:rPr lang="ru-RU" sz="1600" dirty="0" smtClean="0"/>
              <a:t>стория </a:t>
            </a:r>
            <a:r>
              <a:rPr lang="ru-RU" sz="1600" dirty="0"/>
              <a:t>Соль-</a:t>
            </a:r>
            <a:r>
              <a:rPr lang="ru-RU" sz="1600" dirty="0" err="1"/>
              <a:t>Илецкого</a:t>
            </a:r>
            <a:r>
              <a:rPr lang="ru-RU" sz="1600" dirty="0"/>
              <a:t> месторождения уходит в 16-й век.  Хотя это только история </a:t>
            </a:r>
            <a:r>
              <a:rPr lang="ru-RU" sz="1600" dirty="0" err="1"/>
              <a:t>илецкой</a:t>
            </a:r>
            <a:r>
              <a:rPr lang="ru-RU" sz="1600" dirty="0"/>
              <a:t> соли в составе русского государства. На самом деле конечно про соль знали давно и пользовались ею местные жители испокон века. В 1627 году упоминание об </a:t>
            </a:r>
            <a:r>
              <a:rPr lang="ru-RU" sz="1600" dirty="0" err="1"/>
              <a:t>илецком</a:t>
            </a:r>
            <a:r>
              <a:rPr lang="ru-RU" sz="1600" dirty="0"/>
              <a:t> месторождении упоминается в известной «Книге Большому Чертежу». В книге, описывающей тогдашнее русское государство, говорится о том, что близ реки Илек существуют соляной прииск, где ломают соль</a:t>
            </a:r>
            <a:r>
              <a:rPr lang="ru-RU" sz="1600" dirty="0" smtClean="0"/>
              <a:t>.</a:t>
            </a:r>
            <a:endParaRPr lang="ru-RU" sz="1600" dirty="0"/>
          </a:p>
          <a:p>
            <a:r>
              <a:rPr lang="ru-RU" sz="1600" dirty="0"/>
              <a:t>В 1731 году с целью изучения и последующего освоения огромных пространств Южного Урала снаряжается Оренбургская экспедиция. В своем отчете перед императрицей Анной Иоанновной руководитель проекта Кириллов в том числе упоминает и о том, что близ вновь строящийся Оренбургской крепости (еще на реке </a:t>
            </a:r>
            <a:r>
              <a:rPr lang="ru-RU" sz="1600" dirty="0" err="1"/>
              <a:t>Орь</a:t>
            </a:r>
            <a:r>
              <a:rPr lang="ru-RU" sz="1600" dirty="0"/>
              <a:t>) есть залежи </a:t>
            </a:r>
            <a:r>
              <a:rPr lang="ru-RU" sz="1600" dirty="0" err="1"/>
              <a:t>илецкой</a:t>
            </a:r>
            <a:r>
              <a:rPr lang="ru-RU" sz="1600" dirty="0"/>
              <a:t> соли, которые могут принести хороший доход.</a:t>
            </a:r>
          </a:p>
        </p:txBody>
      </p:sp>
      <p:pic>
        <p:nvPicPr>
          <p:cNvPr id="3074" name="Picture 2" descr="C:\Users\Admin\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772816"/>
            <a:ext cx="3372921" cy="32403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 name="Нижний колонтитул 2"/>
          <p:cNvSpPr>
            <a:spLocks noGrp="1"/>
          </p:cNvSpPr>
          <p:nvPr>
            <p:ph type="ftr" sz="quarter" idx="11"/>
          </p:nvPr>
        </p:nvSpPr>
        <p:spPr>
          <a:xfrm>
            <a:off x="2411760" y="6356350"/>
            <a:ext cx="4968552"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3" name="TextBox 2"/>
          <p:cNvSpPr txBox="1"/>
          <p:nvPr/>
        </p:nvSpPr>
        <p:spPr>
          <a:xfrm>
            <a:off x="302940" y="1124744"/>
            <a:ext cx="5400600" cy="4801314"/>
          </a:xfrm>
          <a:prstGeom prst="rect">
            <a:avLst/>
          </a:prstGeom>
          <a:noFill/>
        </p:spPr>
        <p:txBody>
          <a:bodyPr wrap="square" rtlCol="0">
            <a:spAutoFit/>
          </a:bodyPr>
          <a:lstStyle/>
          <a:p>
            <a:r>
              <a:rPr lang="ru-RU" dirty="0"/>
              <a:t> </a:t>
            </a:r>
            <a:r>
              <a:rPr lang="ru-RU" sz="1600" dirty="0"/>
              <a:t> 11 сентября 1824 года царь Александр </a:t>
            </a:r>
            <a:r>
              <a:rPr lang="en-US" sz="1600" dirty="0"/>
              <a:t>I</a:t>
            </a:r>
            <a:r>
              <a:rPr lang="ru-RU" sz="1600" dirty="0"/>
              <a:t>, путешествовавший по Российской империи, </a:t>
            </a:r>
            <a:r>
              <a:rPr lang="ru-RU" sz="1600" dirty="0" smtClean="0"/>
              <a:t>а </a:t>
            </a:r>
            <a:r>
              <a:rPr lang="ru-RU" sz="1600" dirty="0"/>
              <a:t>13 сентября в</a:t>
            </a:r>
            <a:r>
              <a:rPr lang="ru-RU" sz="1600" dirty="0" smtClean="0"/>
              <a:t> </a:t>
            </a:r>
            <a:r>
              <a:rPr lang="ru-RU" sz="1600" dirty="0"/>
              <a:t>журнале «Отечественные записки» за 1925 год был опубликован материал </a:t>
            </a:r>
            <a:r>
              <a:rPr lang="ru-RU" sz="1600" dirty="0" smtClean="0"/>
              <a:t>П. М. </a:t>
            </a:r>
            <a:r>
              <a:rPr lang="ru-RU" sz="1600" dirty="0" err="1" smtClean="0"/>
              <a:t>Кудряшева</a:t>
            </a:r>
            <a:r>
              <a:rPr lang="ru-RU" sz="1600" dirty="0" smtClean="0"/>
              <a:t> </a:t>
            </a:r>
            <a:r>
              <a:rPr lang="ru-RU" sz="1600" dirty="0"/>
              <a:t>о пребывании Александра </a:t>
            </a:r>
            <a:r>
              <a:rPr lang="en-US" sz="1600" dirty="0"/>
              <a:t>I</a:t>
            </a:r>
            <a:r>
              <a:rPr lang="ru-RU" sz="1600" dirty="0"/>
              <a:t> в Оренбургском </a:t>
            </a:r>
            <a:r>
              <a:rPr lang="ru-RU" sz="1600" dirty="0" smtClean="0"/>
              <a:t>крае: «13 </a:t>
            </a:r>
            <a:r>
              <a:rPr lang="ru-RU" sz="1600" dirty="0"/>
              <a:t>сентября, в 6 часов утра, Государь Император изволил отправиться в </a:t>
            </a:r>
            <a:r>
              <a:rPr lang="ru-RU" sz="1600" dirty="0" err="1"/>
              <a:t>Илецкую</a:t>
            </a:r>
            <a:r>
              <a:rPr lang="ru-RU" sz="1600" dirty="0"/>
              <a:t> Соляную Защиту, состоящую в Киргизской степи, близ небольшой реки Илек, впадающей в Урал, и целой России известной каменной солью. В </a:t>
            </a:r>
            <a:r>
              <a:rPr lang="ru-RU" sz="1600" dirty="0" err="1"/>
              <a:t>Илецкую</a:t>
            </a:r>
            <a:r>
              <a:rPr lang="ru-RU" sz="1600" dirty="0"/>
              <a:t> Защиту Государь прибыл в 11 часов утра и следующие за тем три часа изволил посвятить осмотру оной. Сей осмотр был начат с наружной разработки соли и действия машин, поднимающих эту соль и накопляющуюся в глубине разработки воду. Его величество, одобрив богатство и превосходное качество соли, изволил отправиться на шахту подземельной выработки, а оттуда в верхний замок, построенный на довольно высокой горе, где входил в комнату, занимаемую </a:t>
            </a:r>
            <a:r>
              <a:rPr lang="ru-RU" sz="1600" dirty="0" err="1"/>
              <a:t>ссыльнорабочими</a:t>
            </a:r>
            <a:r>
              <a:rPr lang="ru-RU" sz="1600" dirty="0"/>
              <a:t> людьми худого </a:t>
            </a:r>
            <a:r>
              <a:rPr lang="ru-RU" sz="1600" dirty="0" smtClean="0"/>
              <a:t>поведения».</a:t>
            </a:r>
            <a:r>
              <a:rPr lang="ru-RU" sz="1600" dirty="0"/>
              <a:t>  </a:t>
            </a:r>
          </a:p>
        </p:txBody>
      </p:sp>
      <p:pic>
        <p:nvPicPr>
          <p:cNvPr id="5" name="Рисунок 4" descr="http://knigamir.ucoz.ru/foto/Alexander_I_of_Russia.jpg"/>
          <p:cNvPicPr/>
          <p:nvPr/>
        </p:nvPicPr>
        <p:blipFill>
          <a:blip r:embed="rId3"/>
          <a:srcRect/>
          <a:stretch>
            <a:fillRect/>
          </a:stretch>
        </p:blipFill>
        <p:spPr bwMode="auto">
          <a:xfrm>
            <a:off x="5796136" y="2276872"/>
            <a:ext cx="2549262" cy="23042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Нижний колонтитул 3"/>
          <p:cNvSpPr>
            <a:spLocks noGrp="1"/>
          </p:cNvSpPr>
          <p:nvPr>
            <p:ph type="ftr" sz="quarter" idx="11"/>
          </p:nvPr>
        </p:nvSpPr>
        <p:spPr>
          <a:xfrm>
            <a:off x="2123727" y="6356350"/>
            <a:ext cx="4947039"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9820" y="0"/>
            <a:ext cx="9153820" cy="6858000"/>
          </a:xfrm>
          <a:prstGeom prst="rect">
            <a:avLst/>
          </a:prstGeom>
          <a:noFill/>
          <a:ln w="9525">
            <a:noFill/>
            <a:miter lim="800000"/>
            <a:headEnd/>
            <a:tailEnd/>
          </a:ln>
          <a:effectLst/>
        </p:spPr>
      </p:pic>
      <p:sp>
        <p:nvSpPr>
          <p:cNvPr id="2" name="Заголовок 1"/>
          <p:cNvSpPr>
            <a:spLocks noGrp="1"/>
          </p:cNvSpPr>
          <p:nvPr>
            <p:ph type="title"/>
          </p:nvPr>
        </p:nvSpPr>
        <p:spPr/>
        <p:txBody>
          <a:bodyPr/>
          <a:lstStyle/>
          <a:p>
            <a:r>
              <a:rPr lang="ru-RU" dirty="0" smtClean="0"/>
              <a:t>Транспортировка соли</a:t>
            </a:r>
            <a:endParaRPr lang="ru-RU" dirty="0"/>
          </a:p>
        </p:txBody>
      </p:sp>
      <p:sp>
        <p:nvSpPr>
          <p:cNvPr id="4" name="TextBox 3"/>
          <p:cNvSpPr txBox="1"/>
          <p:nvPr/>
        </p:nvSpPr>
        <p:spPr>
          <a:xfrm>
            <a:off x="323528" y="1124744"/>
            <a:ext cx="4248472" cy="4770537"/>
          </a:xfrm>
          <a:prstGeom prst="rect">
            <a:avLst/>
          </a:prstGeom>
          <a:noFill/>
        </p:spPr>
        <p:txBody>
          <a:bodyPr wrap="square" rtlCol="0">
            <a:spAutoFit/>
          </a:bodyPr>
          <a:lstStyle/>
          <a:p>
            <a:r>
              <a:rPr lang="ru-RU" sz="1600" dirty="0" smtClean="0"/>
              <a:t>Наиболее доходным был вывоз соли в «волжские города» -Нижний Новгород, Кострому, Ярославль , но именно  его осуществление происходило сложнее всего. Для этого соль надлежало везти в  Самару, а дорога туда шла через степь – безлюдную и безводную, без населенных пунктов , по постоянной угрозой нападения кочевников . В итоге соль поступала не регулярно. Налажена </a:t>
            </a:r>
            <a:r>
              <a:rPr lang="ru-RU" sz="1600" dirty="0"/>
              <a:t>транспортировка соли до соляной пристани не реке Белой, превратившийся потом в город Стерлитамак. Хотя это было и давно, но в этом городе все помнят о том, что здесь когда-то была та самая соляная пристань</a:t>
            </a:r>
            <a:r>
              <a:rPr lang="ru-RU" sz="1600" dirty="0" smtClean="0"/>
              <a:t>. Оттуда ее везли баржами на Каму и Волгу. Дорога была дальней и обходилась дорого. На реке Кама строилась соляная пристань, все делалось для увеличения вывоза соли и, соответственно, увеличились доходы казны. </a:t>
            </a:r>
            <a:endParaRPr lang="ru-RU" sz="1600" dirty="0"/>
          </a:p>
        </p:txBody>
      </p:sp>
      <p:pic>
        <p:nvPicPr>
          <p:cNvPr id="6" name="Рисунок 5" descr="http://im4-tub-ru.yandex.net/i?id=549434217-47-72&amp;n=21"/>
          <p:cNvPicPr/>
          <p:nvPr/>
        </p:nvPicPr>
        <p:blipFill>
          <a:blip r:embed="rId3"/>
          <a:srcRect/>
          <a:stretch>
            <a:fillRect/>
          </a:stretch>
        </p:blipFill>
        <p:spPr bwMode="auto">
          <a:xfrm>
            <a:off x="4714876" y="1857364"/>
            <a:ext cx="3600400" cy="3096344"/>
          </a:xfrm>
          <a:prstGeom prst="round2DiagRect">
            <a:avLst>
              <a:gd name="adj1" fmla="val 18815"/>
              <a:gd name="adj2" fmla="val 18256"/>
            </a:avLst>
          </a:prstGeom>
          <a:ln w="88900" cap="sq">
            <a:solidFill>
              <a:srgbClr val="FFFFFF"/>
            </a:solidFill>
            <a:miter lim="800000"/>
          </a:ln>
          <a:effectLst>
            <a:outerShdw blurRad="254000" algn="tl" rotWithShape="0">
              <a:srgbClr val="000000">
                <a:alpha val="43000"/>
              </a:srgbClr>
            </a:outerShdw>
          </a:effectLst>
        </p:spPr>
      </p:pic>
      <p:sp>
        <p:nvSpPr>
          <p:cNvPr id="3" name="Нижний колонтитул 2"/>
          <p:cNvSpPr>
            <a:spLocks noGrp="1"/>
          </p:cNvSpPr>
          <p:nvPr>
            <p:ph type="ftr" sz="quarter" idx="11"/>
          </p:nvPr>
        </p:nvSpPr>
        <p:spPr>
          <a:xfrm>
            <a:off x="1835696" y="6356350"/>
            <a:ext cx="5040560"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9820" y="0"/>
            <a:ext cx="9153820" cy="6858000"/>
          </a:xfrm>
          <a:prstGeom prst="rect">
            <a:avLst/>
          </a:prstGeom>
          <a:noFill/>
          <a:ln w="9525">
            <a:noFill/>
            <a:miter lim="800000"/>
            <a:headEnd/>
            <a:tailEnd/>
          </a:ln>
          <a:effectLst/>
        </p:spPr>
      </p:pic>
      <p:sp>
        <p:nvSpPr>
          <p:cNvPr id="4" name="TextBox 3"/>
          <p:cNvSpPr txBox="1"/>
          <p:nvPr/>
        </p:nvSpPr>
        <p:spPr>
          <a:xfrm>
            <a:off x="539552" y="764704"/>
            <a:ext cx="4464496" cy="5509200"/>
          </a:xfrm>
          <a:prstGeom prst="rect">
            <a:avLst/>
          </a:prstGeom>
          <a:noFill/>
        </p:spPr>
        <p:txBody>
          <a:bodyPr wrap="square" rtlCol="0">
            <a:spAutoFit/>
          </a:bodyPr>
          <a:lstStyle/>
          <a:p>
            <a:r>
              <a:rPr lang="ru-RU" sz="1600" dirty="0"/>
              <a:t>Разработка месторождения соли на </a:t>
            </a:r>
            <a:r>
              <a:rPr lang="ru-RU" sz="1600" dirty="0" smtClean="0"/>
              <a:t>шла </a:t>
            </a:r>
            <a:r>
              <a:rPr lang="ru-RU" sz="1600" dirty="0"/>
              <a:t>с давних пор. Народы западного Казахстана и Южного Урала (казахи, башкиры, татары и др.) добывали </a:t>
            </a:r>
            <a:r>
              <a:rPr lang="ru-RU" sz="1600" dirty="0" err="1"/>
              <a:t>илецкую</a:t>
            </a:r>
            <a:r>
              <a:rPr lang="ru-RU" sz="1600" dirty="0"/>
              <a:t> соль. Близкое расположение соляной залежи от поверхности земли (2-3 метра) позволяла этим народам добывать соль без особых затруднений при помощи простейших орудий труда. Многовековая добыча соли производилась первобытным открытым способом (ямами). Добытчики снимали верхний слой земли, очищали соляную площадь от посторонних предметов и затем приступали к ломке соли. При помощи топора и лома они вырубали большие соляные глыбы, разбивали на мелкие куски, удобные для выноски из ям на поверхность, и развозили по своим становищам. Постепенно эти ямы углублялись и расширялись. Добыча соли затруднялась, так как теперь требовалось больше затрачивать энергии. Кроме того ямы заполнялись дождевой и снеговой водой, которая растворяла соль. </a:t>
            </a:r>
          </a:p>
        </p:txBody>
      </p:sp>
      <p:pic>
        <p:nvPicPr>
          <p:cNvPr id="5" name="Рисунок 4" descr="http://www.jemtur.ru/content/images/gallery1/source/img_1303821784.jpg"/>
          <p:cNvPicPr/>
          <p:nvPr/>
        </p:nvPicPr>
        <p:blipFill>
          <a:blip r:embed="rId3"/>
          <a:srcRect/>
          <a:stretch>
            <a:fillRect/>
          </a:stretch>
        </p:blipFill>
        <p:spPr bwMode="auto">
          <a:xfrm>
            <a:off x="5220072" y="2132856"/>
            <a:ext cx="3449379" cy="26968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Нижний колонтитул 1"/>
          <p:cNvSpPr>
            <a:spLocks noGrp="1"/>
          </p:cNvSpPr>
          <p:nvPr>
            <p:ph type="ftr" sz="quarter" idx="11"/>
          </p:nvPr>
        </p:nvSpPr>
        <p:spPr>
          <a:xfrm>
            <a:off x="2483768" y="6356350"/>
            <a:ext cx="4896544"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9820" y="0"/>
            <a:ext cx="9153820" cy="6862017"/>
          </a:xfrm>
          <a:prstGeom prst="rect">
            <a:avLst/>
          </a:prstGeom>
          <a:noFill/>
          <a:ln w="9525">
            <a:noFill/>
            <a:miter lim="800000"/>
            <a:headEnd/>
            <a:tailEnd/>
          </a:ln>
          <a:effectLst/>
        </p:spPr>
      </p:pic>
      <p:sp>
        <p:nvSpPr>
          <p:cNvPr id="3" name="TextBox 2"/>
          <p:cNvSpPr txBox="1"/>
          <p:nvPr/>
        </p:nvSpPr>
        <p:spPr>
          <a:xfrm>
            <a:off x="395536" y="714356"/>
            <a:ext cx="4248472" cy="4770537"/>
          </a:xfrm>
          <a:prstGeom prst="rect">
            <a:avLst/>
          </a:prstGeom>
          <a:noFill/>
        </p:spPr>
        <p:txBody>
          <a:bodyPr wrap="square" rtlCol="0">
            <a:spAutoFit/>
          </a:bodyPr>
          <a:lstStyle/>
          <a:p>
            <a:r>
              <a:rPr lang="ru-RU" sz="1600" dirty="0"/>
              <a:t>24 мая 1754 </a:t>
            </a:r>
            <a:r>
              <a:rPr lang="ru-RU" sz="1600" dirty="0" smtClean="0"/>
              <a:t>года было </a:t>
            </a:r>
            <a:r>
              <a:rPr lang="ru-RU" sz="1600" dirty="0"/>
              <a:t>создано государственное промышленное предприятие – </a:t>
            </a:r>
            <a:r>
              <a:rPr lang="ru-RU" sz="1600" dirty="0" err="1"/>
              <a:t>Илецкий</a:t>
            </a:r>
            <a:r>
              <a:rPr lang="ru-RU" sz="1600" dirty="0"/>
              <a:t> соляной промысел.</a:t>
            </a:r>
          </a:p>
          <a:p>
            <a:r>
              <a:rPr lang="ru-RU" sz="1600" dirty="0"/>
              <a:t>   Оренбургская соляная контора на первых порах сдала промысел в аренду на четыре года сотнику Оренбургского казачьего полка Алексею </a:t>
            </a:r>
            <a:r>
              <a:rPr lang="ru-RU" sz="1600" dirty="0" err="1"/>
              <a:t>Углицкому</a:t>
            </a:r>
            <a:r>
              <a:rPr lang="ru-RU" sz="1600" dirty="0"/>
              <a:t>.  Летом 1754 года </a:t>
            </a:r>
            <a:r>
              <a:rPr lang="ru-RU" sz="1600" dirty="0" err="1"/>
              <a:t>Углицкий</a:t>
            </a:r>
            <a:r>
              <a:rPr lang="ru-RU" sz="1600" dirty="0"/>
              <a:t> построил небольшое укрепление, </a:t>
            </a:r>
            <a:r>
              <a:rPr lang="ru-RU" sz="1600" dirty="0" smtClean="0"/>
              <a:t>названое </a:t>
            </a:r>
            <a:r>
              <a:rPr lang="ru-RU" sz="1600" dirty="0" err="1"/>
              <a:t>Илецкая</a:t>
            </a:r>
            <a:r>
              <a:rPr lang="ru-RU" sz="1600" dirty="0"/>
              <a:t> защита.  В этой крепости разместились казармы, склады, продовольственный магазин, церковь, по углам пушки.  </a:t>
            </a:r>
            <a:r>
              <a:rPr lang="ru-RU" sz="1600" dirty="0" smtClean="0"/>
              <a:t>8 </a:t>
            </a:r>
            <a:r>
              <a:rPr lang="ru-RU" sz="1600" dirty="0"/>
              <a:t>февраля 1770 года на должность начальника правления Оренбургских соляных дел был назначен П.И. </a:t>
            </a:r>
            <a:r>
              <a:rPr lang="ru-RU" sz="1600" dirty="0" err="1"/>
              <a:t>Рычков</a:t>
            </a:r>
            <a:r>
              <a:rPr lang="ru-RU" sz="1600" dirty="0"/>
              <a:t>. Он ревностно занялся организацией </a:t>
            </a:r>
            <a:r>
              <a:rPr lang="ru-RU" sz="1600" dirty="0" err="1"/>
              <a:t>илецкого</a:t>
            </a:r>
            <a:r>
              <a:rPr lang="ru-RU" sz="1600" dirty="0"/>
              <a:t> соляного промысла. </a:t>
            </a:r>
            <a:r>
              <a:rPr lang="ru-RU" sz="1600" dirty="0" smtClean="0"/>
              <a:t>Позднее </a:t>
            </a:r>
            <a:r>
              <a:rPr lang="ru-RU" sz="1600" dirty="0" err="1" smtClean="0"/>
              <a:t>Рычков</a:t>
            </a:r>
            <a:r>
              <a:rPr lang="ru-RU" sz="1600" dirty="0" smtClean="0"/>
              <a:t> </a:t>
            </a:r>
            <a:r>
              <a:rPr lang="ru-RU" sz="1600" dirty="0"/>
              <a:t>стремился организовать добычу соли шахтным способом, считая его самым наилучшим. </a:t>
            </a:r>
          </a:p>
        </p:txBody>
      </p:sp>
      <p:pic>
        <p:nvPicPr>
          <p:cNvPr id="2051" name="Picture 3" descr="C:\Users\Admin\Desktop\37403666.jpg"/>
          <p:cNvPicPr>
            <a:picLocks noChangeAspect="1" noChangeArrowheads="1"/>
          </p:cNvPicPr>
          <p:nvPr/>
        </p:nvPicPr>
        <p:blipFill>
          <a:blip r:embed="rId3">
            <a:lum bright="30000"/>
            <a:extLst>
              <a:ext uri="{28A0092B-C50C-407E-A947-70E740481C1C}">
                <a14:useLocalDpi xmlns:a14="http://schemas.microsoft.com/office/drawing/2010/main" val="0"/>
              </a:ext>
            </a:extLst>
          </a:blip>
          <a:srcRect/>
          <a:stretch>
            <a:fillRect/>
          </a:stretch>
        </p:blipFill>
        <p:spPr bwMode="auto">
          <a:xfrm>
            <a:off x="5148064" y="2060847"/>
            <a:ext cx="3024336" cy="29860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228184" y="5373216"/>
            <a:ext cx="1512168" cy="369332"/>
          </a:xfrm>
          <a:prstGeom prst="rect">
            <a:avLst/>
          </a:prstGeom>
          <a:noFill/>
        </p:spPr>
        <p:txBody>
          <a:bodyPr wrap="square" rtlCol="0">
            <a:spAutoFit/>
          </a:bodyPr>
          <a:lstStyle/>
          <a:p>
            <a:r>
              <a:rPr lang="ru-RU" dirty="0" smtClean="0"/>
              <a:t>П.И. </a:t>
            </a:r>
            <a:r>
              <a:rPr lang="ru-RU" dirty="0" err="1" smtClean="0"/>
              <a:t>Рычков</a:t>
            </a:r>
            <a:endParaRPr lang="ru-RU" dirty="0"/>
          </a:p>
        </p:txBody>
      </p:sp>
      <p:sp>
        <p:nvSpPr>
          <p:cNvPr id="2" name="Нижний колонтитул 1"/>
          <p:cNvSpPr>
            <a:spLocks noGrp="1"/>
          </p:cNvSpPr>
          <p:nvPr>
            <p:ph type="ftr" sz="quarter" idx="11"/>
          </p:nvPr>
        </p:nvSpPr>
        <p:spPr>
          <a:xfrm>
            <a:off x="2051720" y="6356350"/>
            <a:ext cx="5112568"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1" y="0"/>
            <a:ext cx="9144001" cy="6858000"/>
          </a:xfrm>
          <a:prstGeom prst="rect">
            <a:avLst/>
          </a:prstGeom>
          <a:noFill/>
          <a:ln w="9525">
            <a:noFill/>
            <a:miter lim="800000"/>
            <a:headEnd/>
            <a:tailEnd/>
          </a:ln>
          <a:effectLst/>
        </p:spPr>
      </p:pic>
      <p:sp>
        <p:nvSpPr>
          <p:cNvPr id="2" name="Заголовок 1"/>
          <p:cNvSpPr>
            <a:spLocks noGrp="1"/>
          </p:cNvSpPr>
          <p:nvPr>
            <p:ph type="title"/>
          </p:nvPr>
        </p:nvSpPr>
        <p:spPr>
          <a:xfrm>
            <a:off x="457200" y="274638"/>
            <a:ext cx="8229600" cy="706090"/>
          </a:xfrm>
        </p:spPr>
        <p:txBody>
          <a:bodyPr>
            <a:normAutofit fontScale="90000"/>
          </a:bodyPr>
          <a:lstStyle/>
          <a:p>
            <a:r>
              <a:rPr lang="ru-RU" dirty="0" smtClean="0"/>
              <a:t>Рабочий</a:t>
            </a:r>
            <a:r>
              <a:rPr lang="ru-RU" dirty="0"/>
              <a:t> </a:t>
            </a:r>
            <a:r>
              <a:rPr lang="ru-RU" dirty="0" smtClean="0"/>
              <a:t>труд</a:t>
            </a:r>
            <a:endParaRPr lang="ru-RU" dirty="0"/>
          </a:p>
        </p:txBody>
      </p:sp>
      <p:sp>
        <p:nvSpPr>
          <p:cNvPr id="4" name="TextBox 3"/>
          <p:cNvSpPr txBox="1"/>
          <p:nvPr/>
        </p:nvSpPr>
        <p:spPr>
          <a:xfrm>
            <a:off x="425209" y="963628"/>
            <a:ext cx="3570727" cy="4278094"/>
          </a:xfrm>
          <a:prstGeom prst="rect">
            <a:avLst/>
          </a:prstGeom>
          <a:noFill/>
        </p:spPr>
        <p:txBody>
          <a:bodyPr wrap="square" rtlCol="0">
            <a:spAutoFit/>
          </a:bodyPr>
          <a:lstStyle/>
          <a:p>
            <a:r>
              <a:rPr lang="ru-RU" sz="1600" dirty="0" smtClean="0"/>
              <a:t>Достаточно скоро стало ясно, что без дополнительных  рабочих рук большого производства не создать . Выход был найден достаточно традиционный для той поры- привлекли бесплатный труд каторжников.  Труд на промысле был тяжёлым-точно также как на любом другом производстве. Они перетаскивали соль кадками ,носилками, перевозили тачками. Собственно также как ломали соль и свободные люди, иных технологий просто не существовало.  Привлечение каторжников было вынужденной мерой, но как тогда оказалось очень эффективной.</a:t>
            </a:r>
            <a:endParaRPr lang="ru-RU" sz="16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1888237"/>
            <a:ext cx="3705225" cy="24288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3" name="Нижний колонтитул 2"/>
          <p:cNvSpPr>
            <a:spLocks noGrp="1"/>
          </p:cNvSpPr>
          <p:nvPr>
            <p:ph type="ftr" sz="quarter" idx="11"/>
          </p:nvPr>
        </p:nvSpPr>
        <p:spPr>
          <a:xfrm>
            <a:off x="2339752" y="6356350"/>
            <a:ext cx="5040560"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9820" y="0"/>
            <a:ext cx="9153820" cy="6862017"/>
          </a:xfrm>
          <a:prstGeom prst="rect">
            <a:avLst/>
          </a:prstGeom>
          <a:noFill/>
          <a:ln w="9525">
            <a:noFill/>
            <a:miter lim="800000"/>
            <a:headEnd/>
            <a:tailEnd/>
          </a:ln>
          <a:effectLst/>
        </p:spPr>
      </p:pic>
      <p:sp>
        <p:nvSpPr>
          <p:cNvPr id="2" name="Заголовок 1"/>
          <p:cNvSpPr>
            <a:spLocks noGrp="1"/>
          </p:cNvSpPr>
          <p:nvPr>
            <p:ph type="title"/>
          </p:nvPr>
        </p:nvSpPr>
        <p:spPr/>
        <p:txBody>
          <a:bodyPr/>
          <a:lstStyle/>
          <a:p>
            <a:r>
              <a:rPr lang="ru-RU" dirty="0" smtClean="0"/>
              <a:t>Шахтная добыча</a:t>
            </a:r>
            <a:endParaRPr lang="ru-RU" dirty="0"/>
          </a:p>
        </p:txBody>
      </p:sp>
      <p:sp>
        <p:nvSpPr>
          <p:cNvPr id="3" name="TextBox 2"/>
          <p:cNvSpPr txBox="1"/>
          <p:nvPr/>
        </p:nvSpPr>
        <p:spPr>
          <a:xfrm>
            <a:off x="467544" y="1268760"/>
            <a:ext cx="3672408" cy="4524315"/>
          </a:xfrm>
          <a:prstGeom prst="rect">
            <a:avLst/>
          </a:prstGeom>
          <a:noFill/>
        </p:spPr>
        <p:txBody>
          <a:bodyPr wrap="square" rtlCol="0">
            <a:spAutoFit/>
          </a:bodyPr>
          <a:lstStyle/>
          <a:p>
            <a:r>
              <a:rPr lang="ru-RU" dirty="0"/>
              <a:t>Первая попытка добывать соль шахтным способом в Соль-Илецке была предпринята в 1820 году Бояркиным, но она не увенчалась успехом, так как не удачно было выбрано место для постройки шахты. Соль-</a:t>
            </a:r>
            <a:r>
              <a:rPr lang="ru-RU" dirty="0" err="1"/>
              <a:t>Илецкая</a:t>
            </a:r>
            <a:r>
              <a:rPr lang="ru-RU" dirty="0"/>
              <a:t> шахта постоянно затоплялась водой. </a:t>
            </a:r>
            <a:r>
              <a:rPr lang="ru-RU" dirty="0" smtClean="0"/>
              <a:t>Стоимость </a:t>
            </a:r>
            <a:r>
              <a:rPr lang="ru-RU" dirty="0"/>
              <a:t>соли, добытой шахтным способом, была выше, чем добытой открытым способом. Преимущество шахтной добычи соли состояло в том, что она позволяла вести работы в любое время суток, в течение всего года, независимо от </a:t>
            </a:r>
            <a:r>
              <a:rPr lang="ru-RU" dirty="0" smtClean="0"/>
              <a:t>погоды</a:t>
            </a:r>
            <a:endParaRPr lang="ru-RU" dirty="0"/>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6558" y="1725350"/>
            <a:ext cx="4397667" cy="328782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4" name="Нижний колонтитул 3"/>
          <p:cNvSpPr>
            <a:spLocks noGrp="1"/>
          </p:cNvSpPr>
          <p:nvPr>
            <p:ph type="ftr" sz="quarter" idx="11"/>
          </p:nvPr>
        </p:nvSpPr>
        <p:spPr>
          <a:xfrm>
            <a:off x="2303748" y="6356350"/>
            <a:ext cx="4788532"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9820" y="0"/>
            <a:ext cx="9153819" cy="6858000"/>
          </a:xfrm>
          <a:prstGeom prst="rect">
            <a:avLst/>
          </a:prstGeom>
          <a:noFill/>
          <a:ln w="9525">
            <a:noFill/>
            <a:miter lim="800000"/>
            <a:headEnd/>
            <a:tailEnd/>
          </a:ln>
          <a:effectLst/>
        </p:spPr>
      </p:pic>
      <p:sp>
        <p:nvSpPr>
          <p:cNvPr id="3" name="TextBox 2"/>
          <p:cNvSpPr txBox="1"/>
          <p:nvPr/>
        </p:nvSpPr>
        <p:spPr>
          <a:xfrm>
            <a:off x="323528" y="1268760"/>
            <a:ext cx="3456384" cy="4801314"/>
          </a:xfrm>
          <a:prstGeom prst="rect">
            <a:avLst/>
          </a:prstGeom>
          <a:noFill/>
        </p:spPr>
        <p:txBody>
          <a:bodyPr wrap="square" rtlCol="0">
            <a:spAutoFit/>
          </a:bodyPr>
          <a:lstStyle/>
          <a:p>
            <a:r>
              <a:rPr lang="ru-RU" dirty="0"/>
              <a:t>С годами росла добыча. В 1881 году по проекту горного инженера Яковлева в Соль-Илецке были заложены две шахты, которые строились восемь лет. Эти шахты были оборудованы двумя водоотливными паровыми машинами, подъемной машиной, устроена вентиляция для освежения воздуха; были поставлены электрические установки для освещения шахт. Но производительность </a:t>
            </a:r>
            <a:r>
              <a:rPr lang="ru-RU" dirty="0" err="1"/>
              <a:t>илецких</a:t>
            </a:r>
            <a:r>
              <a:rPr lang="ru-RU" dirty="0"/>
              <a:t> шахт была низкой.</a:t>
            </a:r>
          </a:p>
          <a:p>
            <a:r>
              <a:rPr lang="ru-RU" dirty="0" smtClean="0"/>
              <a:t>В </a:t>
            </a:r>
            <a:r>
              <a:rPr lang="ru-RU" dirty="0"/>
              <a:t>1894 году проведено электричество.</a:t>
            </a:r>
          </a:p>
        </p:txBody>
      </p:sp>
      <p:pic>
        <p:nvPicPr>
          <p:cNvPr id="5123" name="Picture 3" descr="C:\Users\Admin\Desktop\22163-131006-78283b7e22b02fca87d581bf954834b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75437">
            <a:off x="5046750" y="887739"/>
            <a:ext cx="2857500" cy="214312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124" name="Picture 4" descr="C:\Users\Admin\Desktop\shahta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43504" y="3714752"/>
            <a:ext cx="3123639" cy="230221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2" name="Нижний колонтитул 1"/>
          <p:cNvSpPr>
            <a:spLocks noGrp="1"/>
          </p:cNvSpPr>
          <p:nvPr>
            <p:ph type="ftr" sz="quarter" idx="11"/>
          </p:nvPr>
        </p:nvSpPr>
        <p:spPr>
          <a:xfrm>
            <a:off x="2339752" y="6356350"/>
            <a:ext cx="4968552"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9820" y="0"/>
            <a:ext cx="9153820" cy="6861795"/>
          </a:xfrm>
          <a:prstGeom prst="rect">
            <a:avLst/>
          </a:prstGeom>
          <a:noFill/>
          <a:ln w="9525">
            <a:noFill/>
            <a:miter lim="800000"/>
            <a:headEnd/>
            <a:tailEnd/>
          </a:ln>
          <a:effectLst/>
        </p:spPr>
      </p:pic>
      <p:sp>
        <p:nvSpPr>
          <p:cNvPr id="3" name="TextBox 2"/>
          <p:cNvSpPr txBox="1"/>
          <p:nvPr/>
        </p:nvSpPr>
        <p:spPr>
          <a:xfrm>
            <a:off x="395536" y="714356"/>
            <a:ext cx="4392488" cy="5355312"/>
          </a:xfrm>
          <a:prstGeom prst="rect">
            <a:avLst/>
          </a:prstGeom>
          <a:noFill/>
        </p:spPr>
        <p:txBody>
          <a:bodyPr wrap="square" rtlCol="0">
            <a:spAutoFit/>
          </a:bodyPr>
          <a:lstStyle/>
          <a:p>
            <a:r>
              <a:rPr lang="ru-RU" dirty="0"/>
              <a:t>В июле 1919 года в Соль-</a:t>
            </a:r>
            <a:r>
              <a:rPr lang="ru-RU" dirty="0" err="1"/>
              <a:t>Илецкой</a:t>
            </a:r>
            <a:r>
              <a:rPr lang="ru-RU" dirty="0"/>
              <a:t> шахте произошел обвал кровли в западной части камеры, образовалась воронка глубиною 10 сажен. Вскоре шахту затопило подземными и поверхностными водами. Так образовалось знаменитое озеро Развал. После революции встала необходимость восстанавливать соляной промысел города Соль-Илецк. Трудности на пути восстановления промысла оказались огромными. Но промысел в Соль-Илецке был не только восстановлен, но и реконструирован на новой технической основе. В 1959 году в Соль-Илецке была заложена шахта 2, а в декабре 1964 года сдана в эксплуатацию. Ее глубина 280 метров от поверхности земли. Эта шахта работает и в настоящее время. </a:t>
            </a:r>
          </a:p>
        </p:txBody>
      </p:sp>
      <p:pic>
        <p:nvPicPr>
          <p:cNvPr id="6146" name="Picture 2" descr="C:\Users\Admin\Desktop\1747386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0120" y="2060848"/>
            <a:ext cx="4108564" cy="27363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 name="Нижний колонтитул 1"/>
          <p:cNvSpPr>
            <a:spLocks noGrp="1"/>
          </p:cNvSpPr>
          <p:nvPr>
            <p:ph type="ftr" sz="quarter" idx="11"/>
          </p:nvPr>
        </p:nvSpPr>
        <p:spPr>
          <a:xfrm>
            <a:off x="2123728" y="6356350"/>
            <a:ext cx="5040560"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0" y="0"/>
            <a:ext cx="9148757" cy="6858000"/>
          </a:xfrm>
          <a:prstGeom prst="rect">
            <a:avLst/>
          </a:prstGeom>
          <a:noFill/>
          <a:ln w="9525">
            <a:noFill/>
            <a:miter lim="800000"/>
            <a:headEnd/>
            <a:tailEnd/>
          </a:ln>
          <a:effectLst/>
        </p:spPr>
      </p:pic>
      <p:sp>
        <p:nvSpPr>
          <p:cNvPr id="2" name="Заголовок 1"/>
          <p:cNvSpPr>
            <a:spLocks noGrp="1"/>
          </p:cNvSpPr>
          <p:nvPr>
            <p:ph type="title"/>
          </p:nvPr>
        </p:nvSpPr>
        <p:spPr/>
        <p:txBody>
          <a:bodyPr/>
          <a:lstStyle/>
          <a:p>
            <a:r>
              <a:rPr lang="ru-RU" b="1" dirty="0" smtClean="0">
                <a:solidFill>
                  <a:srgbClr val="FF0000"/>
                </a:solidFill>
              </a:rPr>
              <a:t>ОАО «</a:t>
            </a:r>
            <a:r>
              <a:rPr lang="ru-RU" b="1" dirty="0" err="1" smtClean="0">
                <a:solidFill>
                  <a:srgbClr val="FF0000"/>
                </a:solidFill>
              </a:rPr>
              <a:t>Илецксоль</a:t>
            </a:r>
            <a:r>
              <a:rPr lang="ru-RU" b="1" dirty="0" smtClean="0">
                <a:solidFill>
                  <a:srgbClr val="FF0000"/>
                </a:solidFill>
              </a:rPr>
              <a:t>»</a:t>
            </a:r>
            <a:endParaRPr lang="ru-RU" b="1" dirty="0">
              <a:solidFill>
                <a:srgbClr val="FF0000"/>
              </a:solidFill>
            </a:endParaRPr>
          </a:p>
        </p:txBody>
      </p:sp>
      <p:sp>
        <p:nvSpPr>
          <p:cNvPr id="4" name="TextBox 3"/>
          <p:cNvSpPr txBox="1"/>
          <p:nvPr/>
        </p:nvSpPr>
        <p:spPr>
          <a:xfrm>
            <a:off x="755576" y="1700808"/>
            <a:ext cx="3078495" cy="3293209"/>
          </a:xfrm>
          <a:prstGeom prst="rect">
            <a:avLst/>
          </a:prstGeom>
          <a:noFill/>
        </p:spPr>
        <p:txBody>
          <a:bodyPr wrap="square" rtlCol="0">
            <a:spAutoFit/>
          </a:bodyPr>
          <a:lstStyle/>
          <a:p>
            <a:r>
              <a:rPr lang="ru-RU" sz="1600" dirty="0" smtClean="0"/>
              <a:t>Сейчас предприятие по добыче соли является ОАО </a:t>
            </a:r>
            <a:r>
              <a:rPr lang="ru-RU" sz="1600" dirty="0"/>
              <a:t>«</a:t>
            </a:r>
            <a:r>
              <a:rPr lang="ru-RU" sz="1600" dirty="0" err="1"/>
              <a:t>Илецксоль</a:t>
            </a:r>
            <a:r>
              <a:rPr lang="ru-RU" sz="1600" dirty="0"/>
              <a:t>». Основными видами деятельности </a:t>
            </a:r>
            <a:r>
              <a:rPr lang="ru-RU" sz="1600" dirty="0" smtClean="0"/>
              <a:t>сегодня </a:t>
            </a:r>
            <a:r>
              <a:rPr lang="ru-RU" sz="1600" dirty="0"/>
              <a:t>являются добыча, переработка и реализация каменной соли. Месторождение разрабатывается рудником №2, годовая мощность которого составляет 1 250 000 тонн в год. Численность работающих  на предприятии составляет более 600 человек. </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1268760"/>
            <a:ext cx="3520554" cy="255491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4005064"/>
            <a:ext cx="3390673" cy="225903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Нижний колонтитул 2"/>
          <p:cNvSpPr>
            <a:spLocks noGrp="1"/>
          </p:cNvSpPr>
          <p:nvPr>
            <p:ph type="ftr" sz="quarter" idx="11"/>
          </p:nvPr>
        </p:nvSpPr>
        <p:spPr>
          <a:xfrm>
            <a:off x="2123728" y="6356350"/>
            <a:ext cx="5184576"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0" y="-1"/>
            <a:ext cx="9144000" cy="6860743"/>
          </a:xfrm>
          <a:prstGeom prst="rect">
            <a:avLst/>
          </a:prstGeom>
          <a:noFill/>
          <a:ln w="9525">
            <a:noFill/>
            <a:miter lim="800000"/>
            <a:headEnd/>
            <a:tailEnd/>
          </a:ln>
          <a:effectLst/>
        </p:spPr>
      </p:pic>
      <p:sp>
        <p:nvSpPr>
          <p:cNvPr id="2" name="Заголовок 1"/>
          <p:cNvSpPr>
            <a:spLocks noGrp="1"/>
          </p:cNvSpPr>
          <p:nvPr>
            <p:ph type="title"/>
          </p:nvPr>
        </p:nvSpPr>
        <p:spPr/>
        <p:txBody>
          <a:bodyPr/>
          <a:lstStyle/>
          <a:p>
            <a:r>
              <a:rPr lang="ru-RU" b="1" dirty="0" smtClean="0">
                <a:solidFill>
                  <a:srgbClr val="FF0000"/>
                </a:solidFill>
              </a:rPr>
              <a:t>Озеро «Развал»</a:t>
            </a:r>
            <a:endParaRPr lang="ru-RU" b="1" dirty="0">
              <a:solidFill>
                <a:srgbClr val="FF0000"/>
              </a:solidFill>
            </a:endParaRP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В феврале 1979 года озеро Развал уходило в шахту, и чтобы восстановить его, пришлось закачивать воду с реки Илек. В настоящее время город Соль-Илецк является курортом, ежегодно его посещают тысячи людей с целью подлечить свое здоровье и просто отдохнуть, поскольку озеро является уникальным по своим лечебным качествам, и лечит от многих заболеваний (остеохондроза позвоночника, псориаза, полиартрита и др</a:t>
            </a:r>
            <a:r>
              <a:rPr kumimoji="0" lang="ru-RU" sz="1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В феврале 1979 года озеро Развал уходило в шахту, и чтобы восстановить его, пришлось закачивать воду с реки Илек. В настоящее время город Соль-Илецк является курортом, ежегодно его посещают тысячи людей с целью подлечить свое здоровье и просто отдохнуть, поскольку озеро является уникальным по своим лечебным качествам, и лечит от многих заболеваний (остеохондроза позвоночника, псориаза, полиартрита и др</a:t>
            </a:r>
            <a:r>
              <a:rPr kumimoji="0" lang="ru-RU" sz="1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TextBox 7"/>
          <p:cNvSpPr txBox="1"/>
          <p:nvPr/>
        </p:nvSpPr>
        <p:spPr>
          <a:xfrm>
            <a:off x="611560" y="1700808"/>
            <a:ext cx="3528392" cy="4247317"/>
          </a:xfrm>
          <a:prstGeom prst="rect">
            <a:avLst/>
          </a:prstGeom>
          <a:noFill/>
        </p:spPr>
        <p:txBody>
          <a:bodyPr wrap="square" rtlCol="0">
            <a:spAutoFit/>
          </a:bodyPr>
          <a:lstStyle/>
          <a:p>
            <a:r>
              <a:rPr lang="ru-RU" dirty="0"/>
              <a:t>В феврале 1979 года озеро Развал уходило в шахту, и чтобы восстановить его, пришлось закачивать воду с реки Илек. В настоящее время город Соль-Илецк является курортом, ежегодно его посещают тысячи людей с целью подлечить свое здоровье и просто отдохнуть, поскольку озеро является уникальным по своим лечебным качествам, и лечит от многих заболеваний (остеохондроза позвоночника, псориаза, полиартрита и </a:t>
            </a:r>
            <a:r>
              <a:rPr lang="ru-RU" dirty="0" err="1" smtClean="0"/>
              <a:t>др</a:t>
            </a:r>
            <a:r>
              <a:rPr lang="ru-RU" dirty="0" smtClean="0"/>
              <a:t>). </a:t>
            </a:r>
            <a:endParaRPr lang="ru-RU" dirty="0"/>
          </a:p>
        </p:txBody>
      </p:sp>
      <p:pic>
        <p:nvPicPr>
          <p:cNvPr id="717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1792993"/>
            <a:ext cx="2718058" cy="203854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pic>
        <p:nvPicPr>
          <p:cNvPr id="3074" name="Picture 2" descr="C:\Users\Admin\Desktop\ozer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5509" y="4005064"/>
            <a:ext cx="3176540" cy="238240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
        <p:nvSpPr>
          <p:cNvPr id="3" name="Нижний колонтитул 2"/>
          <p:cNvSpPr>
            <a:spLocks noGrp="1"/>
          </p:cNvSpPr>
          <p:nvPr>
            <p:ph type="ftr" sz="quarter" idx="11"/>
          </p:nvPr>
        </p:nvSpPr>
        <p:spPr>
          <a:xfrm>
            <a:off x="2195735" y="6356350"/>
            <a:ext cx="5096313"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1" y="0"/>
            <a:ext cx="9144001" cy="6858000"/>
          </a:xfrm>
          <a:prstGeom prst="rect">
            <a:avLst/>
          </a:prstGeom>
          <a:noFill/>
          <a:ln w="9525">
            <a:noFill/>
            <a:miter lim="800000"/>
            <a:headEnd/>
            <a:tailEnd/>
          </a:ln>
          <a:effectLst/>
        </p:spPr>
      </p:pic>
      <p:sp>
        <p:nvSpPr>
          <p:cNvPr id="2" name="Заголовок 1"/>
          <p:cNvSpPr>
            <a:spLocks noGrp="1"/>
          </p:cNvSpPr>
          <p:nvPr>
            <p:ph type="title"/>
          </p:nvPr>
        </p:nvSpPr>
        <p:spPr>
          <a:xfrm>
            <a:off x="457200" y="274638"/>
            <a:ext cx="8229600" cy="922114"/>
          </a:xfrm>
        </p:spPr>
        <p:txBody>
          <a:bodyPr/>
          <a:lstStyle/>
          <a:p>
            <a:r>
              <a:rPr lang="ru-RU" b="1" dirty="0">
                <a:solidFill>
                  <a:srgbClr val="FF0000"/>
                </a:solidFill>
              </a:rPr>
              <a:t>Добыча соли</a:t>
            </a:r>
          </a:p>
        </p:txBody>
      </p:sp>
      <p:sp>
        <p:nvSpPr>
          <p:cNvPr id="3" name="TextBox 2"/>
          <p:cNvSpPr txBox="1"/>
          <p:nvPr/>
        </p:nvSpPr>
        <p:spPr>
          <a:xfrm>
            <a:off x="539552" y="1412776"/>
            <a:ext cx="4176464" cy="4278094"/>
          </a:xfrm>
          <a:prstGeom prst="rect">
            <a:avLst/>
          </a:prstGeom>
          <a:noFill/>
        </p:spPr>
        <p:txBody>
          <a:bodyPr wrap="square" rtlCol="0">
            <a:spAutoFit/>
          </a:bodyPr>
          <a:lstStyle/>
          <a:p>
            <a:r>
              <a:rPr lang="ru-RU" sz="1600" dirty="0"/>
              <a:t>Добыча соли ведется подземным способом камерной системы отработки на глубине порядка 300 м. . Отработанные камеры представляют собой комнаты с потолками тридцатиметровой высоты, шириной 30 м. и длиной 500 м., на стенах которых комбайн оставляет фрезами рисунок с выпуклым узором и они выглядят как царство белой соляной королевы. В камерах, на оставшемся слое соли высотой 2,5 м. камнерезными машинами выпиливаются соляные блоки размером 20х20х40(см.). Выдача соли и соляных блоков из камер осуществляется через стволы, оборудованные подъемными комплексами. Из стволов конвейерным транспортом соль поступает в цех для её переработки. </a:t>
            </a:r>
          </a:p>
        </p:txBody>
      </p:sp>
      <p:pic>
        <p:nvPicPr>
          <p:cNvPr id="5122" name="Picture 2" descr="C:\Users\Admin\Desktop\pic3_b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9573" y="2060849"/>
            <a:ext cx="3919387" cy="288031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7" name="Picture 2" descr="C:\Users\Admin\Desktop\pic3_b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6314" y="2000240"/>
            <a:ext cx="3919387" cy="288031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4" name="Нижний колонтитул 3"/>
          <p:cNvSpPr>
            <a:spLocks noGrp="1"/>
          </p:cNvSpPr>
          <p:nvPr>
            <p:ph type="ftr" sz="quarter" idx="11"/>
          </p:nvPr>
        </p:nvSpPr>
        <p:spPr>
          <a:xfrm>
            <a:off x="2267744" y="6356350"/>
            <a:ext cx="4824536"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9820" y="0"/>
            <a:ext cx="9153819" cy="6858000"/>
          </a:xfrm>
          <a:prstGeom prst="rect">
            <a:avLst/>
          </a:prstGeom>
          <a:noFill/>
          <a:ln w="9525">
            <a:noFill/>
            <a:miter lim="800000"/>
            <a:headEnd/>
            <a:tailEnd/>
          </a:ln>
          <a:effectLst/>
        </p:spPr>
      </p:pic>
      <p:sp>
        <p:nvSpPr>
          <p:cNvPr id="3" name="TextBox 2"/>
          <p:cNvSpPr txBox="1"/>
          <p:nvPr/>
        </p:nvSpPr>
        <p:spPr>
          <a:xfrm>
            <a:off x="395536" y="1340768"/>
            <a:ext cx="3672408" cy="4031873"/>
          </a:xfrm>
          <a:prstGeom prst="rect">
            <a:avLst/>
          </a:prstGeom>
          <a:noFill/>
        </p:spPr>
        <p:txBody>
          <a:bodyPr wrap="square" rtlCol="0">
            <a:spAutoFit/>
          </a:bodyPr>
          <a:lstStyle/>
          <a:p>
            <a:r>
              <a:rPr lang="ru-RU" sz="1600" dirty="0" smtClean="0"/>
              <a:t>По </a:t>
            </a:r>
            <a:r>
              <a:rPr lang="ru-RU" sz="1600" dirty="0"/>
              <a:t>уникальности месторождения </a:t>
            </a:r>
            <a:r>
              <a:rPr lang="ru-RU" sz="1600" dirty="0" err="1"/>
              <a:t>Илецкая</a:t>
            </a:r>
            <a:r>
              <a:rPr lang="ru-RU" sz="1600" dirty="0"/>
              <a:t> соль не требует дополнительного обогащения, и поэтому её переработка заключается в дроблении на вальцевых станках и сортировке по фракциям на грохотах. В целях профилактики йод-</a:t>
            </a:r>
            <a:r>
              <a:rPr lang="ru-RU" sz="1600" dirty="0" err="1"/>
              <a:t>дефицытных</a:t>
            </a:r>
            <a:r>
              <a:rPr lang="ru-RU" sz="1600" dirty="0"/>
              <a:t> заболеваний часть соли обогащается </a:t>
            </a:r>
            <a:r>
              <a:rPr lang="ru-RU" sz="1600" dirty="0" err="1"/>
              <a:t>йодатом</a:t>
            </a:r>
            <a:r>
              <a:rPr lang="ru-RU" sz="1600" dirty="0"/>
              <a:t> </a:t>
            </a:r>
            <a:r>
              <a:rPr lang="ru-RU" sz="1600" dirty="0" smtClean="0"/>
              <a:t>. Выданная </a:t>
            </a:r>
            <a:r>
              <a:rPr lang="ru-RU" sz="1600" dirty="0"/>
              <a:t>на поверхность соль поступает на фабрику по переработке, где внедрена автоматизированная система управления технологическим процессом.  Здесь она расфасовывается и упаковывается для дальнейшей реализации.</a:t>
            </a:r>
          </a:p>
        </p:txBody>
      </p:sp>
      <p:pic>
        <p:nvPicPr>
          <p:cNvPr id="5" name="Рисунок 4" descr="http://im0-tub-ru.yandex.net/i?id=47616879-28-72&amp;n=21"/>
          <p:cNvPicPr/>
          <p:nvPr/>
        </p:nvPicPr>
        <p:blipFill>
          <a:blip r:embed="rId3"/>
          <a:srcRect/>
          <a:stretch>
            <a:fillRect/>
          </a:stretch>
        </p:blipFill>
        <p:spPr bwMode="auto">
          <a:xfrm>
            <a:off x="6608859" y="1916832"/>
            <a:ext cx="2304256" cy="19372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24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5149785" y="4455298"/>
            <a:ext cx="2918148" cy="19442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024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1395355"/>
            <a:ext cx="1997968" cy="266395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 name="Нижний колонтитул 1"/>
          <p:cNvSpPr>
            <a:spLocks noGrp="1"/>
          </p:cNvSpPr>
          <p:nvPr>
            <p:ph type="ftr" sz="quarter" idx="11"/>
          </p:nvPr>
        </p:nvSpPr>
        <p:spPr>
          <a:xfrm>
            <a:off x="1979712" y="6356350"/>
            <a:ext cx="4752528"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0" y="0"/>
            <a:ext cx="9143999" cy="6858000"/>
          </a:xfrm>
          <a:prstGeom prst="rect">
            <a:avLst/>
          </a:prstGeom>
          <a:noFill/>
          <a:ln w="9525">
            <a:noFill/>
            <a:miter lim="800000"/>
            <a:headEnd/>
            <a:tailEnd/>
          </a:ln>
          <a:effectLst/>
        </p:spPr>
      </p:pic>
      <p:pic>
        <p:nvPicPr>
          <p:cNvPr id="5" name="Рисунок 4" descr="http://knigamir.ucoz.ru/foto/-2-.jpg"/>
          <p:cNvPicPr/>
          <p:nvPr/>
        </p:nvPicPr>
        <p:blipFill>
          <a:blip r:embed="rId3"/>
          <a:srcRect/>
          <a:stretch>
            <a:fillRect/>
          </a:stretch>
        </p:blipFill>
        <p:spPr bwMode="auto">
          <a:xfrm>
            <a:off x="5724128" y="4149080"/>
            <a:ext cx="2859405" cy="19011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267" name="Picture 3" descr="C:\Users\Admin\Desktop\0_19755_3cd574dc_x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48064" y="1679530"/>
            <a:ext cx="2726942" cy="20452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1606940" y="5325303"/>
            <a:ext cx="3384376" cy="923330"/>
          </a:xfrm>
          <a:prstGeom prst="rect">
            <a:avLst/>
          </a:prstGeom>
          <a:noFill/>
        </p:spPr>
        <p:txBody>
          <a:bodyPr wrap="square" rtlCol="0">
            <a:spAutoFit/>
          </a:bodyPr>
          <a:lstStyle/>
          <a:p>
            <a:r>
              <a:rPr lang="ru-RU" dirty="0" smtClean="0"/>
              <a:t>Пути по которым проходит транспортировка соли в наши дни.</a:t>
            </a:r>
            <a:endParaRPr lang="ru-RU" dirty="0"/>
          </a:p>
        </p:txBody>
      </p:sp>
      <p:pic>
        <p:nvPicPr>
          <p:cNvPr id="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3232" y="1556792"/>
            <a:ext cx="2758409" cy="37135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 name="Нижний колонтитул 1"/>
          <p:cNvSpPr>
            <a:spLocks noGrp="1"/>
          </p:cNvSpPr>
          <p:nvPr>
            <p:ph type="ftr" sz="quarter" idx="11"/>
          </p:nvPr>
        </p:nvSpPr>
        <p:spPr>
          <a:xfrm>
            <a:off x="2051720" y="6267261"/>
            <a:ext cx="5256583"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0" y="0"/>
            <a:ext cx="9144000" cy="6862018"/>
          </a:xfrm>
          <a:prstGeom prst="rect">
            <a:avLst/>
          </a:prstGeom>
          <a:noFill/>
          <a:ln w="9525">
            <a:noFill/>
            <a:miter lim="800000"/>
            <a:headEnd/>
            <a:tailEnd/>
          </a:ln>
          <a:effectLst/>
        </p:spPr>
      </p:pic>
      <p:sp>
        <p:nvSpPr>
          <p:cNvPr id="3" name="TextBox 2"/>
          <p:cNvSpPr txBox="1"/>
          <p:nvPr/>
        </p:nvSpPr>
        <p:spPr>
          <a:xfrm>
            <a:off x="539552" y="1556792"/>
            <a:ext cx="3600400" cy="4278094"/>
          </a:xfrm>
          <a:prstGeom prst="rect">
            <a:avLst/>
          </a:prstGeom>
          <a:noFill/>
        </p:spPr>
        <p:txBody>
          <a:bodyPr wrap="square" rtlCol="0">
            <a:spAutoFit/>
          </a:bodyPr>
          <a:lstStyle/>
          <a:p>
            <a:pPr algn="just"/>
            <a:r>
              <a:rPr lang="ru-RU" sz="1600" dirty="0" smtClean="0"/>
              <a:t>В </a:t>
            </a:r>
            <a:r>
              <a:rPr lang="ru-RU" sz="1600" dirty="0"/>
              <a:t>1996 году в Париже </a:t>
            </a:r>
            <a:r>
              <a:rPr lang="ru-RU" sz="1600" dirty="0" smtClean="0"/>
              <a:t>соль </a:t>
            </a:r>
            <a:r>
              <a:rPr lang="ru-RU" sz="1600" dirty="0"/>
              <a:t>была признана Клубом профессиональных руководителей лучшей в мире и награждена десятым золотым призом Европы за качество.</a:t>
            </a:r>
          </a:p>
          <a:p>
            <a:pPr algn="just"/>
            <a:r>
              <a:rPr lang="ru-RU" sz="1600" dirty="0"/>
              <a:t>В настоящее время в ОАО «</a:t>
            </a:r>
            <a:r>
              <a:rPr lang="ru-RU" sz="1600" dirty="0" err="1"/>
              <a:t>Илецксоль</a:t>
            </a:r>
            <a:r>
              <a:rPr lang="ru-RU" sz="1600" dirty="0"/>
              <a:t>» п</a:t>
            </a:r>
            <a:r>
              <a:rPr lang="ru-RU" sz="1600" dirty="0" smtClean="0"/>
              <a:t>ланируется </a:t>
            </a:r>
            <a:r>
              <a:rPr lang="ru-RU" sz="1600" dirty="0"/>
              <a:t>расширение ассортимента выпускаемой продукции, ведется разработка и внедрение новых современных видов упаковки.</a:t>
            </a:r>
          </a:p>
          <a:p>
            <a:pPr algn="just"/>
            <a:r>
              <a:rPr lang="ru-RU" sz="1600" dirty="0"/>
              <a:t>Разработанная руководством концепция финансово-хозяйственной деятельности основывается на реальных возможностях производства, на решении первостепенных и посильных задач.</a:t>
            </a:r>
          </a:p>
        </p:txBody>
      </p:sp>
      <p:pic>
        <p:nvPicPr>
          <p:cNvPr id="4099" name="Picture 3" descr="C:\Users\Admin\Desktop\page1_bi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2830" y="1833276"/>
            <a:ext cx="3225552" cy="36119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 name="Нижний колонтитул 1"/>
          <p:cNvSpPr>
            <a:spLocks noGrp="1"/>
          </p:cNvSpPr>
          <p:nvPr>
            <p:ph type="ftr" sz="quarter" idx="11"/>
          </p:nvPr>
        </p:nvSpPr>
        <p:spPr>
          <a:xfrm>
            <a:off x="2339752" y="6356350"/>
            <a:ext cx="4824536"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0" y="0"/>
            <a:ext cx="9153820" cy="6858000"/>
          </a:xfrm>
          <a:prstGeom prst="rect">
            <a:avLst/>
          </a:prstGeom>
          <a:noFill/>
          <a:ln w="9525">
            <a:noFill/>
            <a:miter lim="800000"/>
            <a:headEnd/>
            <a:tailEnd/>
          </a:ln>
          <a:effectLst/>
        </p:spPr>
      </p:pic>
      <p:sp>
        <p:nvSpPr>
          <p:cNvPr id="3" name="TextBox 2"/>
          <p:cNvSpPr txBox="1"/>
          <p:nvPr/>
        </p:nvSpPr>
        <p:spPr>
          <a:xfrm>
            <a:off x="323528" y="1916832"/>
            <a:ext cx="3456384" cy="2308324"/>
          </a:xfrm>
          <a:prstGeom prst="rect">
            <a:avLst/>
          </a:prstGeom>
          <a:noFill/>
        </p:spPr>
        <p:txBody>
          <a:bodyPr wrap="square" rtlCol="0">
            <a:spAutoFit/>
          </a:bodyPr>
          <a:lstStyle/>
          <a:p>
            <a:r>
              <a:rPr lang="ru-RU" dirty="0"/>
              <a:t>В отличие от других городов Оренбуржья, в Соль-Илецке нет месторождений нефти и газа</a:t>
            </a:r>
            <a:r>
              <a:rPr lang="ru-RU" dirty="0" smtClean="0"/>
              <a:t>, </a:t>
            </a:r>
            <a:r>
              <a:rPr lang="ru-RU" dirty="0"/>
              <a:t>з</a:t>
            </a:r>
            <a:r>
              <a:rPr lang="ru-RU" dirty="0" smtClean="0"/>
              <a:t>ато </a:t>
            </a:r>
            <a:r>
              <a:rPr lang="ru-RU" dirty="0"/>
              <a:t>многим известно уникальное месторождение каменной соли, </a:t>
            </a:r>
            <a:r>
              <a:rPr lang="ru-RU" dirty="0" smtClean="0"/>
              <a:t>которым гордятся жители нашего небольшого городка.</a:t>
            </a:r>
            <a:endParaRPr lang="ru-RU" dirty="0"/>
          </a:p>
        </p:txBody>
      </p:sp>
      <p:pic>
        <p:nvPicPr>
          <p:cNvPr id="6146" name="Picture 2" descr="C:\Users\Admin\Desktop\Башкурорт-Соль-Илецк.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1916832"/>
            <a:ext cx="4478288" cy="352839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Нижний колонтитул 3"/>
          <p:cNvSpPr>
            <a:spLocks noGrp="1"/>
          </p:cNvSpPr>
          <p:nvPr>
            <p:ph type="ftr" sz="quarter" idx="11"/>
          </p:nvPr>
        </p:nvSpPr>
        <p:spPr>
          <a:xfrm>
            <a:off x="2411760" y="6356350"/>
            <a:ext cx="4824536" cy="365125"/>
          </a:xfrm>
        </p:spPr>
        <p:txBody>
          <a:bodyPr/>
          <a:lstStyle/>
          <a:p>
            <a:r>
              <a:rPr lang="ru-RU" sz="1000" dirty="0" smtClean="0">
                <a:solidFill>
                  <a:schemeClr val="tx1"/>
                </a:solidFill>
                <a:latin typeface="Times New Roman" panose="02020603050405020304" pitchFamily="18" charset="0"/>
                <a:cs typeface="Times New Roman" panose="02020603050405020304" pitchFamily="18" charset="0"/>
              </a:rPr>
              <a:t>Василенко Оксана Васильевна воспитатель МДОБУ №6 "Малыш" </a:t>
            </a:r>
            <a:r>
              <a:rPr lang="ru-RU" sz="1000" dirty="0" err="1" smtClean="0">
                <a:solidFill>
                  <a:schemeClr val="tx1"/>
                </a:solidFill>
                <a:latin typeface="Times New Roman" panose="02020603050405020304" pitchFamily="18" charset="0"/>
                <a:cs typeface="Times New Roman" panose="02020603050405020304" pitchFamily="18" charset="0"/>
              </a:rPr>
              <a:t>г.Соль</a:t>
            </a:r>
            <a:r>
              <a:rPr lang="ru-RU" sz="1000" dirty="0" smtClean="0">
                <a:solidFill>
                  <a:schemeClr val="tx1"/>
                </a:solidFill>
                <a:latin typeface="Times New Roman" panose="02020603050405020304" pitchFamily="18" charset="0"/>
                <a:cs typeface="Times New Roman" panose="02020603050405020304" pitchFamily="18" charset="0"/>
              </a:rPr>
              <a:t> - Илецка</a:t>
            </a:r>
            <a:endParaRPr lang="ru-RU"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362</TotalTime>
  <Words>1892</Words>
  <Application>Microsoft Office PowerPoint</Application>
  <PresentationFormat>Экран (4:3)</PresentationFormat>
  <Paragraphs>71</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Тема Office</vt:lpstr>
      <vt:lpstr>Презентация: «Караваны с солью»</vt:lpstr>
      <vt:lpstr>Презентация PowerPoint</vt:lpstr>
      <vt:lpstr>Город Соль-Илецк</vt:lpstr>
      <vt:lpstr>История города</vt:lpstr>
      <vt:lpstr>Презентация PowerPoint</vt:lpstr>
      <vt:lpstr>Презентация PowerPoint</vt:lpstr>
      <vt:lpstr>Презентация PowerPoint</vt:lpstr>
      <vt:lpstr>Презентация PowerPoint</vt:lpstr>
      <vt:lpstr>Транспортировка соли</vt:lpstr>
      <vt:lpstr>Презентация PowerPoint</vt:lpstr>
      <vt:lpstr>Презентация PowerPoint</vt:lpstr>
      <vt:lpstr>Рабочий труд</vt:lpstr>
      <vt:lpstr>Шахтная добыча</vt:lpstr>
      <vt:lpstr>Презентация PowerPoint</vt:lpstr>
      <vt:lpstr>Презентация PowerPoint</vt:lpstr>
      <vt:lpstr>ОАО «Илецксоль»</vt:lpstr>
      <vt:lpstr>Озеро «Развал»</vt:lpstr>
      <vt:lpstr>Добыча соли</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pc</cp:lastModifiedBy>
  <cp:revision>36</cp:revision>
  <dcterms:modified xsi:type="dcterms:W3CDTF">2024-12-17T10:36:02Z</dcterms:modified>
</cp:coreProperties>
</file>