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287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73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699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74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266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751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81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654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46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97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41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793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3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36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65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00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90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62B2A1-9E54-4CDB-B6E0-2BCD4D680069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D66EA8-2795-47D3-A1EF-5A12B1ED96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40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0123" y="738554"/>
            <a:ext cx="7256586" cy="3317631"/>
          </a:xfrm>
        </p:spPr>
        <p:txBody>
          <a:bodyPr/>
          <a:lstStyle/>
          <a:p>
            <a:r>
              <a:rPr lang="ru-RU" sz="4000" b="1" dirty="0" smtClean="0"/>
              <a:t>Формирование предпосылок ранней читательской грамотности у детей младшего дошкольного возраста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06708" y="4464065"/>
            <a:ext cx="2485291" cy="2281311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Выполнила: </a:t>
            </a:r>
          </a:p>
          <a:p>
            <a:pPr algn="ctr"/>
            <a:r>
              <a:rPr lang="ru-RU" dirty="0" smtClean="0"/>
              <a:t>Марданова С.А.</a:t>
            </a:r>
          </a:p>
          <a:p>
            <a:pPr algn="ctr"/>
            <a:r>
              <a:rPr lang="ru-RU" dirty="0" smtClean="0"/>
              <a:t>Воспитатель </a:t>
            </a:r>
            <a:r>
              <a:rPr lang="en-US" dirty="0" smtClean="0"/>
              <a:t>I</a:t>
            </a:r>
            <a:r>
              <a:rPr lang="ru-RU" dirty="0" smtClean="0"/>
              <a:t> категории</a:t>
            </a:r>
          </a:p>
          <a:p>
            <a:pPr algn="ctr"/>
            <a:r>
              <a:rPr lang="ru-RU" dirty="0" smtClean="0"/>
              <a:t>МБДОУ «Детский сад №2 </a:t>
            </a:r>
          </a:p>
          <a:p>
            <a:pPr algn="ctr"/>
            <a:r>
              <a:rPr lang="ru-RU" dirty="0" err="1"/>
              <a:t>п</a:t>
            </a:r>
            <a:r>
              <a:rPr lang="ru-RU" dirty="0" err="1" smtClean="0"/>
              <a:t>.Новый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 descr="Бесплатное векторное изображение Мальчик и много мыльных пузыре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185" y="178463"/>
            <a:ext cx="1959259" cy="205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есплатное векторное изображение Дети со своими собаками на белом фон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36" y="4382384"/>
            <a:ext cx="3337902" cy="223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82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9814" y="2442386"/>
            <a:ext cx="5325325" cy="4134260"/>
          </a:xfrm>
        </p:spPr>
        <p:txBody>
          <a:bodyPr>
            <a:normAutofit/>
          </a:bodyPr>
          <a:lstStyle/>
          <a:p>
            <a:r>
              <a:rPr lang="ru-RU" sz="3100" i="1" dirty="0"/>
              <a:t>«Мы дружны с печатным словом, 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Если б не было его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Ни о старом, ни о новом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Мы не знали б ничего!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Ты представь себе на миг, 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Как бы жили мы без книг?»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i="1" dirty="0"/>
              <a:t>С. Михалков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Сергей Михалков – биография, фото, творческий путь, личная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267" y="1409047"/>
            <a:ext cx="3009656" cy="40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06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3767669"/>
          </a:xfrm>
        </p:spPr>
        <p:txBody>
          <a:bodyPr/>
          <a:lstStyle/>
          <a:p>
            <a:r>
              <a:rPr lang="ru-RU" sz="2800" b="1" dirty="0"/>
              <a:t>Читательская </a:t>
            </a:r>
            <a:r>
              <a:rPr lang="ru-RU" sz="2800" b="1" dirty="0" smtClean="0"/>
              <a:t>грамотность</a:t>
            </a:r>
            <a:r>
              <a:rPr lang="ru-RU" sz="2800" dirty="0" smtClean="0"/>
              <a:t>-это </a:t>
            </a:r>
            <a:r>
              <a:rPr lang="ru-RU" sz="2800" dirty="0"/>
              <a:t>способность человека понимать и использовать письменные тексты, размышлять о них заниматься чтением для того, чтобы достигать своих целей, расширять свои знания и возможности, участвовать в социальной жизни.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Вектор Векторная иллюстрация книги для чтения малыше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128" y="4185138"/>
            <a:ext cx="2378319" cy="237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78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15492" y="1472548"/>
            <a:ext cx="1875693" cy="766560"/>
          </a:xfrm>
        </p:spPr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5505" y="1973058"/>
            <a:ext cx="6815669" cy="2836985"/>
          </a:xfrm>
        </p:spPr>
        <p:txBody>
          <a:bodyPr>
            <a:noAutofit/>
          </a:bodyPr>
          <a:lstStyle/>
          <a:p>
            <a:r>
              <a:rPr lang="ru-RU" sz="2800" dirty="0"/>
              <a:t>заинтересовать, влюбить и заразить маленьких слушателей эмоциональным отношением к прочитанным произведениям, развить у детей интерес к художественной литературе, повысить интерес к стремлению получать знания через книгу, вызвать у детей желание больше общаться с книгами.</a:t>
            </a:r>
            <a:endParaRPr lang="ru-RU" sz="2800" dirty="0"/>
          </a:p>
        </p:txBody>
      </p:sp>
      <p:pic>
        <p:nvPicPr>
          <p:cNvPr id="4098" name="Picture 2" descr="Бесплатное векторное изображение Куча книг с детскими персонаж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5049" y="175847"/>
            <a:ext cx="3219407" cy="188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89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724225"/>
            <a:ext cx="9601196" cy="6473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4355" y="1371600"/>
            <a:ext cx="9601196" cy="4747845"/>
          </a:xfrm>
        </p:spPr>
        <p:txBody>
          <a:bodyPr/>
          <a:lstStyle/>
          <a:p>
            <a:pPr lvl="0"/>
            <a:r>
              <a:rPr lang="ru-RU" dirty="0"/>
              <a:t>Учить внимательно, слушать и слышать произведение;</a:t>
            </a:r>
          </a:p>
          <a:p>
            <a:pPr lvl="0"/>
            <a:r>
              <a:rPr lang="ru-RU" dirty="0"/>
              <a:t>Формировать интерес и потребность в чтении книг;</a:t>
            </a:r>
          </a:p>
          <a:p>
            <a:pPr lvl="0"/>
            <a:r>
              <a:rPr lang="ru-RU" dirty="0"/>
              <a:t>Воспитывать желание к постоянному общению с книгой и бережному отношению к ней.</a:t>
            </a:r>
          </a:p>
          <a:p>
            <a:pPr lvl="0"/>
            <a:r>
              <a:rPr lang="ru-RU" dirty="0"/>
              <a:t>Углубление индивидуальных литературных предпочтений детей, эстетического вкуса;</a:t>
            </a:r>
          </a:p>
          <a:p>
            <a:pPr lvl="0"/>
            <a:r>
              <a:rPr lang="ru-RU" dirty="0"/>
              <a:t>Развитие познавательной, творческой и эмоциональной активности в процессе приобщения дошкольников к литературе;</a:t>
            </a:r>
          </a:p>
          <a:p>
            <a:pPr lvl="0"/>
            <a:r>
              <a:rPr lang="ru-RU" dirty="0"/>
              <a:t>Воспитание у детей навыков сотрудничества со сверстниками и взрослыми в процессе совместной деятельности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474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5535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Ожидаемые результаты: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535723"/>
            <a:ext cx="9601196" cy="4595446"/>
          </a:xfrm>
        </p:spPr>
        <p:txBody>
          <a:bodyPr/>
          <a:lstStyle/>
          <a:p>
            <a:r>
              <a:rPr lang="ru-RU" dirty="0"/>
              <a:t>Создание условий в группе по формированию у младших дошкольников предпосылок ранней читательской </a:t>
            </a:r>
            <a:r>
              <a:rPr lang="ru-RU" dirty="0" smtClean="0"/>
              <a:t>грамотности</a:t>
            </a:r>
            <a:r>
              <a:rPr lang="ru-RU" dirty="0"/>
              <a:t>;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Повышение интереса детей к чтению и художественной </a:t>
            </a:r>
            <a:r>
              <a:rPr lang="ru-RU" dirty="0" smtClean="0"/>
              <a:t>литературе;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Обогащение словаря, развитие связной речи </a:t>
            </a:r>
            <a:r>
              <a:rPr lang="ru-RU" dirty="0" smtClean="0"/>
              <a:t>детей;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Активное участие родителей в жизни нашей </a:t>
            </a:r>
            <a:r>
              <a:rPr lang="ru-RU" dirty="0" smtClean="0"/>
              <a:t>группы;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Положительное отношение родителей к совместной деятельности с </a:t>
            </a:r>
            <a:r>
              <a:rPr lang="ru-RU" dirty="0" smtClean="0"/>
              <a:t>педагогами;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Возрождение чтения в кругу семьи.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9516" y="4374977"/>
            <a:ext cx="2259622" cy="184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6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1247" y="1724593"/>
            <a:ext cx="9601196" cy="33189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/>
              <a:t>Формирование основ читательской грамотности </a:t>
            </a: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/>
              <a:t>с </a:t>
            </a:r>
            <a:r>
              <a:rPr lang="ru-RU" b="1" dirty="0"/>
              <a:t>дошкольниками проходит в 4 этапа</a:t>
            </a:r>
            <a:endParaRPr lang="ru-RU" dirty="0"/>
          </a:p>
          <a:p>
            <a:r>
              <a:rPr lang="ru-RU" dirty="0"/>
              <a:t>1. Организационно-подготовительный – организация предметно-развивающей и речевой среды</a:t>
            </a:r>
          </a:p>
          <a:p>
            <a:r>
              <a:rPr lang="ru-RU" dirty="0"/>
              <a:t>2. Мотивационно-диагностический – продуманный анализ содержания произведения</a:t>
            </a:r>
          </a:p>
          <a:p>
            <a:r>
              <a:rPr lang="ru-RU" dirty="0"/>
              <a:t>3. Деятельностный – развитие у детей самостоятельности в словесно-творческих проявлениях</a:t>
            </a:r>
          </a:p>
          <a:p>
            <a:r>
              <a:rPr lang="ru-RU" dirty="0"/>
              <a:t>4. Рефлексивный –организация совместной игровой деятельности с детьми по мотивам произведения художественной литературы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943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48" y="667136"/>
            <a:ext cx="7385538" cy="553915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09902" y="1892929"/>
            <a:ext cx="4116753" cy="308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5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" t="19781" b="5469"/>
          <a:stretch/>
        </p:blipFill>
        <p:spPr>
          <a:xfrm>
            <a:off x="961292" y="1976935"/>
            <a:ext cx="7057294" cy="403700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57013" y="1285875"/>
            <a:ext cx="4050323" cy="303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3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7431" y="1577016"/>
            <a:ext cx="4738198" cy="35536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3" r="12137"/>
          <a:stretch/>
        </p:blipFill>
        <p:spPr>
          <a:xfrm rot="5400000">
            <a:off x="5644660" y="718649"/>
            <a:ext cx="486508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4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7" b="17847"/>
          <a:stretch/>
        </p:blipFill>
        <p:spPr>
          <a:xfrm rot="5400000">
            <a:off x="3735486" y="1520960"/>
            <a:ext cx="5146940" cy="3746261"/>
          </a:xfrm>
        </p:spPr>
      </p:pic>
      <p:pic>
        <p:nvPicPr>
          <p:cNvPr id="6146" name="Picture 2" descr="Фото Синие варежки с символом сердца на розовом фоне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390" y="2769821"/>
            <a:ext cx="3079994" cy="307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8446" t="7351" r="5842" b="15385"/>
          <a:stretch/>
        </p:blipFill>
        <p:spPr>
          <a:xfrm>
            <a:off x="903463" y="3247293"/>
            <a:ext cx="3423059" cy="223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7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0" r="3095" b="13842"/>
          <a:stretch/>
        </p:blipFill>
        <p:spPr>
          <a:xfrm>
            <a:off x="7092459" y="646663"/>
            <a:ext cx="4443047" cy="34176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980" y="3148541"/>
            <a:ext cx="3445934" cy="25844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1731" y="1602889"/>
            <a:ext cx="4585677" cy="343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05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077" r="7371" b="9991"/>
          <a:stretch/>
        </p:blipFill>
        <p:spPr>
          <a:xfrm>
            <a:off x="330299" y="2860432"/>
            <a:ext cx="2947477" cy="35185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1" r="3248"/>
          <a:stretch/>
        </p:blipFill>
        <p:spPr>
          <a:xfrm rot="5400000">
            <a:off x="8253754" y="367078"/>
            <a:ext cx="3616613" cy="38143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39" r="19316"/>
          <a:stretch/>
        </p:blipFill>
        <p:spPr>
          <a:xfrm rot="5400000">
            <a:off x="4356443" y="846995"/>
            <a:ext cx="2719751" cy="458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24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59" y="799001"/>
            <a:ext cx="4686789" cy="35150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38" y="2271956"/>
            <a:ext cx="5076093" cy="380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6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18538" y="1307385"/>
            <a:ext cx="4175491" cy="313161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3708" y="1888882"/>
            <a:ext cx="3950677" cy="29630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151" y="2113085"/>
            <a:ext cx="4525108" cy="339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6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5" r="19143"/>
          <a:stretch/>
        </p:blipFill>
        <p:spPr>
          <a:xfrm rot="5400000">
            <a:off x="1284079" y="1166851"/>
            <a:ext cx="3772470" cy="465561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90" t="4644" r="6667"/>
          <a:stretch/>
        </p:blipFill>
        <p:spPr>
          <a:xfrm rot="5400000">
            <a:off x="5736248" y="906343"/>
            <a:ext cx="5146433" cy="490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4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3692" y="1418754"/>
            <a:ext cx="4128598" cy="30964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75256" y="1747474"/>
            <a:ext cx="4741984" cy="35564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7735" y="2070588"/>
            <a:ext cx="4560277" cy="342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59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3585" y="2189803"/>
            <a:ext cx="3317875" cy="2488406"/>
          </a:xfrm>
        </p:spPr>
      </p:pic>
      <p:pic>
        <p:nvPicPr>
          <p:cNvPr id="7170" name="Picture 2" descr="https://sun9-34.userapi.com/impg/9sBlMYHM3eMXoFgr4ACaGJvzRdxnVx5SHVOvVA/B31NMPnFNLc.jpg?size=810x1080&amp;quality=95&amp;sign=32c994a00e6cb8ea878d2a2b80c1dc3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840" y="1276105"/>
            <a:ext cx="3236851" cy="431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un9-67.userapi.com/impg/G-IRpocO9fhHiE-4KudqcwdW54K78OV5xjYTYA/9L54VXVTr5s.jpg?size=810x1080&amp;quality=95&amp;sign=253c44fd0b82425c87654b54c28c0ab8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230" y="912690"/>
            <a:ext cx="3781975" cy="504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37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8" r="23029"/>
          <a:stretch/>
        </p:blipFill>
        <p:spPr>
          <a:xfrm rot="5400000">
            <a:off x="7594459" y="531985"/>
            <a:ext cx="3495731" cy="40327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234" y="1283822"/>
            <a:ext cx="3866661" cy="28999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1" r="7425"/>
          <a:stretch/>
        </p:blipFill>
        <p:spPr>
          <a:xfrm rot="5240224">
            <a:off x="3862703" y="2201003"/>
            <a:ext cx="3443680" cy="332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4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09694" y="3924061"/>
            <a:ext cx="2457936" cy="18434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15714" y="1170850"/>
            <a:ext cx="2661135" cy="19958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5778" y="1145812"/>
            <a:ext cx="2756878" cy="20676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7797" y="3583965"/>
            <a:ext cx="2895600" cy="21717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52305" y="3924058"/>
            <a:ext cx="2457937" cy="184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0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8510" y="689055"/>
            <a:ext cx="9601196" cy="60048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3" t="13438" r="19610" b="10175"/>
          <a:stretch/>
        </p:blipFill>
        <p:spPr>
          <a:xfrm>
            <a:off x="3552092" y="1289538"/>
            <a:ext cx="5240215" cy="4857210"/>
          </a:xfrm>
        </p:spPr>
      </p:pic>
    </p:spTree>
    <p:extLst>
      <p:ext uri="{BB962C8B-B14F-4D97-AF65-F5344CB8AC3E}">
        <p14:creationId xmlns:p14="http://schemas.microsoft.com/office/powerpoint/2010/main" val="54554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144</TotalTime>
  <Words>236</Words>
  <Application>Microsoft Office PowerPoint</Application>
  <PresentationFormat>Широкоэкранный</PresentationFormat>
  <Paragraphs>31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Garamond</vt:lpstr>
      <vt:lpstr>Натуральные материалы</vt:lpstr>
      <vt:lpstr>Формирование предпосылок ранней читательской грамотности у детей младшего дошкольного возраста</vt:lpstr>
      <vt:lpstr>«Мы дружны с печатным словом,  Если б не было его Ни о старом, ни о новом Мы не знали б ничего! Ты представь себе на миг,  Как бы жили мы без книг?» С. Михалков </vt:lpstr>
      <vt:lpstr>Читательская грамотность-это способность человека понимать и использовать письменные тексты, размышлять о них заниматься чтением для того, чтобы достигать своих целей, расширять свои знания и возможности, участвовать в социальной жизни. </vt:lpstr>
      <vt:lpstr>Цель:</vt:lpstr>
      <vt:lpstr>Задачи:</vt:lpstr>
      <vt:lpstr>Ожидаемые результаты: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Светлана</cp:lastModifiedBy>
  <cp:revision>15</cp:revision>
  <dcterms:created xsi:type="dcterms:W3CDTF">2024-04-02T22:28:45Z</dcterms:created>
  <dcterms:modified xsi:type="dcterms:W3CDTF">2024-04-03T00:53:05Z</dcterms:modified>
</cp:coreProperties>
</file>