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68" r:id="rId5"/>
    <p:sldId id="271" r:id="rId6"/>
    <p:sldId id="273" r:id="rId7"/>
    <p:sldId id="274" r:id="rId8"/>
    <p:sldId id="275" r:id="rId9"/>
    <p:sldId id="276" r:id="rId10"/>
    <p:sldId id="278" r:id="rId11"/>
    <p:sldId id="280" r:id="rId12"/>
    <p:sldId id="281" r:id="rId13"/>
    <p:sldId id="282" r:id="rId14"/>
    <p:sldId id="283" r:id="rId15"/>
    <p:sldId id="284" r:id="rId16"/>
    <p:sldId id="285" r:id="rId17"/>
    <p:sldId id="288" r:id="rId18"/>
    <p:sldId id="291" r:id="rId19"/>
    <p:sldId id="293" r:id="rId20"/>
    <p:sldId id="295" r:id="rId21"/>
    <p:sldId id="29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DFD8E8"/>
    <a:srgbClr val="CCECFF"/>
    <a:srgbClr val="FFCCFF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AB025-5B9D-473D-9BB2-482D09297A27}" type="datetimeFigureOut">
              <a:rPr lang="ru-RU" smtClean="0"/>
              <a:pPr/>
              <a:t>28.05.2019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675E3-F547-4AB0-A7B6-08EF34B3E7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Pictures\шаблоны\Дорожные науки для учеников начальных классов\Скриншот 2 - на пешеходном переход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8000"/>
            <a:ext cx="8640000" cy="6480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29058" y="22145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571868" y="22145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285984" y="1071546"/>
            <a:ext cx="5652000" cy="3517225"/>
          </a:xfrm>
          <a:prstGeom prst="horizontalScroll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Презентация краткосрочного проекта в старшей «Б» группе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</a:rPr>
              <a:t>«Безопасные дороги детям»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86116" y="5305460"/>
            <a:ext cx="4000528" cy="72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Выполнила воспитатель </a:t>
            </a:r>
          </a:p>
          <a:p>
            <a:pPr algn="ctr">
              <a:lnSpc>
                <a:spcPct val="114000"/>
              </a:lnSpc>
              <a:defRPr/>
            </a:pPr>
            <a:r>
              <a:rPr lang="ru-RU" b="1" i="1" dirty="0" err="1" smtClean="0">
                <a:solidFill>
                  <a:srgbClr val="002060"/>
                </a:solidFill>
              </a:rPr>
              <a:t>Бильдина</a:t>
            </a:r>
            <a:r>
              <a:rPr lang="ru-RU" b="1" i="1" dirty="0" smtClean="0">
                <a:solidFill>
                  <a:srgbClr val="002060"/>
                </a:solidFill>
              </a:rPr>
              <a:t> О.В.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87624" y="548680"/>
            <a:ext cx="7704856" cy="408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  <a:defRPr/>
            </a:pPr>
            <a:r>
              <a:rPr lang="ru-RU" b="1" i="1" dirty="0" smtClean="0">
                <a:solidFill>
                  <a:srgbClr val="002060"/>
                </a:solidFill>
              </a:rPr>
              <a:t>МБДОУ «ДЕТСКИЙ САД «КОРАБЛИК» ПОСЕЛКА ПРОВИДЕНИЯ»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4" y="142852"/>
            <a:ext cx="5072098" cy="584775"/>
          </a:xfrm>
          <a:prstGeom prst="rect">
            <a:avLst/>
          </a:prstGeom>
          <a:solidFill>
            <a:srgbClr val="00B0F0"/>
          </a:solidFill>
          <a:ln w="762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i="1" dirty="0" smtClean="0">
                <a:solidFill>
                  <a:schemeClr val="bg1"/>
                </a:solidFill>
              </a:rPr>
              <a:t>Актуальность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857232"/>
            <a:ext cx="8643998" cy="4770537"/>
          </a:xfrm>
          <a:prstGeom prst="rect">
            <a:avLst/>
          </a:prstGeom>
          <a:solidFill>
            <a:srgbClr val="CCECFF"/>
          </a:solidFill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детей дошкольного возраста отсутствует та защитная психологическая реакция на дорожную обстановку, которая свойственна взрослым. Их жажда знаний, желание постоянно открывать что-то новое часто ставит ребенка перед реальными опасностями, в частности и на улицах.</a:t>
            </a:r>
            <a:r>
              <a:rPr lang="ru-RU" sz="1600" b="1" i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них еще не выработалась способность предвидеть возможность возникновения опасности в быстро меняющейся дорожной обстановке. Поэтому они безмятежно выбегают на дорогу перед остановившейся машиной и внезапно появляются на пути у другой. 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Формирование у детей навыков осознанного безопасного поведения на улицах города реализуется через активную деятельность всех участников проекта.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Известно, что привычки, закреплённые в детстве, остаются на всю жизнь, поэтому одной из важных проблем в обеспечении безопасности дорожного движения является профилактика детского дорожного травматизма в дошкольных учреждениях. Знакомить детей с правилами дорожного движения, формировать у них навыки правильного поведения на дороге необходимо с самого раннего возраста, так как знания, полученные в детстве, наиболее прочные; правила, усвоенные ребенком, впоследствии становятся нормой поведения, а их соблюдение - потребностью человека.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indent="4508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Поэтому изучение Правил дорожного движения, является одной из главных задач на сегодняшний день, а способствовать этому будет работа над проектом, посвящённая изучению Правил дорожного движения.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1042988" y="1027113"/>
            <a:ext cx="7024687" cy="25874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</a:rPr>
              <a:t>Участники проекта </a:t>
            </a:r>
            <a:br>
              <a:rPr lang="ru-RU" sz="4000" dirty="0" smtClean="0">
                <a:solidFill>
                  <a:schemeClr val="bg1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</p:txBody>
      </p:sp>
      <p:sp>
        <p:nvSpPr>
          <p:cNvPr id="4" name="Овал 3"/>
          <p:cNvSpPr/>
          <p:nvPr/>
        </p:nvSpPr>
        <p:spPr>
          <a:xfrm>
            <a:off x="285720" y="3214686"/>
            <a:ext cx="2916000" cy="1440000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chemeClr val="tx1"/>
                </a:solidFill>
              </a:rPr>
              <a:t>воспитатель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28992" y="4786322"/>
            <a:ext cx="2916000" cy="1440000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tx1"/>
                </a:solidFill>
              </a:rPr>
              <a:t>дети</a:t>
            </a:r>
          </a:p>
        </p:txBody>
      </p:sp>
      <p:sp>
        <p:nvSpPr>
          <p:cNvPr id="6" name="Овал 5"/>
          <p:cNvSpPr/>
          <p:nvPr/>
        </p:nvSpPr>
        <p:spPr>
          <a:xfrm>
            <a:off x="5929322" y="3286124"/>
            <a:ext cx="2916000" cy="1440000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>
                <a:solidFill>
                  <a:schemeClr val="tx1"/>
                </a:solidFill>
              </a:rPr>
              <a:t>родители</a:t>
            </a:r>
          </a:p>
        </p:txBody>
      </p:sp>
      <p:cxnSp>
        <p:nvCxnSpPr>
          <p:cNvPr id="3" name="Прямая со стрелкой 2"/>
          <p:cNvCxnSpPr/>
          <p:nvPr/>
        </p:nvCxnSpPr>
        <p:spPr>
          <a:xfrm rot="16200000" flipH="1">
            <a:off x="5107785" y="1464455"/>
            <a:ext cx="1643074" cy="1571636"/>
          </a:xfrm>
          <a:prstGeom prst="straightConnector1">
            <a:avLst/>
          </a:prstGeom>
          <a:ln w="76200">
            <a:solidFill>
              <a:srgbClr val="FFFFFF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2536017" y="1607331"/>
            <a:ext cx="1643074" cy="1285884"/>
          </a:xfrm>
          <a:prstGeom prst="straightConnector1">
            <a:avLst/>
          </a:prstGeom>
          <a:ln w="76200">
            <a:solidFill>
              <a:srgbClr val="FFFFFF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>
            <a:off x="3036082" y="2964654"/>
            <a:ext cx="3071836" cy="1588"/>
          </a:xfrm>
          <a:prstGeom prst="straightConnector1">
            <a:avLst/>
          </a:prstGeom>
          <a:ln w="76200">
            <a:solidFill>
              <a:schemeClr val="bg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045" y="5613125"/>
            <a:ext cx="9747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785786" y="2802764"/>
            <a:ext cx="7920000" cy="2576572"/>
          </a:xfrm>
          <a:prstGeom prst="horizontalScroll">
            <a:avLst/>
          </a:prstGeom>
          <a:ln w="76200">
            <a:solidFill>
              <a:srgbClr val="00B0F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содержанию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 - творческий.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числу участников: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групповой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(дети старшей группы)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времени проведения: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краткосрочный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характеру: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рамках ДОУ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25899" y="500042"/>
            <a:ext cx="37163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4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89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285720" y="142851"/>
            <a:ext cx="8572560" cy="1080000"/>
          </a:xfrm>
          <a:prstGeom prst="horizontalScroll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850" algn="ctr" eaLnBrk="0" hangingPunct="0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indent="450850" algn="ctr" eaLnBrk="0" hangingPunct="0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навыков безопасного поведения детей на дорогах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214282" y="785794"/>
            <a:ext cx="871543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85720" y="2083818"/>
            <a:ext cx="8572560" cy="4154984"/>
          </a:xfrm>
          <a:prstGeom prst="rect">
            <a:avLst/>
          </a:prstGeom>
          <a:ln w="76200">
            <a:solidFill>
              <a:srgbClr val="00B0F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Создавать условия для сознательного изучения детьми Правил дорожного движения;</a:t>
            </a:r>
            <a:endParaRPr lang="ru-RU" sz="1600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познакомить с понятием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дистанция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безопасное расстояние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повысить ребенку уровень знаний по безопасному поведению на улицах и дорогах.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мотивацию к безопасному поведению на дорогах;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у детей умение определять безопасное расстояние в различных дорожно-транспортных ситуациях. 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оптимизировать работу с родителями детей старшего дошкольного возраста по изучению и закреплению знаний о правилах дорожного движения с помощью разнообразных методов и приёмов;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побуждать родителей быть примером для своих детей, в соблюдении правил дорожного движения;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интерес у родителей к совместному обучению детей безопасного поведения на дорогах;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F0"/>
              </a:buClr>
              <a:buSzPct val="200000"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устанавливать теплые неформальные отношения между родителями, а также родителями и педагогами.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9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251520" y="1027113"/>
            <a:ext cx="7816155" cy="4705350"/>
          </a:xfrm>
        </p:spPr>
        <p:txBody>
          <a:bodyPr/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4" name="Стрелка вправо 3"/>
          <p:cNvSpPr/>
          <p:nvPr/>
        </p:nvSpPr>
        <p:spPr>
          <a:xfrm>
            <a:off x="357158" y="1357298"/>
            <a:ext cx="2909294" cy="1512000"/>
          </a:xfrm>
          <a:prstGeom prst="rightArrow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Подготовительный </a:t>
            </a: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этап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2571736" y="3000372"/>
            <a:ext cx="3168000" cy="1548000"/>
          </a:xfrm>
          <a:prstGeom prst="rightArrow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457200" algn="just" eaLnBrk="0" hangingPunct="0">
              <a:defRPr/>
            </a:pP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Основной этап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643570" y="4643446"/>
            <a:ext cx="3166195" cy="1548000"/>
          </a:xfrm>
          <a:prstGeom prst="rightArrow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457200" algn="ctr" eaLnBrk="0" hangingPunct="0">
              <a:defRPr/>
            </a:pPr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Заключительный этап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7143768" y="1357298"/>
            <a:ext cx="1803010" cy="2404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5286388"/>
            <a:ext cx="9747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41619" y="571480"/>
            <a:ext cx="6905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hangingPunct="0">
              <a:defRPr/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 включает в себя три этапа:</a:t>
            </a:r>
            <a:endParaRPr lang="ru-RU" sz="3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4857760"/>
            <a:ext cx="4176464" cy="164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285728"/>
            <a:ext cx="71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357158" y="575999"/>
            <a:ext cx="8673752" cy="6012001"/>
          </a:xfrm>
          <a:prstGeom prst="horizontalScroll">
            <a:avLst/>
          </a:prstGeom>
          <a:solidFill>
            <a:schemeClr val="bg1"/>
          </a:solidFill>
          <a:ln w="76200">
            <a:solidFill>
              <a:srgbClr val="00B0F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окончанию проекта ребёнок должен: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знать алгоритм перехода дороги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остановись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посмотри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перейди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уметь выбрать способ перехода проезжей части дороги, различать пешеходные переходы (наземный, надземный, подземный, регулируемый, нерегулируемый) и средства регулирования дорожного движения (светофор, регулировщик), а так же дорожные знаки;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знать правила перехода проезжей части по регулируемому и нерегулируемому пешеходным переходам,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совершенствовать исследовательскую деятельность детей;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сформированные знания о дорожных знаках;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соблюдение элементарных ПДД,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Родители: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тесное сотрудничество с педагогами;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расширение педагогической грамотности родителей по вопросам безопасного поведения детей на дорогах.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повышение знаний по безопасности;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взаимосвязь с родителями по созданию совместных проектов.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98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1071546"/>
            <a:ext cx="8501122" cy="5262979"/>
          </a:xfrm>
          <a:prstGeom prst="rect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Подготовительный этап.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деятельности воспитателя и детей: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выбор темы и ее актуальность;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формулировка цели и определение задач;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подборка материала по теме Проекта: 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подбор методической, научно-популярной и художественной литературы, иллюстративный материал по данной теме,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 подбор игрушек, атрибутов для игровой, театрализованной деятельности по ПДД.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-подбор информации для родительского уголка;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музыкальная подборка песен;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-подбор дидактических, сюжетных игр,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физминуток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составление плана основного этапа Проекта;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опрос детей.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родителями: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Беседа с родителями о предстоящей работе над проектом.</a:t>
            </a:r>
          </a:p>
          <a:p>
            <a:pPr indent="450000" algn="just" eaLnBrk="0" hangingPunct="0">
              <a:buClr>
                <a:srgbClr val="00A249"/>
              </a:buClr>
              <a:buBlip>
                <a:blip r:embed="rId2"/>
              </a:buBlip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Объявление о начале работы проекта и его задачах.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16832" y="357166"/>
            <a:ext cx="7269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36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Этапы работы над проектом: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7697" y="214290"/>
            <a:ext cx="2908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/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Основной этап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071546"/>
            <a:ext cx="3714776" cy="2369880"/>
          </a:xfrm>
          <a:prstGeom prst="rect">
            <a:avLst/>
          </a:prstGeom>
          <a:ln>
            <a:solidFill>
              <a:srgbClr val="FFC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цикла занятий по ПДД: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«Поведение детей в общественном транспорте»,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«Перекресток. Знакомство с работой водителя»,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«Я иду по улице»,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«Дорожные знаки»,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«Безопасное поведение на улице»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4572000" y="3929066"/>
            <a:ext cx="4429124" cy="2616101"/>
          </a:xfrm>
          <a:prstGeom prst="rect">
            <a:avLst/>
          </a:prstGeom>
          <a:ln>
            <a:solidFill>
              <a:srgbClr val="FFC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Знакомство с  художественной литературой: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Е. Житков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Светофор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С. Михалков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Моя улица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Дядя Степа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Н. Калинин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ребята переходили улицу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В. Сиротов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Твой товарищ светофор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П. В. Ивнев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разговаривает улица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И. Серяков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Законы улиц и дорог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А. Иванов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неразлучные друзья дорогу переходили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Л.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Гальперштейн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Шлагбаум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Г.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Юрмин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Любопытный мышонок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F:\Проект\ПДД для Сергея\Детский сад 22.02.2019\IMG_20190222_10074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51520" y="3789040"/>
            <a:ext cx="4104456" cy="28399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 descr="C:\Documents and Settings\Admin\Рабочий стол\Бильдина Проект\20190325_16143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644008" y="980728"/>
            <a:ext cx="4176464" cy="2520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На сайт ПДД\Фото по проекту\GEDC0029 - копия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28596" y="2857496"/>
            <a:ext cx="3838575" cy="2879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9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357158" y="642918"/>
            <a:ext cx="4071938" cy="12001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eaLnBrk="0" hangingPunct="0"/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Calibri" pitchFamily="34" charset="0"/>
              </a:rPr>
              <a:t>Рассматривание</a:t>
            </a:r>
          </a:p>
          <a:p>
            <a:pPr algn="ctr" eaLnBrk="0" hangingPunct="0"/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Calibri" pitchFamily="34" charset="0"/>
              </a:rPr>
              <a:t>иллюстраций,</a:t>
            </a:r>
          </a:p>
          <a:p>
            <a:pPr algn="ctr" eaLnBrk="0" hangingPunct="0"/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Calibri" pitchFamily="34" charset="0"/>
              </a:rPr>
              <a:t>книг, альбомов, рисунков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Documents and Settings\Admin\Рабочий стол\Бильдина Проект\20190325_15593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32040" y="188640"/>
            <a:ext cx="3600400" cy="2900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Documents and Settings\Admin\Рабочий стол\Бильдина Проект\20190325_16035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72000" y="3717032"/>
            <a:ext cx="3960440" cy="2819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428596" y="142875"/>
            <a:ext cx="84296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Отгадывание загадок о транспорте, дорожных знаках, о ПДД.</a:t>
            </a:r>
          </a:p>
        </p:txBody>
      </p:sp>
      <p:pic>
        <p:nvPicPr>
          <p:cNvPr id="11268" name="Picture 4" descr="C:\Users\User\Pictures\Выставка тпо ПДД - копия\GEDC0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97152"/>
            <a:ext cx="2742865" cy="1800000"/>
          </a:xfrm>
          <a:prstGeom prst="round2Diag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3074" name="Picture 2" descr="C:\Documents and Settings\Admin\Рабочий стол\Бильдина Проект\20190325_16064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7544" y="1268760"/>
            <a:ext cx="4248472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C:\Documents and Settings\Admin\Рабочий стол\Бильдина Проект\20190325_16074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148064" y="1196752"/>
            <a:ext cx="3775698" cy="53222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285720" y="1476419"/>
            <a:ext cx="4929222" cy="4326731"/>
          </a:xfrm>
          <a:prstGeom prst="verticalScroll">
            <a:avLst/>
          </a:prstGeom>
          <a:ln w="57150">
            <a:solidFill>
              <a:srgbClr val="00B0F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«Безопасность на дороге»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«Знаки дорожные помни всегда»;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«Осторожно, дорога! »;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«Транспорт на улицах города»;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«Правила для пассажиров»;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«Правила поведения пешеходов»,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«Школа пешеходных наук»,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«Дорожные нарушения»,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«История транспорта»,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«Труд водителя»,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«Как вести себя в автобусе»,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«Машины специального назначения»,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«Регулировщик».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14290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Беседы:</a:t>
            </a:r>
            <a:r>
              <a:rPr lang="ru-RU" sz="3600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i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Documents and Settings\Admin\Рабочий стол\DSC_2453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220072" y="2132856"/>
            <a:ext cx="3600400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500034" y="1357298"/>
            <a:ext cx="8280000" cy="1467326"/>
          </a:xfrm>
          <a:prstGeom prst="verticalScroll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28575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70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случилось бы, если бы все дорожные знаки исчезли?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2270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случилось бы, если бы не было правил дорожного движения?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2270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Истории в транспорте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2270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Blip>
                <a:blip r:embed="rId2"/>
              </a:buBlip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Интересный случай на дороге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28663" y="357166"/>
            <a:ext cx="72866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701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 творческих рассказов:</a:t>
            </a:r>
          </a:p>
        </p:txBody>
      </p:sp>
      <p:pic>
        <p:nvPicPr>
          <p:cNvPr id="2050" name="Picture 2" descr="F:\Неделя безопасности 2018\20180926_10032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187624" y="3068960"/>
            <a:ext cx="6815954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357166"/>
            <a:ext cx="7143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Дидактические игры:</a:t>
            </a:r>
            <a:endParaRPr lang="ru-RU" sz="2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500034" y="1071546"/>
            <a:ext cx="4429156" cy="2664000"/>
          </a:xfrm>
          <a:prstGeom prst="rect">
            <a:avLst/>
          </a:prstGeom>
          <a:ln w="57150">
            <a:solidFill>
              <a:schemeClr val="accent6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Дорожные знаки», «Светофор», «Угадай-ка», «Наша улица», «Логическая дорожка», «Поставь дорожный знак», «Будь внимательным», «Правильно разложи», «Узнай по описанию». «Расставь знаки» (игры  с макетом перекрестка), «Набери номер правильно», «Найди такой же знак», «Собери знак».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Documents and Settings\Admin\Рабочий стол\Бильдина Проект\20190325_16112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44008" y="4005064"/>
            <a:ext cx="3507221" cy="26304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C:\Documents and Settings\Admin\Рабочий стол\Бильдина Проект\20190325_15555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148064" y="1124744"/>
            <a:ext cx="3662729" cy="27470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C:\Documents and Settings\Admin\Рабочий стол\Бильдина Проект\20190325_15540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331640" y="4077072"/>
            <a:ext cx="2441677" cy="253102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8643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ctr" eaLnBrk="0" hangingPunct="0"/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Calibri" pitchFamily="34" charset="0"/>
              </a:rPr>
              <a:t>Игры (</a:t>
            </a:r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Calibri" pitchFamily="34" charset="0"/>
              </a:rPr>
              <a:t>сюжетно-ролевые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Calibri" pitchFamily="34" charset="0"/>
              </a:rPr>
              <a:t>, дидактические, подвижные)</a:t>
            </a:r>
            <a:endParaRPr lang="ru-RU" sz="2400" b="1" i="1" dirty="0">
              <a:solidFill>
                <a:schemeClr val="bg1"/>
              </a:solidFill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85720" y="857232"/>
            <a:ext cx="4356000" cy="3139321"/>
          </a:xfrm>
          <a:prstGeom prst="rect">
            <a:avLst/>
          </a:prstGeom>
          <a:ln w="57150">
            <a:solidFill>
              <a:srgbClr val="CCECFF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Подвижные игры: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«Жесты регулировщика»,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+mj-ea"/>
                <a:cs typeface="Times New Roman" pitchFamily="18" charset="0"/>
              </a:rPr>
              <a:t> «Стоп», «Светофор». «Регулировщик», «Красный, желтый, зеленый», «Умелый пешеход»,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+mj-ea"/>
                <a:cs typeface="Times New Roman" pitchFamily="18" charset="0"/>
              </a:rPr>
              <a:t>«Лучший пешеход», «Сигналы светофора»,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«Пешеходы и автомобили», «Дорожные знаки и автомобили», и другие.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Сюжетно-ролевые игры: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«Осторожна улица!», «Поездка на автобусе», «Правила движения», «Машина».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Проект\ПДД для Сергея\Детский сад 22.02.2019\IMG_20190222_11130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88024" y="908720"/>
            <a:ext cx="4176464" cy="31683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F:\Проект\ПДД для Сергея\пдд 16.05.2014\Изображение 71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32040" y="4365104"/>
            <a:ext cx="3672408" cy="2187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F:\Проект\ПДД для Сергея\пдд Лунева\IMG_863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99592" y="4293096"/>
            <a:ext cx="3467736" cy="23118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14282" y="285728"/>
            <a:ext cx="8643998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Художественно - творческая деятельность: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214282" y="1525447"/>
            <a:ext cx="4916502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7030A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рисование «Дорожные знаки»,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аппликация «Дорожные знаки», «Виды транспорта» (коллективные работы),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конструирование «Моя улица»,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лепка: «Веселый светофор», «Машины».</a:t>
            </a:r>
          </a:p>
        </p:txBody>
      </p:sp>
      <p:pic>
        <p:nvPicPr>
          <p:cNvPr id="1027" name="Picture 3" descr="C:\Documents and Settings\Admin\Рабочий стол\detsad-249193-1413671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12776"/>
            <a:ext cx="2850014" cy="4566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Documents and Settings\Admin\Рабочий стол\64b3e0e9c73ef9ef869450e80b47c8b8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284984"/>
            <a:ext cx="4032448" cy="3284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142844" y="692696"/>
            <a:ext cx="3997108" cy="18158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Открытое мероприятие </a:t>
            </a:r>
          </a:p>
          <a:p>
            <a:pPr algn="ctr"/>
            <a:r>
              <a:rPr lang="ru-RU" sz="2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«Безопасная дистанция»</a:t>
            </a:r>
          </a:p>
        </p:txBody>
      </p:sp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2169707" y="-33010"/>
            <a:ext cx="48045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	Заключительный этап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F:\Проект\ПДД для Сергея\пдд 16.05.2014\Изображение 54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499992" y="692696"/>
            <a:ext cx="3971792" cy="2647861"/>
          </a:xfrm>
          <a:prstGeom prst="snip2DiagRect">
            <a:avLst>
              <a:gd name="adj1" fmla="val 2056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F:\Проект\ПДД для Сергея\пдд 16.05.2014\Изображение 60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88024" y="3789040"/>
            <a:ext cx="3960440" cy="24078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7" name="Picture 5" descr="F:\Проект\ПДД для Сергея\пдд 16.05.2014\Изображение 85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1520" y="3356992"/>
            <a:ext cx="4392488" cy="3004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ChangeArrowheads="1"/>
          </p:cNvSpPr>
          <p:nvPr/>
        </p:nvSpPr>
        <p:spPr bwMode="auto">
          <a:xfrm>
            <a:off x="285720" y="78093"/>
            <a:ext cx="8643998" cy="1104245"/>
          </a:xfrm>
          <a:prstGeom prst="horizontalScroll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eaLnBrk="0" hangingPunct="0"/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Совместное мероприятие с родителями </a:t>
            </a:r>
            <a:endParaRPr lang="ru-RU" sz="2400" b="1" i="1" dirty="0" smtClean="0">
              <a:solidFill>
                <a:srgbClr val="7030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Безопасность на дороге или грамотный пешеход»</a:t>
            </a:r>
          </a:p>
        </p:txBody>
      </p:sp>
      <p:pic>
        <p:nvPicPr>
          <p:cNvPr id="4098" name="Picture 2" descr="G:\20181212_02531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1916832"/>
            <a:ext cx="5184576" cy="37444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C:\Documents and Settings\Admin\Рабочий стол\Бильдина Проект\IMG-20190325-WA000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300192" y="1916832"/>
            <a:ext cx="2169256" cy="38531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00100" y="851626"/>
            <a:ext cx="7215238" cy="5521226"/>
          </a:xfrm>
          <a:prstGeom prst="horizontalScroll">
            <a:avLst/>
          </a:prstGeom>
          <a:ln w="57150">
            <a:solidFill>
              <a:srgbClr val="00206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Подводя итоги работы можно сказать: развитие у дошкольников навыков безопасного поведения - процесс длительный и трудоёмкий, но очень увлекательный и познавательный не только для детей, но и для взрослых. Хочется надеяться, что работа в данном направлении принесёт в будущем хорошие плоды, и знания, полученные детьми, помогут им избежать неприятностей на дороге.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8662" y="357166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4941168"/>
            <a:ext cx="60486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400" b="1" i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alibri (Основной текст)Calibri"/>
                <a:cs typeface="Arial" charset="0"/>
              </a:rPr>
              <a:t>Спасибо</a:t>
            </a:r>
            <a:r>
              <a:rPr lang="ru-RU" sz="4400" b="1" i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 (Основной текст)Calibri"/>
                <a:cs typeface="Arial" charset="0"/>
              </a:rPr>
              <a:t> </a:t>
            </a:r>
            <a:r>
              <a:rPr lang="ru-RU" sz="4400" b="1" i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alibri (Основной текст)Calibri"/>
                <a:cs typeface="Arial" charset="0"/>
              </a:rPr>
              <a:t>за</a:t>
            </a:r>
            <a:r>
              <a:rPr lang="ru-RU" sz="4400" b="1" i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alibri (Основной текст)Calibri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ru-RU" sz="4400" b="1" i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Calibri (Основной текст)Calibri"/>
                <a:cs typeface="Arial" charset="0"/>
              </a:rPr>
              <a:t>Внимание!</a:t>
            </a:r>
            <a:endParaRPr lang="ru-RU" sz="4400" b="1" i="1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latin typeface="Calibri (Основной текст)Calibri"/>
              <a:cs typeface="Arial" charset="0"/>
            </a:endParaRPr>
          </a:p>
        </p:txBody>
      </p:sp>
      <p:pic>
        <p:nvPicPr>
          <p:cNvPr id="2050" name="Picture 2" descr="F:\Проект\ПДД для Сергея\ДЛя публикации на сайте\IMG_20190222_111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76672"/>
            <a:ext cx="7344816" cy="4417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531" name="Picture 9" descr="светофо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476672"/>
            <a:ext cx="547231" cy="1503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User\Pictures\1056212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24544" y="3789040"/>
            <a:ext cx="3413125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i="1" dirty="0" smtClean="0">
                <a:solidFill>
                  <a:schemeClr val="bg1"/>
                </a:solidFill>
                <a:latin typeface="Calibri (Основной текст)Calibri"/>
              </a:rPr>
              <a:t>Перечень использованных материалов:</a:t>
            </a:r>
            <a:endParaRPr lang="ru-RU" sz="2800" dirty="0" smtClean="0">
              <a:solidFill>
                <a:schemeClr val="bg1"/>
              </a:solidFill>
            </a:endParaRPr>
          </a:p>
        </p:txBody>
      </p:sp>
      <p:sp>
        <p:nvSpPr>
          <p:cNvPr id="23555" name="Содержимое 3"/>
          <p:cNvSpPr>
            <a:spLocks noGrp="1"/>
          </p:cNvSpPr>
          <p:nvPr>
            <p:ph idx="1"/>
          </p:nvPr>
        </p:nvSpPr>
        <p:spPr>
          <a:xfrm>
            <a:off x="285720" y="1357298"/>
            <a:ext cx="8572560" cy="492922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342900" algn="just">
              <a:lnSpc>
                <a:spcPct val="120000"/>
              </a:lnSpc>
              <a:spcBef>
                <a:spcPts val="0"/>
              </a:spcBef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Авдеева Н.Н., Князева Н.Л.,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Стеркина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Р.Б. Безопасность. Учебное пособие по основам безопасности жизнедеятельности детей старшего дошкольного возраста. – СПб.: «ДЕТСТВО-ПРЕСС», 2003.</a:t>
            </a:r>
          </a:p>
          <a:p>
            <a:pPr marL="0" lv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Полынова В.К. Основы безопасности жизнедеятельности детей дошкольного возраста. Планирование работы. Беседы. Игры – СПб.: ООО «ИЗДАТЕЛЬСТВО «ДЕТСТВО-ПРЕСС», 2010 г.</a:t>
            </a:r>
          </a:p>
          <a:p>
            <a:pPr marL="0" lv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Комплексные занятия с детьми 4 – 7  лет / авт.- сост. О.Ф.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Горбатенко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Изд. 2-е, доп. – Волгоград: Учитель, 2013 г.</a:t>
            </a:r>
          </a:p>
          <a:p>
            <a:pPr marL="0" lv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Открытые мероприятия для детей старшей группы. Образовательная область «Художественно – эстетическое развитие». Практическое пособие для старших воспитателей, методистов и педагогов ДОУ, родителей, гувернеров. – Авт. – сост.: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Аджи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А.В., Кудинова Н.П. Воронеж: ООО «Метода», 2014 г.</a:t>
            </a:r>
          </a:p>
          <a:p>
            <a:pPr mar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И.Ю.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Бордачева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наглядно дидактическое пособие «Дорожные знаки» для детей 4 – 7 лет Издательство «МОЗАИКА-СИНТЕЗ, 2013 г. </a:t>
            </a:r>
          </a:p>
          <a:p>
            <a:pPr mar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Крутецкая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В.А.  Моя  первая дорожная азбука   в картинках. – СПб.: Издательский Дом «Литература», 2012.</a:t>
            </a:r>
          </a:p>
          <a:p>
            <a:pPr marL="0" lv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Саулина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Т.Ф.  Три сигала светофора: Ознакомление дошкольников с правилами дорожного движения: Для работы с детьми 3-7 лет. – М.: МОЗАИКА – СИНТЕЗ, 2010.</a:t>
            </a:r>
          </a:p>
          <a:p>
            <a:pPr marL="0" indent="34290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публикации информации о детях получено письменное разрешение родителей (законных представителей)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Автор фотографий –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Бильдина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О.В.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endParaRPr lang="ru-RU" sz="1400" dirty="0" smtClean="0"/>
          </a:p>
          <a:p>
            <a:pPr>
              <a:buNone/>
            </a:pPr>
            <a:r>
              <a:rPr lang="ru-RU" sz="1400" dirty="0" smtClean="0"/>
              <a:t> </a:t>
            </a:r>
          </a:p>
          <a:p>
            <a:endParaRPr lang="ru-RU" sz="1400" dirty="0" smtClean="0"/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1404</Words>
  <Application>Microsoft Office PowerPoint</Application>
  <PresentationFormat>Экран (4:3)</PresentationFormat>
  <Paragraphs>137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Участники проекта   </vt:lpstr>
      <vt:lpstr>Слайд 4</vt:lpstr>
      <vt:lpstr>Слайд 5</vt:lpstr>
      <vt:lpstr>       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Перечень использованных материалов: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46</cp:revision>
  <dcterms:created xsi:type="dcterms:W3CDTF">2016-07-25T17:50:48Z</dcterms:created>
  <dcterms:modified xsi:type="dcterms:W3CDTF">2019-05-28T19:53:08Z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985833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