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5" r:id="rId6"/>
    <p:sldId id="287" r:id="rId7"/>
    <p:sldId id="263" r:id="rId8"/>
    <p:sldId id="266" r:id="rId9"/>
    <p:sldId id="267" r:id="rId10"/>
    <p:sldId id="270" r:id="rId11"/>
    <p:sldId id="269" r:id="rId12"/>
    <p:sldId id="271" r:id="rId13"/>
    <p:sldId id="273" r:id="rId14"/>
    <p:sldId id="274" r:id="rId15"/>
    <p:sldId id="275" r:id="rId16"/>
    <p:sldId id="272" r:id="rId17"/>
    <p:sldId id="276" r:id="rId18"/>
    <p:sldId id="284" r:id="rId19"/>
    <p:sldId id="286" r:id="rId20"/>
    <p:sldId id="278" r:id="rId21"/>
    <p:sldId id="277" r:id="rId22"/>
    <p:sldId id="279" r:id="rId23"/>
    <p:sldId id="280" r:id="rId24"/>
    <p:sldId id="281" r:id="rId25"/>
    <p:sldId id="282" r:id="rId26"/>
    <p:sldId id="283" r:id="rId27"/>
    <p:sldId id="285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точка роста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0">
                  <c:v>Родная страна н.г.</c:v>
                </c:pt>
                <c:pt idx="1">
                  <c:v>Родная страна к.г.</c:v>
                </c:pt>
                <c:pt idx="2">
                  <c:v>Символика н.г.</c:v>
                </c:pt>
                <c:pt idx="3">
                  <c:v>Символика к.г.</c:v>
                </c:pt>
                <c:pt idx="4">
                  <c:v>История народной культуры и традиций н.г.</c:v>
                </c:pt>
                <c:pt idx="5">
                  <c:v>История народной культуры и традиций к.г.</c:v>
                </c:pt>
                <c:pt idx="6">
                  <c:v>Личностный аспект н.г.</c:v>
                </c:pt>
                <c:pt idx="7">
                  <c:v>Личностный аспект к.г.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35</c:v>
                </c:pt>
                <c:pt idx="1">
                  <c:v>10</c:v>
                </c:pt>
                <c:pt idx="2">
                  <c:v>20</c:v>
                </c:pt>
                <c:pt idx="3">
                  <c:v>5</c:v>
                </c:pt>
                <c:pt idx="4">
                  <c:v>50</c:v>
                </c:pt>
                <c:pt idx="5">
                  <c:v>15</c:v>
                </c:pt>
                <c:pt idx="6">
                  <c:v>30</c:v>
                </c:pt>
                <c:pt idx="7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DDF-41ED-98CB-44C338D27F9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стадия развития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0">
                  <c:v>Родная страна н.г.</c:v>
                </c:pt>
                <c:pt idx="1">
                  <c:v>Родная страна к.г.</c:v>
                </c:pt>
                <c:pt idx="2">
                  <c:v>Символика н.г.</c:v>
                </c:pt>
                <c:pt idx="3">
                  <c:v>Символика к.г.</c:v>
                </c:pt>
                <c:pt idx="4">
                  <c:v>История народной культуры и традиций н.г.</c:v>
                </c:pt>
                <c:pt idx="5">
                  <c:v>История народной культуры и традиций к.г.</c:v>
                </c:pt>
                <c:pt idx="6">
                  <c:v>Личностный аспект н.г.</c:v>
                </c:pt>
                <c:pt idx="7">
                  <c:v>Личностный аспект к.г.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35</c:v>
                </c:pt>
                <c:pt idx="1">
                  <c:v>25</c:v>
                </c:pt>
                <c:pt idx="2">
                  <c:v>50</c:v>
                </c:pt>
                <c:pt idx="3">
                  <c:v>20</c:v>
                </c:pt>
                <c:pt idx="4">
                  <c:v>30</c:v>
                </c:pt>
                <c:pt idx="5">
                  <c:v>15</c:v>
                </c:pt>
                <c:pt idx="6">
                  <c:v>30</c:v>
                </c:pt>
                <c:pt idx="7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DDF-41ED-98CB-44C338D27F9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сформировано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0">
                  <c:v>Родная страна н.г.</c:v>
                </c:pt>
                <c:pt idx="1">
                  <c:v>Родная страна к.г.</c:v>
                </c:pt>
                <c:pt idx="2">
                  <c:v>Символика н.г.</c:v>
                </c:pt>
                <c:pt idx="3">
                  <c:v>Символика к.г.</c:v>
                </c:pt>
                <c:pt idx="4">
                  <c:v>История народной культуры и традиций н.г.</c:v>
                </c:pt>
                <c:pt idx="5">
                  <c:v>История народной культуры и традиций к.г.</c:v>
                </c:pt>
                <c:pt idx="6">
                  <c:v>Личностный аспект н.г.</c:v>
                </c:pt>
                <c:pt idx="7">
                  <c:v>Личностный аспект к.г.</c:v>
                </c:pt>
              </c:strCache>
            </c:strRef>
          </c:cat>
          <c:val>
            <c:numRef>
              <c:f>Лист1!$D$2:$D$9</c:f>
              <c:numCache>
                <c:formatCode>General</c:formatCode>
                <c:ptCount val="8"/>
                <c:pt idx="0">
                  <c:v>30</c:v>
                </c:pt>
                <c:pt idx="1">
                  <c:v>65</c:v>
                </c:pt>
                <c:pt idx="2">
                  <c:v>30</c:v>
                </c:pt>
                <c:pt idx="3">
                  <c:v>75</c:v>
                </c:pt>
                <c:pt idx="4">
                  <c:v>20</c:v>
                </c:pt>
                <c:pt idx="5">
                  <c:v>70</c:v>
                </c:pt>
                <c:pt idx="6">
                  <c:v>40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DDF-41ED-98CB-44C338D27F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6706288"/>
        <c:axId val="421039944"/>
      </c:barChart>
      <c:catAx>
        <c:axId val="4267062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aseline="0">
                <a:latin typeface="Times New Roman" panose="02020603050405020304" pitchFamily="18" charset="0"/>
              </a:defRPr>
            </a:pPr>
            <a:endParaRPr lang="ru-RU"/>
          </a:p>
        </c:txPr>
        <c:crossAx val="421039944"/>
        <c:crosses val="autoZero"/>
        <c:auto val="1"/>
        <c:lblAlgn val="ctr"/>
        <c:lblOffset val="100"/>
        <c:noMultiLvlLbl val="0"/>
      </c:catAx>
      <c:valAx>
        <c:axId val="421039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80" baseline="0">
                <a:latin typeface="Times New Roman" panose="02020603050405020304" pitchFamily="18" charset="0"/>
              </a:defRPr>
            </a:pPr>
            <a:endParaRPr lang="ru-RU"/>
          </a:p>
        </c:txPr>
        <c:crossAx val="426706288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 baseline="0">
              <a:latin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020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654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210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85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853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990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528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204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847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805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538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30982-DC42-4B71-B37D-572CFE282615}" type="datetimeFigureOut">
              <a:rPr lang="ru-RU" smtClean="0"/>
              <a:pPr/>
              <a:t>13.11.2025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D5194-7B25-4A4A-A5A4-FFA83F3133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96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shkolastaryeozinki-r64.gosweb.gosuslugi.ru/sovetnik-direktora/programma-1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estival.1september.ru/articles/411706/" TargetMode="External"/><Relationship Id="rId5" Type="http://schemas.openxmlformats.org/officeDocument/2006/relationships/hyperlink" Target="https://moluch.ru/archive/456/100455/" TargetMode="External"/><Relationship Id="rId4" Type="http://schemas.openxmlformats.org/officeDocument/2006/relationships/hyperlink" Target="http://ext.spb.ru/2011-03-29-09-03-14/89-preschool/6696--6-7-.html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700"/>
            <a:ext cx="12839700" cy="69977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1401" y="517585"/>
            <a:ext cx="7513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№41 комбинированного вида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E:\БУР\фон\1653647334_11-celes-club-p-fon-dlya-prezentatsii-narodnie-traditsii-k-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121" y="1163916"/>
            <a:ext cx="3930498" cy="378764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00178" y="1789490"/>
            <a:ext cx="56869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«Нравственно-патриотическое воспитание   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 6-7 лет посредством приобщения к 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истокам  русской народной  культуры»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73533" y="4054415"/>
            <a:ext cx="48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воспитатель высшей категории:</a:t>
            </a:r>
          </a:p>
          <a:p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Буричева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Александровна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9938" r="12626" b="19748"/>
          <a:stretch/>
        </p:blipFill>
        <p:spPr>
          <a:xfrm>
            <a:off x="1811547" y="1789490"/>
            <a:ext cx="3045125" cy="25880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32484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3826934" y="643467"/>
            <a:ext cx="4148667" cy="762000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849" y="1024467"/>
            <a:ext cx="2029390" cy="28317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829" y="1473984"/>
            <a:ext cx="2029390" cy="28317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1219" y="887079"/>
            <a:ext cx="2029390" cy="28317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239" y="1473984"/>
            <a:ext cx="2029390" cy="283170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47050" y="1289318"/>
            <a:ext cx="1500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endParaRPr lang="ru-R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96418" y="1658650"/>
            <a:ext cx="16610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</a:t>
            </a:r>
          </a:p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00" y="3600251"/>
            <a:ext cx="2029390" cy="28317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552" y="3600251"/>
            <a:ext cx="2029390" cy="283170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740599" y="3830773"/>
            <a:ext cx="17845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количеству </a:t>
            </a:r>
          </a:p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  <a:endParaRPr lang="ru-R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97024" y="3856174"/>
            <a:ext cx="1348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endParaRPr lang="ru-R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7728" y="1641717"/>
            <a:ext cx="1737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</a:t>
            </a:r>
          </a:p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endParaRPr lang="ru-R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54521" y="1150818"/>
            <a:ext cx="1742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</a:t>
            </a:r>
          </a:p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</a:t>
            </a:r>
            <a:endParaRPr lang="ru-R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0712" y="1945369"/>
            <a:ext cx="15249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</a:t>
            </a:r>
          </a:p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96418" y="2325621"/>
            <a:ext cx="14670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09099" y="4646772"/>
            <a:ext cx="10872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27490" y="4290658"/>
            <a:ext cx="15179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</a:t>
            </a:r>
          </a:p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группы,</a:t>
            </a:r>
          </a:p>
          <a:p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оспитатель, </a:t>
            </a:r>
          </a:p>
          <a:p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одители,</a:t>
            </a:r>
          </a:p>
          <a:p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пециалисты </a:t>
            </a:r>
          </a:p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875917" y="2440320"/>
            <a:ext cx="8411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-7 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594784" y="1935649"/>
            <a:ext cx="14027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</a:p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40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33" y="0"/>
            <a:ext cx="122936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3826934" y="643467"/>
            <a:ext cx="4148667" cy="762000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768" y="1703923"/>
            <a:ext cx="6561666" cy="403942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288757" y="2235874"/>
            <a:ext cx="537368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 народ не должен терять своего нравственного авторитета среди других народов - авторитета, достойно завоеванного русским искусством, литературой. Мы не должны забывать о своем культурном прошлом, о наших памятниках, литературе, языке, живописи… Национальные отличия сохранятся и в XXI веке, если мы будем озабочены воспитанием душ, а не только передачей знаний» </a:t>
            </a:r>
            <a:endParaRPr lang="ru-RU" sz="1600" b="1" i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Лихачев Д.С.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rgnp.ru/wp-content/uploads/5/f/b/5fb8ad877366f04af5dc26b674185599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1" r="17467"/>
          <a:stretch/>
        </p:blipFill>
        <p:spPr bwMode="auto">
          <a:xfrm>
            <a:off x="967287" y="1792835"/>
            <a:ext cx="3274514" cy="32406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0806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50" y="685800"/>
            <a:ext cx="5276850" cy="5664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08760" y="1778000"/>
            <a:ext cx="42062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pPr algn="ctr"/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нравственно-патриотических   чувств 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старших  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русской  культуры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97650" y="685800"/>
            <a:ext cx="4148667" cy="762000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60770" y="1612900"/>
            <a:ext cx="522351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Познакомить детей с народными традициями: 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обычаями,  праздниками, народным творчеством 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искусством.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2.Расширять представления о истории, культуре,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людях родного города и края. 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3.Воспитывать в детях нравственно-патриотические чувства к родному краю, городу, стране;  особые черты русского характера: доброту, честность, трудолюбие, правдивость  используя виды русского фольклора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(сказки, песенки, пословицы, поговорки, 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игры).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4.Создать условия для приобщения детей к русской народной культуре: организация предметно-пространственной среды в группе, вовлечение родителей в воспитательный процесс для совместной работы. </a:t>
            </a:r>
            <a:endParaRPr lang="ru-RU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63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921000" y="596900"/>
            <a:ext cx="6172200" cy="762000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04900" y="1549400"/>
            <a:ext cx="10117282" cy="3865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Обогащение </a:t>
            </a: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духовного мира ребенка, у детей появился интерес к изучению русской народной культуры.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318770" algn="l"/>
              </a:tabLst>
            </a:pP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Изменение ценностного отношения к истории и традициям своего народа.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318770" algn="l"/>
              </a:tabLst>
            </a:pP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Расширение знаний о традициях русского народа по устному народному творчеству и умение применять их в самостоятельной деятельности</a:t>
            </a: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endParaRPr lang="ru-RU" sz="1600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318770" algn="l"/>
              </a:tabLst>
            </a:pP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 детей о </a:t>
            </a: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народных </a:t>
            </a: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праздниках и желание активно участвовать в них.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318770" algn="l"/>
              </a:tabLst>
            </a:pP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заинтересованности родителей к </a:t>
            </a: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нравственно-патриотическому воспитанию своих детей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318770" algn="l"/>
              </a:tabLst>
            </a:pP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Укрепится </a:t>
            </a: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взаимосвязь между детьми, родителями и педагогами. </a:t>
            </a:r>
            <a:endParaRPr lang="ru-RU" sz="1600" b="1" i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Будет </a:t>
            </a:r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создана предметно-развивающая среда, способствующая нравственно-патриотическому воспитанию детей.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318770" algn="l"/>
              </a:tabLst>
            </a:pPr>
            <a:endParaRPr lang="ru-RU" sz="1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24200" y="4744302"/>
            <a:ext cx="6096000" cy="37683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50000"/>
              </a:lnSpc>
              <a:buFontTx/>
              <a:buAutoNum type="arabicPeriod"/>
            </a:pPr>
            <a:endParaRPr lang="ru-RU" sz="1400" b="1" i="1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9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597651" y="1600303"/>
            <a:ext cx="414866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(национальные), </a:t>
            </a:r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религиозные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государственные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84" y="575732"/>
            <a:ext cx="4229241" cy="59012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68400" y="1092200"/>
            <a:ext cx="3327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– это особое внутреннее душевное состояние, эмоциональный радостный подъем, созданный переживаниями торжественного, памятного, яркого и приятного события. В энциклопедическом словаре слово «праздник» определяется, как день, посвященный выдающимся событиям, традиционным датам. Праздники являются исторического наследия и повторяются регулярно из года в год. Праздники все время напоминают о корнях, без осознания которых невозможно самосознание нации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97650" y="685800"/>
            <a:ext cx="4148667" cy="762000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Типология 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праздников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649" y="3231519"/>
            <a:ext cx="3894667" cy="2921000"/>
          </a:xfrm>
          <a:prstGeom prst="rect">
            <a:avLst/>
          </a:prstGeom>
          <a:ln w="1905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252545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4070350" y="241300"/>
            <a:ext cx="4148667" cy="762000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003300"/>
            <a:ext cx="10414000" cy="5312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Организационно-подготовительный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Обоснование актуальности темы, мотивация ее выбора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 уровня нравственно-патриотического воспитания детей 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старшей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Определение цели и задач проекта;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Подбор литературы, пособий, атрибутов;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Обсуждение с родителями детей вопросов, связанных с реализацией проекта;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Составление тематического планирования мероприятий.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2"/>
              <a:tabLst>
                <a:tab pos="457200" algn="l"/>
              </a:tabLst>
            </a:pPr>
            <a:r>
              <a:rPr lang="ru-RU" sz="1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Основной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проекта согласно плану мероприятий с детьми, родителями, специалистами ДОУ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sz="1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Заключительный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Обобщение результатов работы;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 деятельности;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Презентация итогов работы.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55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5" name="Рисунок 4" descr="d8280c27150cbd4c3a4fba53f30e4c7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8363" y="720437"/>
            <a:ext cx="4849092" cy="5722252"/>
          </a:xfrm>
          <a:prstGeom prst="rect">
            <a:avLst/>
          </a:prstGeom>
        </p:spPr>
      </p:pic>
      <p:pic>
        <p:nvPicPr>
          <p:cNvPr id="6" name="Рисунок 5" descr="d8280c27150cbd4c3a4fba53f30e4c7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76109" y="720437"/>
            <a:ext cx="5043055" cy="57222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19746" y="1177637"/>
            <a:ext cx="2677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Форма работы с детьми</a:t>
            </a:r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27818" y="1122218"/>
            <a:ext cx="2100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и приемы</a:t>
            </a:r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82436" y="1610003"/>
            <a:ext cx="410094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Организованная образовательная деятельность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Праздники и развлечения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Чтение познавательной и художественной литературы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Наблюдения в быту и природе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Экскурсии в музей , русскую избу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конкурсов рисунков и поделок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видеофильмов, презентаций, слушание музыки.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Игровая деятельность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47165" y="1554678"/>
            <a:ext cx="43780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Заучивание </a:t>
            </a:r>
            <a:r>
              <a:rPr lang="ru-RU" sz="1600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прибауток, </a:t>
            </a:r>
            <a:r>
              <a:rPr lang="ru-RU" sz="1600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закличек</a:t>
            </a: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пословиц, загадок, поговорок.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литературы.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русских народных песен и танцев.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Проведение русских народных игр.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русских народных костюмов в праздниках и самостоятельной деятельности.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Изготовление и применение игрушек и изделий народных промыслов.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Представление кукольного театра.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Разыгрывание сценок и эпизодов сказок.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Рассказ о народных обычаях и традициях.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Рассматривание иллюстраций о русском быте. </a:t>
            </a:r>
          </a:p>
          <a:p>
            <a:pPr>
              <a:buFont typeface="Wingdings" pitchFamily="2" charset="2"/>
              <a:buChar char="v"/>
            </a:pPr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Беседы, вопросы, разъяснения </a:t>
            </a:r>
          </a:p>
        </p:txBody>
      </p:sp>
    </p:spTree>
    <p:extLst>
      <p:ext uri="{BB962C8B-B14F-4D97-AF65-F5344CB8AC3E}">
        <p14:creationId xmlns:p14="http://schemas.microsoft.com/office/powerpoint/2010/main" val="121701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63090" y="651163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Классификация праздников по тематическим блокам  (по </a:t>
            </a:r>
            <a:r>
              <a:rPr lang="ru-RU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Маханевой</a:t>
            </a:r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М,Д)</a:t>
            </a:r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37683"/>
              </p:ext>
            </p:extLst>
          </p:nvPr>
        </p:nvGraphicFramePr>
        <p:xfrm>
          <a:off x="685800" y="1087184"/>
          <a:ext cx="10607039" cy="586072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039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1381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6491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85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 pitchFamily="18" charset="0"/>
                          <a:cs typeface="Times New Roman" pitchFamily="18" charset="0"/>
                        </a:rPr>
                        <a:t>Тематические блоки патриотического воспитания</a:t>
                      </a:r>
                      <a:endParaRPr lang="ru-RU" sz="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 pitchFamily="18" charset="0"/>
                          <a:cs typeface="Times New Roman" pitchFamily="18" charset="0"/>
                        </a:rPr>
                        <a:t>Описание</a:t>
                      </a:r>
                      <a:endParaRPr lang="ru-RU" sz="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 pitchFamily="18" charset="0"/>
                          <a:cs typeface="Times New Roman" pitchFamily="18" charset="0"/>
                        </a:rPr>
                        <a:t>Пример итогового мероприятия – праздника</a:t>
                      </a:r>
                      <a:endParaRPr lang="ru-RU" sz="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530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 Я и Моя семья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Тесная взаимосвязь с родителями. Любовь маленького ребенка-дошкольника к Родине начинается с отношения к самым близким людям – отцу, матери, дедушке, бабушке, любви к своему дому, своим сверстникам. С целью воспитания у детей любви и уважения к мамам, папам, пожилым людям, умение понимать и анализировать.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«День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Матери», День благодарности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родителям «.Спасибо за жизнь!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 ;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«Женский день 8 марта»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448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Культура и традиции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Знакомство детей с народными традициями и бытом России. Расширение представления об искусстве, традициях и обычаях народов России. Расширение представления о разнообразии народного искусства, художественных промыслов. Воспитание интереса к искусству родного края; любви и бережного отношение к произведениям искусства. Использование в работе с детьми накопленный опыт работы по краеведению. Воспитание уважения к людям разных национальностей и их обычаям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Рождественские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колядки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«Масленица» </a:t>
                      </a:r>
                    </a:p>
                  </a:txBody>
                  <a:tcPr marL="54515" marR="54515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1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Я и Природа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Закрепление знаний о правилах безопасного поведения в природе; о временах года, последовательности месяцев в году. Воспитание бережного отношения к природе.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200" dirty="0" err="1">
                          <a:latin typeface="Times New Roman" pitchFamily="18" charset="0"/>
                          <a:cs typeface="Times New Roman" pitchFamily="18" charset="0"/>
                        </a:rPr>
                        <a:t>Осенины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654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Я и Родина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Расширение представления детей о родном крае. Продолжать знакомство старших дошкольников с достопримечательностями региона, села/города, в котором живут дети. Воспитание любви к «малой Родине», гордости за достижения своей страны. Рассказывать детям о том, что Земля – наш общий дом, на земле много разных стран, важно жить в мире со всеми народами, знать и уважать их культуру, обычаи и традиции. Расширение представлений детей о родной стране, о государственных праздниках. Поощрение интереса детей к событиям, происходящим в стране, воспитывать чувство гордости за её достижения. Закрепление знаний о флаге, гербе и гимне России, о Ю. А. Гагарине и других героях космоса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«День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Российского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Флага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 ,«День 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народного единства»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 « День Космонавтики»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061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Этих дней не смолкнет слава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Формирование и развитие чувство гордости за свой народ, свою армию, уважение к ветеранам Великой Отечественной войны и труженикам тыла, желание быть похожими на сильных смелых российских воинов. Ознакомление с памятниками героям ВОВ. Рассказывать детям о воинских наградах дедушек, бабушек, родителей. Рассказывать о преемственности поколений защитников Родины: от былинных богатырей до героев ВОВ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«День защитника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Отечества»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 «День Победы»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4515" marR="54515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01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4630407" y="2374201"/>
            <a:ext cx="2338518" cy="1296144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Образовательные области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99538" y="777363"/>
            <a:ext cx="1850504" cy="1152128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Речевое развитие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2683" y="2471609"/>
            <a:ext cx="1850504" cy="1152128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32956" y="4468349"/>
            <a:ext cx="1983668" cy="1152128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715250" y="731642"/>
            <a:ext cx="2846069" cy="200012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</a:t>
            </a:r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развитие:</a:t>
            </a:r>
          </a:p>
          <a:p>
            <a:pPr algn="ctr"/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Музыкальное развитие</a:t>
            </a:r>
          </a:p>
          <a:p>
            <a:pPr algn="ctr"/>
            <a:endParaRPr lang="ru-RU" sz="16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365580" y="4251960"/>
            <a:ext cx="2658529" cy="1608547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accent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 flipV="1">
            <a:off x="3910327" y="1929491"/>
            <a:ext cx="720080" cy="64807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3203187" y="3022273"/>
            <a:ext cx="1421920" cy="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950768" y="3649428"/>
            <a:ext cx="799274" cy="8133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655741" y="3676261"/>
            <a:ext cx="626368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6959213" y="1942155"/>
            <a:ext cx="626368" cy="5760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80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402902" y="852353"/>
            <a:ext cx="4942118" cy="611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24400" y="451867"/>
            <a:ext cx="2233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и Моя семья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15930"/>
              </p:ext>
            </p:extLst>
          </p:nvPr>
        </p:nvGraphicFramePr>
        <p:xfrm>
          <a:off x="787400" y="980439"/>
          <a:ext cx="10515600" cy="5792557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8118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037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4228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 с детьми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2606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Рассматривание иллюстраций, картинок с членами семьи, модели генеалогического древа.</a:t>
                      </a:r>
                      <a:b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НОД: беседа - игра на тему, «Моя семья».</a:t>
                      </a:r>
                    </a:p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Викторина «В какой сказке встречаются семьи».</a:t>
                      </a:r>
                    </a:p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Беседы на тему: «Никого роднее мамы и папы в целом мире нет», «На кого ты хочешь быть похож»; </a:t>
                      </a:r>
                    </a:p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 «Организация быта в нашей семье в будни»; «Семейный праздник – День рождение».</a:t>
                      </a:r>
                      <a:b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7. Обсуждение с детьми поговорок и пословиц о семье.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1741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Рассказы детей о семье.</a:t>
                      </a:r>
                      <a:b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2.Составление рассказа на тему: «Расскажи про маму (папу, бабушку, дедушку).</a:t>
                      </a:r>
                      <a:b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ОД: прочтение и обсуждение рассказов В.Осеевой «Волшебное слово».</a:t>
                      </a:r>
                    </a:p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Чтение стихотворений: </a:t>
                      </a:r>
                      <a:r>
                        <a:rPr lang="ru-RU" sz="1100" b="1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Р.Гамзатова</a:t>
                      </a: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«Про дедушку», </a:t>
                      </a:r>
                      <a:r>
                        <a:rPr lang="ru-RU" sz="1100" b="1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Н.Майданик</a:t>
                      </a: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«Вместе с бабушкой».</a:t>
                      </a:r>
                      <a:b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 Пальчиковая гимнастика: «Семья»; «Дом».</a:t>
                      </a:r>
                      <a:b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 Дидактические игры: «Домашний труд», «Передай свое тепло другу стоящему рядом», «Чем можно порадовать маму».</a:t>
                      </a:r>
                    </a:p>
                    <a:p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7. Чтение художественной литературы</a:t>
                      </a:r>
                      <a:r>
                        <a:rPr lang="ru-RU" sz="1100" b="1" i="1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В. Драгунский «Все тайное становится явным», Н. Носов «Огурцы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 НОД: рисование « «Моя счастливая семья».</a:t>
                      </a:r>
                      <a:b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 Аппликация «Подарок любимой семье».</a:t>
                      </a:r>
                      <a:endParaRPr lang="ru-RU" sz="11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 Музыка: слушание музыки и песен о маме и папе.</a:t>
                      </a:r>
                      <a:endParaRPr lang="ru-RU" sz="11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3.Разучивание песни «Моя семья» Е. Курячий.</a:t>
                      </a:r>
                      <a:endParaRPr lang="ru-RU" sz="11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 Разучивание парного танца «Вся моя семья».</a:t>
                      </a:r>
                      <a:endParaRPr lang="ru-RU" sz="11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</a:rPr>
                        <a:t>6. Разучивание песни «Я самая счастливая».</a:t>
                      </a:r>
                      <a:endParaRPr lang="ru-RU" sz="1100" b="1" i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 НОД: беседы на тему «Моя семья», «Никого роднее мамы и папы в целом мире нет»; «На кого ты хочешь быть похож»; «Организация быта в нашей семье в будни»; «Семейный праздник – День рождение», «В какой сказке встречаются семьи».</a:t>
                      </a:r>
                      <a:b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 Обсуждение с детьми поговорок и пословиц о семье.</a:t>
                      </a:r>
                      <a:endParaRPr lang="ru-RU" sz="11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</a:rPr>
                        <a:t>3. Словесная игра с мячом «Собираем добрые слова».</a:t>
                      </a:r>
                      <a:endParaRPr lang="ru-RU" sz="1100" b="1" i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 Физкультминутка «Семья».</a:t>
                      </a:r>
                      <a:endParaRPr lang="ru-RU" sz="11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</a:rPr>
                        <a:t> 2. Словесная игра с мячом «Собираем добрые слова».</a:t>
                      </a:r>
                    </a:p>
                    <a:p>
                      <a:r>
                        <a:rPr lang="ru-RU" sz="1100" b="1" i="1" dirty="0" smtClean="0">
                          <a:effectLst/>
                          <a:latin typeface="Times New Roman"/>
                        </a:rPr>
                        <a:t>3. Игра</a:t>
                      </a:r>
                      <a:r>
                        <a:rPr lang="ru-RU" sz="1100" b="1" i="1" baseline="0" dirty="0" smtClean="0">
                          <a:effectLst/>
                          <a:latin typeface="Times New Roman"/>
                        </a:rPr>
                        <a:t> – эстафета « Кто быстрее </a:t>
                      </a:r>
                      <a:r>
                        <a:rPr lang="ru-RU" sz="1100" b="1" i="1" baseline="0" dirty="0" err="1" smtClean="0">
                          <a:effectLst/>
                          <a:latin typeface="Times New Roman"/>
                        </a:rPr>
                        <a:t>собирет</a:t>
                      </a:r>
                      <a:r>
                        <a:rPr lang="ru-RU" sz="1100" b="1" i="1" baseline="0" dirty="0" smtClean="0">
                          <a:effectLst/>
                          <a:latin typeface="Times New Roman"/>
                        </a:rPr>
                        <a:t> мамины покупки»</a:t>
                      </a:r>
                      <a:endParaRPr lang="ru-RU" sz="1100" b="1" i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88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96367"/>
              </p:ext>
            </p:extLst>
          </p:nvPr>
        </p:nvGraphicFramePr>
        <p:xfrm>
          <a:off x="787400" y="980439"/>
          <a:ext cx="10515600" cy="525102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5917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9238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4228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 с детьми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806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1.Рассматривание альбомов, иллюстраций «Русский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костюм», «Русский быт», «Хлеб-всему голова», «Русские традиции»</a:t>
                      </a:r>
                    </a:p>
                    <a:p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2.НОД: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«Знакомство с русским народным костюмом»,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«Матрёшка – символ России», «Как жили люди на Руси» (с использование ИКТ)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3.Онлайн-экскурсия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«Русская изба и ее внутреннее убранство»</a:t>
                      </a:r>
                      <a:endParaRPr lang="ru-RU" sz="11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1741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1.Подвижные  игры:  «Гуси-лебеди»,  «У  медведя  во  бору»,  «Олени  и пастухи», «Коршун и наседка».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2.Дидактические  игры:  «Кувшин  доброты»,  «Русские  матрешки», «Народные  промыслы»,  «Народное  творчество»,  «Декоративное  домино», «Герои русских былин».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 Сюжетно  –  ролевые  игры:  «Семья:  В  гости  к  бабушке  Варваре», «Русская ярмарка», «Путешествие в прошлое».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Драматизация народной сказки «Волк и лиса».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 Постановка  театрализованного  представления  «Петрушкины посиделки».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6.Конструирование:  «Барышни-франтихи»,  «Чучело  масленицы», «Атрибуты к масленице»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1.Рисование: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«Золотая Хохлома», «Пригласительная  открытка» (городецкий розан)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2.Лепка: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 сказке «Конёк – Горбунок»,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замыслу по мотивам дымковской игрушки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3.Аппликация: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«Матрёшки в хороводе» (коллективная работа)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4.Музыка: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Повторение  хороводных песен, знакомство с народными музыкальными инструментами (балалайка, гусли, ложки), разучивание хороводов.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1.Беседы с детьми «О видах декоративно – прикладного искусства», «Как жили люди на Руси», «Русские народные игрушки», «Устройство русской избы», «Старинные русские обычаи», «Сине-голубое чудо», «Дымковская сказочная страна»,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2.Чтение художественной литературы: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«Лисичка со скалочкой»,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Лиса и журавль», «Маша и медведь», «Петушок – золотой гребешок»,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«Сестрица Алёнушка и братец Иванушка» и др.,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3.Заучивание  пословиц, поговорок,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потешек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считалок,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закличек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скороговорок; отгадывание загадок; народные приметы.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4.Рассматривание иллюстрации «Славянская семья»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Русские народные игры: «Золотые ворота», «Горелки», «Гори, гори ясно!», «Плетень», «Ручеек», «На горе-то калина», «Каравай», «Капуста», «Мячик кверху», «Салки», «Лапта», «Пчелы», «Колечко»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639734" y="471061"/>
            <a:ext cx="3214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Традиции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686" y="870387"/>
            <a:ext cx="4204821" cy="6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0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089693"/>
              </p:ext>
            </p:extLst>
          </p:nvPr>
        </p:nvGraphicFramePr>
        <p:xfrm>
          <a:off x="787400" y="980439"/>
          <a:ext cx="10515600" cy="573024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8118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037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4228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 с детьми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2606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1.Рассматривание альбомов. Расширять знания детей о растениях и животных родного края.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2.Виртуальная прогулка «Природа родного края»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3.Познавательная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экскурсия в парк</a:t>
                      </a:r>
                    </a:p>
                    <a:p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4.Сбор семян осенью, сбор листьев для гербария.</a:t>
                      </a:r>
                    </a:p>
                    <a:p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5.НОД «Природа родного края», «Животные родного края», «Хвойные деревья наших лесов»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6.Экспериментальная деятельность: Сравнение еловых и сосновых шишек,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равнение веточек сосны и ели.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7.Просмотр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видео«Жизнь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леса»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1741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1.Акция «Спаси дерево», «Столовая для пернатых»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2.Дидактические игры: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«Природа – не природа», «Кто в домике живет?»,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«Найди перелетных и зимующих птиц», «Найди по описанию»,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«Найди, кого назову», «Опиши, а мы отгадаем»,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«Кого не стало?»,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«Чьи следы»,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«Назови ласково».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3.Экологическая игра «Разрешается – запрещается»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4.С/р игры: «Спасаем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лес от мусора», «Репортаж», «Зоопарк», «Волшебный колокольчик»</a:t>
                      </a:r>
                      <a:endParaRPr lang="ru-RU" sz="11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5.Драматизация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100" b="1" i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Эколята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-дошколята»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1.Аппликация из сухих листьев и цветов «Осенний букет»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2.Конструирование «Кормушки для птиц».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Рисование «Берегите природу»,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«Деревья нашего участка».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4.Конструирование «Полянка для насекомых».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5.Лепка «Животные в лесу».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1.Обсуждение  и разучивание с детьми поговорок и пословиц о природе родного края, отгадывание загадок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 Чтение стихотворений о природе и родной земле;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детских произведений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 Сухомлинский «Стыдно перед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совушкой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Успенский «История одной яблоньки», «Птицы»,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 Яшина «Покормите птиц зимой», В. Степанов «Животные наших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лесов»,Т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А. Шорыгина «Какие звери в лесу»,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 Бианки «Лесной хор».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3.Инсценировка «Сказка о том, как лесные жители яблоко нашли»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Спортивная экологическая игра «По лесным тропинкам», п/и «Лиса и зайцы»,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«Белка»,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Эстафета «Собери мусор»,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«Охотники и утки».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Хороводная игра «Во поле береза стояла».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68426" y="480367"/>
            <a:ext cx="19535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и Природа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979" y="863920"/>
            <a:ext cx="3696821" cy="15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849856"/>
              </p:ext>
            </p:extLst>
          </p:nvPr>
        </p:nvGraphicFramePr>
        <p:xfrm>
          <a:off x="787400" y="980440"/>
          <a:ext cx="10515600" cy="578840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8118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037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8781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 с детьми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601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1.Беседы по теме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2.НОД: «Наша страна Россия»;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«Москва-столица нашей Родины»;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«Народы России» 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«Климатические зоны России»;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«Природа России»;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«Государственные символы России: герб, флаг, гимн»;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«Мой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родной город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«Растительный и животный мир средней полосы России»;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«Белая береза – символ России».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3.Экскурсии: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Экскурсия по улицам родного города;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экскурсия в краеведческий музей.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экскурсия к памятникам боевой славы земляков;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4.Просмотр презентаций и видео по данной тематике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9088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1.Сюжетно ролевые игры: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«Семья»;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«Путешествие по стране на автобусе»;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«Улицы города»;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«Профессии» и др.</a:t>
                      </a:r>
                      <a:b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2.Инсценировка русских народных сказок: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«Колобок»,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«Три медведя»,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«Гуси – лебеди»,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«Теремок» и т.д.</a:t>
                      </a:r>
                      <a:b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3.Участие в районных мероприятиях : «Пейзажи родного края», «Малые патриоты России»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3300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1.Рисование: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«Флаг России»;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«Белоствольная береза»; 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«Городецкая роспись»;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«Дымково. Нарядная барышня»;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«Русский национальный костюм»;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«Наша нарядная елка».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«Ветка рябины»;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«Портреты членов семьи»;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2.Лепка: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«Дары русского леса. Корзина с грибами ягодами»;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«Сказочный образ Снегурочки»;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«Животные России»;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«Пограничник с собакой» 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3.Аппликация и художественный труд: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Открытки для самых близких к праздникам.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4.Слушание песен и музыки: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«Во поле береза стояла»,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«Осенняя песня»,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«Урожайная»,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«Елочка красавица»,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Гимн России»,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«Русская народная музыка».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45118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1.Обучение рассказыванию: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«Главный город нашей страны»;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«Моя малая Родина»;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«Богатыри земли русской» «Русские народные промыслы»;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«Богатства России»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2.Чтение рассказов, сказок, стихов: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«Что я видел»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Б.Житков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Родина"Александрова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«История России в рассказах для детей» (отдельные главы) А.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Ишимова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«Ёлка» В.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Сутеев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«Две березы»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Т.А.Шорыгина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«Прогулка» С. Михалков;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«Конек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горбунек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Ершов;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«Как аукнется, так и откликнется»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«Заяц-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хваста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 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«Царевна – лягушка»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«Лисичка сестричка и серый волк»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Снегурушка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лиса»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«Сивка – бурка»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Хаврошечка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«Колосок»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р.н.с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b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3.Заучивание стихов: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«Кремлевские звезды»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С.Михалков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«Лучше нет родного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края»П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Воронько;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«Родная земля»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Г.Ладоньщиков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«Родина»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В.Семерин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«Родная земля»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П.Синявский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253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Русские народные подвижные игры: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«Гуси – лебеди»,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«Краски»,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«Пятнашки» ,«Волк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 рву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«Палочка выручалочка», «День – ночь», и др.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180476" y="438034"/>
            <a:ext cx="1729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и Родина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646" y="821587"/>
            <a:ext cx="3569821" cy="15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43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330951"/>
              </p:ext>
            </p:extLst>
          </p:nvPr>
        </p:nvGraphicFramePr>
        <p:xfrm>
          <a:off x="787400" y="980439"/>
          <a:ext cx="10515600" cy="526796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8118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037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4228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работы с детьми</a:t>
                      </a:r>
                      <a:endParaRPr lang="ru-RU" sz="1400" i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2606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1.Беседа «Этот день мы приближали, как могли», «Герои нашего города»,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«Чтобы помнили», «Боевые награды»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2.Рассматривание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альбомов: «Города – герои»; «Награды Великой Отечественно войны»; «Оружие и техника Великой Отечественно войны»; «Военные профессии»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3.НОД: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«Они сражались за Родину» «Детство без войны», «Животные-герои в ВОВ»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4.Экскурсия к памятнику победителям в ВОВ,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экскурсия в этнографический музей и детскую библиотеку.</a:t>
                      </a:r>
                    </a:p>
                    <a:p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5.Просмотр видео и презентаций по теме</a:t>
                      </a:r>
                      <a:endParaRPr lang="ru-RU" sz="11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b="1" i="1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822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1.Сюжетно-ролевые игры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100" b="1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«Госпиталь», «Военно-полевая кухня», «На границе»</a:t>
                      </a:r>
                      <a:endParaRPr lang="ru-RU" sz="1100" b="1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2.Дидактические игры: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«Как прадеды мир отстояли», «Защитники Отечества», «Кто служит в Армии», «Лабиринт», «Отгадай военную профессию», «Парад военной техники», «Составь карту»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3.Театрализованные игры по теме блока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9586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1.Рисование на тему «Военная техника», «Бравые солдаты», «Война глазами детей»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2.Лепка «Самолеты»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3.Аппликация «Голубь мира», «Георгиевская ленточка»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4.Прослушивание и пение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песен военных лет</a:t>
                      </a:r>
                      <a:endParaRPr lang="ru-RU" sz="11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1.Чтение и заучивание наизусть стихотворений о войне А. Усачев «Что такое День Победы?», Е.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Трутневич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«Россию воин сбережет»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2.Чтение художественной литературы Ю.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Збанацкий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«Щедрый ёжик», Н. </a:t>
                      </a:r>
                      <a:r>
                        <a:rPr lang="ru-RU" sz="1100" b="1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Дилакторская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«Почему маму назвали Гришкой», А. Митяев «Землянка», «Мешок овсянки», Л. Кассиль из книги «Твои защитники», С. Алексеев «Дом», «Первый ночной таран»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3.Разгадывание загадок о войне и военной технике.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4.Конкурс чтецов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7046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Спортивные, подвижные  игры:</a:t>
                      </a:r>
                      <a:r>
                        <a:rPr lang="ru-RU" sz="11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«Кто быстрее, тот командир», «Кавалеристы», «Сапёры», «Связисты», «Разведчики», «На границе»</a:t>
                      </a:r>
                    </a:p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Эстафеты: «Доставь донесение в штаб», «Перетягивание каната», «Кто быстрее соберет посылку на фронт».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776133" y="516466"/>
            <a:ext cx="4236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Этих дней не смолкнет слава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133" y="887729"/>
            <a:ext cx="4445051" cy="9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3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40666" y="523019"/>
            <a:ext cx="4388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713" y="906572"/>
            <a:ext cx="4822887" cy="156224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135392"/>
              </p:ext>
            </p:extLst>
          </p:nvPr>
        </p:nvGraphicFramePr>
        <p:xfrm>
          <a:off x="905933" y="1676399"/>
          <a:ext cx="10075335" cy="481753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0150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1506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1506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01506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0273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и Моя Семья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традиции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и Природа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и Родина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Этих дней не смолкнет слава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15534">
                <a:tc>
                  <a:txBody>
                    <a:bodyPr/>
                    <a:lstStyle/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Разучивание стихотворений о семье.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Участие в инсценировке «Дело было вечером…»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Консультация «Как воспитать ребенка или уроки вежливости дома».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Памятка для родителей «Посеять в детских душах доброту».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 Индивидуальные семейные консультации.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 Проведение родительского собрания «Роль семьи в воспитании ребенка».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7. Проведение итогового мероприятия </a:t>
                      </a:r>
                      <a:endParaRPr lang="ru-RU" sz="1100" b="0" i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1.Анкетирование родителей. 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Ознакомление родителей с результатами диагностики детей. 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2.Родительское собрание: «Важно ли знакомить детей с русской народной культурой?».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3.Папка – передвижка для родителей «Народная игрушка в жизни дошкольника».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4.Совместное творчество детей и родителей: выставка «Волшебница Осень».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5.Консультации: </a:t>
                      </a:r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«Организация народных игр в семье», «Русский народный фольклор в жизни детей»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1.Беседа с родителями, предварительное анкетирование на тему «Берегите природу!»</a:t>
                      </a:r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Привлечение родителей к созданию плакатов, стенгазет, посвященных охране природы.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Привлечение родителей к совместному участию в районных конкурсах «Пейзажи родного края»,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 </a:t>
                      </a:r>
                      <a:r>
                        <a:rPr lang="ru-RU" sz="11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Эколята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–защитники природы</a:t>
                      </a:r>
                      <a:endParaRPr lang="ru-RU" sz="11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3.Консультации : «Учите детей любить природу», «Как знакомить детей с растительным и животным миром средней полосы».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Привлечение 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участию в акции «Кормушки для пичужки»</a:t>
                      </a:r>
                    </a:p>
                    <a:p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5.Привлечение к изготовлению альбомов по теме.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1.Консультации «Роль родителей в формировании патриотических чувств»,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«Какие русские народные сказки читать детям?»,</a:t>
                      </a:r>
                      <a:r>
                        <a:rPr lang="ru-RU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«Ребёнок и его Родина», «Как воспитать маленького патриота».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Помощь родителей в подборе мультфильмов и настольных игр о России.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ru-RU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Совместное с детьми чтение книг о России.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1.Оформление информационных стендов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родителей воспитанников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«Мы память бережно храним».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2.Проведение выставки и творческих работ детей и родителей.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3.Разработать  памятки для родителей «Что рассказать детям о войне?».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4.Оформить папку – передвижку «Прочтите детям».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5.Оказание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помощи в подготовке праздника «23 февраля», «День Победы» </a:t>
                      </a:r>
                      <a:endParaRPr lang="ru-RU" sz="11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 в акциях.</a:t>
                      </a: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86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4576" y="687897"/>
            <a:ext cx="7818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развития нравственно-патриотических чувств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подготовительной группы через календарно-обрядовые праздники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817" y="1018213"/>
            <a:ext cx="6309907" cy="457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16" y="1260333"/>
            <a:ext cx="7998198" cy="4571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08682" y="1306052"/>
            <a:ext cx="92782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 </a:t>
            </a:r>
            <a:r>
              <a:rPr lang="ru-RU" sz="1400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методике </a:t>
            </a:r>
            <a:r>
              <a:rPr lang="ru-RU" sz="1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М.Д.Маханевой</a:t>
            </a:r>
            <a:r>
              <a:rPr lang="ru-RU" sz="14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400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403198776"/>
              </p:ext>
            </p:extLst>
          </p:nvPr>
        </p:nvGraphicFramePr>
        <p:xfrm>
          <a:off x="656207" y="1613829"/>
          <a:ext cx="7288168" cy="4452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827" y="1613829"/>
            <a:ext cx="3164922" cy="44161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72213" y="2189526"/>
            <a:ext cx="26341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концу года была выявлена</a:t>
            </a:r>
          </a:p>
          <a:p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оложительная динамика</a:t>
            </a:r>
          </a:p>
          <a:p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формированию у детей</a:t>
            </a:r>
          </a:p>
          <a:p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равственно-патриотического </a:t>
            </a:r>
          </a:p>
          <a:p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ознания через календарно-</a:t>
            </a:r>
          </a:p>
          <a:p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брядовые </a:t>
            </a:r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раздники: уровень </a:t>
            </a:r>
          </a:p>
          <a:p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детей традиций и истории</a:t>
            </a:r>
          </a:p>
          <a:p>
            <a:r>
              <a:rPr lang="ru-RU" sz="1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траны, родного края, символики</a:t>
            </a:r>
          </a:p>
          <a:p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увеличился на 42,5%</a:t>
            </a:r>
            <a:endParaRPr lang="ru-RU" sz="1400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53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21" y="1854199"/>
            <a:ext cx="2702662" cy="3564467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630" y="2061232"/>
            <a:ext cx="3903837" cy="2643535"/>
          </a:xfrm>
          <a:prstGeom prst="rect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733" y="2034116"/>
            <a:ext cx="3324949" cy="3384550"/>
          </a:xfrm>
          <a:prstGeom prst="rect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4580467" y="241299"/>
            <a:ext cx="3488266" cy="1020233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-развивающая 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среда</a:t>
            </a:r>
          </a:p>
        </p:txBody>
      </p:sp>
    </p:spTree>
    <p:extLst>
      <p:ext uri="{BB962C8B-B14F-4D97-AF65-F5344CB8AC3E}">
        <p14:creationId xmlns:p14="http://schemas.microsoft.com/office/powerpoint/2010/main" val="519285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023533"/>
            <a:ext cx="4809067" cy="3606800"/>
          </a:xfrm>
          <a:prstGeom prst="rect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666" y="836337"/>
            <a:ext cx="5147733" cy="2374392"/>
          </a:xfrm>
          <a:prstGeom prst="rect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666" y="3429000"/>
            <a:ext cx="5029200" cy="2759774"/>
          </a:xfrm>
          <a:prstGeom prst="rect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812929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1" r="14011" b="19459"/>
          <a:stretch/>
        </p:blipFill>
        <p:spPr>
          <a:xfrm>
            <a:off x="805341" y="709500"/>
            <a:ext cx="5144569" cy="264609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9" r="10342" b="18404"/>
          <a:stretch/>
        </p:blipFill>
        <p:spPr>
          <a:xfrm>
            <a:off x="738231" y="3569617"/>
            <a:ext cx="5211679" cy="2738904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9" b="20734"/>
          <a:stretch/>
        </p:blipFill>
        <p:spPr>
          <a:xfrm>
            <a:off x="6230225" y="709501"/>
            <a:ext cx="4943911" cy="264609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8" t="16457" r="4838" b="10000"/>
          <a:stretch/>
        </p:blipFill>
        <p:spPr>
          <a:xfrm>
            <a:off x="6230224" y="3569617"/>
            <a:ext cx="5052969" cy="2663404"/>
          </a:xfrm>
          <a:prstGeom prst="rect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9683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" r="-478"/>
          <a:stretch/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69" y="645952"/>
            <a:ext cx="3710730" cy="2783048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65" r="14006" b="9236"/>
          <a:stretch/>
        </p:blipFill>
        <p:spPr>
          <a:xfrm>
            <a:off x="785769" y="3548543"/>
            <a:ext cx="4264404" cy="2583809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8" r="10259"/>
          <a:stretch/>
        </p:blipFill>
        <p:spPr>
          <a:xfrm>
            <a:off x="6375634" y="645952"/>
            <a:ext cx="4051882" cy="2667699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5" r="17125" b="36392"/>
          <a:stretch/>
        </p:blipFill>
        <p:spPr>
          <a:xfrm>
            <a:off x="5971563" y="3429000"/>
            <a:ext cx="4372062" cy="2703352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3821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69" t="15012" r="11972" b="13178"/>
          <a:stretch/>
        </p:blipFill>
        <p:spPr>
          <a:xfrm>
            <a:off x="713064" y="533493"/>
            <a:ext cx="4278036" cy="2861997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2"/>
          <a:stretch/>
        </p:blipFill>
        <p:spPr>
          <a:xfrm>
            <a:off x="6853804" y="459298"/>
            <a:ext cx="3712596" cy="2631479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47"/>
          <a:stretch/>
        </p:blipFill>
        <p:spPr>
          <a:xfrm>
            <a:off x="1195402" y="3519188"/>
            <a:ext cx="3237276" cy="2794953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3" t="36588" r="23485"/>
          <a:stretch/>
        </p:blipFill>
        <p:spPr>
          <a:xfrm>
            <a:off x="5805764" y="3246538"/>
            <a:ext cx="5135402" cy="3067127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7565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43"/>
          <a:stretch/>
        </p:blipFill>
        <p:spPr>
          <a:xfrm>
            <a:off x="675664" y="654341"/>
            <a:ext cx="5792249" cy="3025754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7" t="6631" r="4966"/>
          <a:stretch/>
        </p:blipFill>
        <p:spPr>
          <a:xfrm>
            <a:off x="6316910" y="2725527"/>
            <a:ext cx="4999838" cy="361934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0370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736" y="0"/>
            <a:ext cx="12293600" cy="6858000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47"/>
          <a:stretch/>
        </p:blipFill>
        <p:spPr>
          <a:xfrm>
            <a:off x="806217" y="645951"/>
            <a:ext cx="3170165" cy="2965283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37"/>
          <a:stretch/>
        </p:blipFill>
        <p:spPr>
          <a:xfrm>
            <a:off x="5290657" y="645951"/>
            <a:ext cx="4868411" cy="300367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42"/>
          <a:stretch/>
        </p:blipFill>
        <p:spPr>
          <a:xfrm>
            <a:off x="688771" y="3758300"/>
            <a:ext cx="3287611" cy="2764140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 t="23516" r="11944" b="16300"/>
          <a:stretch/>
        </p:blipFill>
        <p:spPr>
          <a:xfrm>
            <a:off x="4771239" y="3848793"/>
            <a:ext cx="2551651" cy="2583154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0" t="5138" r="9334" b="33456"/>
          <a:stretch/>
        </p:blipFill>
        <p:spPr>
          <a:xfrm>
            <a:off x="8196044" y="3787231"/>
            <a:ext cx="2407640" cy="264471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0630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14"/>
          <a:stretch/>
        </p:blipFill>
        <p:spPr>
          <a:xfrm>
            <a:off x="755883" y="1233181"/>
            <a:ext cx="3488946" cy="3883720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05" y="1233181"/>
            <a:ext cx="2912790" cy="3883720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8"/>
          <a:stretch/>
        </p:blipFill>
        <p:spPr>
          <a:xfrm>
            <a:off x="7987193" y="1233181"/>
            <a:ext cx="3505724" cy="3890960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2028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1200" y="1066800"/>
            <a:ext cx="10350499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Литературные  и интернет источники: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 РОЖДЕНИЯ ДО ШКОЛЫ Инновационная 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программа дошкольного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образования /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ред.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Н. Е.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Вераксы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С. Комаровой,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Э.М.Дорофеевой.- М.: </a:t>
            </a:r>
            <a:r>
              <a:rPr lang="ru-RU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Мозайка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–синтез,2019.-336с.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Князева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О.Л.,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Маханева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М.Д.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детей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истокам русской народной культуры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Программа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Учебно-методическое пособие.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СПб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ООО«Детство-Пресс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2016.-304с.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Зацепина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М.Б . Дни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воинской славы: Патриотическое воспитание дошкольников: Для работы с детьми 5-7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М.: МОЗАИКА – СИНТЕЗ, 2010.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Мельников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М.Н.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«Русский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детский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фольклор»,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М.: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Просвещение, 2020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Новикова О.С.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«Праздники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в детском саду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«. Дошкольное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воспитание ,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2012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1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/>
            <a:endParaRPr lang="ru-RU" sz="1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Интернет-источники</a:t>
            </a:r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программа «Патриотическое воспитание граждан Российской </a:t>
            </a:r>
          </a:p>
          <a:p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Федерации на 2021-2025 годы» 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https://shkolastaryeozinki-r64.gosweb.gosuslugi.ru/sovetnik-direktora/programma-1/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Тихомирова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Т. С. Психолого-педагогические особенности духовно-нравственного воспитания детей 6 – 7 лет.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hlinkClick r:id="rId4"/>
              </a:rPr>
              <a:t>http://ext.spb.ru/2011-03-29-09-03-14/89-preschool/6696--6-7-.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hlinkClick r:id="rId4"/>
              </a:rPr>
              <a:t>html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народных праздников как элемент нравственно-патриотического воспитания в ДОУ / И. В. Украинец, К. В. </a:t>
            </a:r>
            <a:r>
              <a:rPr lang="ru-RU" sz="1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Утицких</a:t>
            </a: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М. С. Юрченко. </a:t>
            </a:r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—Молодой </a:t>
            </a: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ученый. — 2023. — № 9 (456). — С. 205-207. </a:t>
            </a:r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://moluch.ru/archive/456/100455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Содержание патриотического воспитания в ДОУ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smtClean="0">
                <a:solidFill>
                  <a:prstClr val="black"/>
                </a:solidFill>
                <a:hlinkClick r:id="rId6"/>
              </a:rPr>
              <a:t>http://festival.1september.ru/articles/411706/</a:t>
            </a:r>
            <a:endParaRPr lang="ru-RU" sz="16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194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122936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4" t="29236"/>
          <a:stretch/>
        </p:blipFill>
        <p:spPr>
          <a:xfrm>
            <a:off x="2684476" y="662731"/>
            <a:ext cx="6560192" cy="3971124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967993" y="5117284"/>
            <a:ext cx="4294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85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1474</TotalTime>
  <Words>2831</Words>
  <Application>Microsoft Office PowerPoint</Application>
  <PresentationFormat>Широкоэкранный</PresentationFormat>
  <Paragraphs>327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Calibri Light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Admins</dc:creator>
  <cp:lastModifiedBy>Acer</cp:lastModifiedBy>
  <cp:revision>89</cp:revision>
  <dcterms:created xsi:type="dcterms:W3CDTF">2023-04-18T06:11:11Z</dcterms:created>
  <dcterms:modified xsi:type="dcterms:W3CDTF">2025-11-13T17:51:09Z</dcterms:modified>
</cp:coreProperties>
</file>