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3" r:id="rId1"/>
  </p:sldMasterIdLst>
  <p:sldIdLst>
    <p:sldId id="256" r:id="rId2"/>
    <p:sldId id="258" r:id="rId3"/>
    <p:sldId id="257" r:id="rId4"/>
    <p:sldId id="261" r:id="rId5"/>
    <p:sldId id="263" r:id="rId6"/>
    <p:sldId id="262" r:id="rId7"/>
    <p:sldId id="264" r:id="rId8"/>
    <p:sldId id="279" r:id="rId9"/>
    <p:sldId id="269" r:id="rId10"/>
    <p:sldId id="278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  <a:srgbClr val="CCFFCC"/>
    <a:srgbClr val="FFCC99"/>
    <a:srgbClr val="99FFCC"/>
    <a:srgbClr val="00FFCC"/>
    <a:srgbClr val="FF9999"/>
    <a:srgbClr val="99BA5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0835" autoAdjust="0"/>
  </p:normalViewPr>
  <p:slideViewPr>
    <p:cSldViewPr>
      <p:cViewPr varScale="1">
        <p:scale>
          <a:sx n="82" d="100"/>
          <a:sy n="82" d="100"/>
        </p:scale>
        <p:origin x="-1277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7CBA873-BBA7-49F3-8138-295A9F7422A0}" type="doc">
      <dgm:prSet loTypeId="urn:microsoft.com/office/officeart/2005/8/layout/radial5" loCatId="relationship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8FCA777-614C-4F31-B28F-FFD69023BE8E}">
      <dgm:prSet phldrT="[Текст]" custT="1"/>
      <dgm:spPr>
        <a:solidFill>
          <a:srgbClr val="CCFFCC"/>
        </a:solidFill>
        <a:ln>
          <a:solidFill>
            <a:srgbClr val="FF0000"/>
          </a:solidFill>
        </a:ln>
      </dgm:spPr>
      <dgm:t>
        <a:bodyPr/>
        <a:lstStyle/>
        <a:p>
          <a:pPr>
            <a:lnSpc>
              <a:spcPct val="150000"/>
            </a:lnSpc>
          </a:pPr>
          <a:r>
            <a:rPr lang="ru-RU" sz="2000" b="1" dirty="0" smtClean="0">
              <a:solidFill>
                <a:srgbClr val="FF0000"/>
              </a:solidFill>
              <a:latin typeface="Georgia" panose="02040502050405020303" pitchFamily="18" charset="0"/>
            </a:rPr>
            <a:t>Семейная дошкольная  группа</a:t>
          </a:r>
          <a:endParaRPr lang="ru-RU" sz="2000" b="1" dirty="0">
            <a:solidFill>
              <a:srgbClr val="FF0000"/>
            </a:solidFill>
            <a:latin typeface="Georgia" panose="02040502050405020303" pitchFamily="18" charset="0"/>
          </a:endParaRPr>
        </a:p>
      </dgm:t>
    </dgm:pt>
    <dgm:pt modelId="{0BA28B16-EB31-4D66-BB74-734CA8FDBE30}" type="parTrans" cxnId="{A728A3E3-FCB0-4EF1-A68B-D86FE6A189B5}">
      <dgm:prSet/>
      <dgm:spPr/>
      <dgm:t>
        <a:bodyPr/>
        <a:lstStyle/>
        <a:p>
          <a:endParaRPr lang="ru-RU"/>
        </a:p>
      </dgm:t>
    </dgm:pt>
    <dgm:pt modelId="{A41529E3-22A2-4027-B6B8-D8B0658B6609}" type="sibTrans" cxnId="{A728A3E3-FCB0-4EF1-A68B-D86FE6A189B5}">
      <dgm:prSet/>
      <dgm:spPr/>
      <dgm:t>
        <a:bodyPr/>
        <a:lstStyle/>
        <a:p>
          <a:endParaRPr lang="ru-RU"/>
        </a:p>
      </dgm:t>
    </dgm:pt>
    <dgm:pt modelId="{755BEABF-07FF-4535-8F84-3FF25980FA41}">
      <dgm:prSet phldrT="[Текст]" custT="1"/>
      <dgm:spPr>
        <a:solidFill>
          <a:srgbClr val="FFCC99"/>
        </a:solidFill>
        <a:ln>
          <a:solidFill>
            <a:srgbClr val="FF0000"/>
          </a:solidFill>
        </a:ln>
      </dgm:spPr>
      <dgm:t>
        <a:bodyPr/>
        <a:lstStyle/>
        <a:p>
          <a:r>
            <a:rPr lang="ru-RU" sz="1600" b="1" dirty="0" smtClean="0">
              <a:solidFill>
                <a:srgbClr val="C00000"/>
              </a:solidFill>
              <a:latin typeface="Georgia" panose="02040502050405020303" pitchFamily="18" charset="0"/>
            </a:rPr>
            <a:t>Заведующий </a:t>
          </a:r>
          <a:endParaRPr lang="ru-RU" sz="1600" b="1" dirty="0">
            <a:solidFill>
              <a:srgbClr val="C00000"/>
            </a:solidFill>
            <a:latin typeface="Georgia" panose="02040502050405020303" pitchFamily="18" charset="0"/>
          </a:endParaRPr>
        </a:p>
      </dgm:t>
    </dgm:pt>
    <dgm:pt modelId="{550B0EF6-630F-4319-9170-2DE308E7A063}" type="parTrans" cxnId="{47B3F7DD-6E4D-494B-94D3-E054C70E106C}">
      <dgm:prSet/>
      <dgm:spPr/>
      <dgm:t>
        <a:bodyPr/>
        <a:lstStyle/>
        <a:p>
          <a:endParaRPr lang="ru-RU"/>
        </a:p>
      </dgm:t>
    </dgm:pt>
    <dgm:pt modelId="{8DFFD272-3697-4291-8727-D82B5C23FBB9}" type="sibTrans" cxnId="{47B3F7DD-6E4D-494B-94D3-E054C70E106C}">
      <dgm:prSet/>
      <dgm:spPr/>
      <dgm:t>
        <a:bodyPr/>
        <a:lstStyle/>
        <a:p>
          <a:endParaRPr lang="ru-RU"/>
        </a:p>
      </dgm:t>
    </dgm:pt>
    <dgm:pt modelId="{1CD44C81-171B-4DA6-BFE1-76FE83734BFC}">
      <dgm:prSet phldrT="[Текст]" custT="1"/>
      <dgm:spPr>
        <a:solidFill>
          <a:srgbClr val="FFCC99"/>
        </a:solidFill>
        <a:ln>
          <a:solidFill>
            <a:srgbClr val="FF0000"/>
          </a:solidFill>
        </a:ln>
      </dgm:spPr>
      <dgm:t>
        <a:bodyPr/>
        <a:lstStyle/>
        <a:p>
          <a:r>
            <a:rPr lang="ru-RU" sz="1400" b="1" dirty="0" smtClean="0">
              <a:solidFill>
                <a:srgbClr val="C00000"/>
              </a:solidFill>
              <a:latin typeface="Georgia" panose="02040502050405020303" pitchFamily="18" charset="0"/>
            </a:rPr>
            <a:t>Музыкальный</a:t>
          </a:r>
        </a:p>
        <a:p>
          <a:r>
            <a:rPr lang="ru-RU" sz="1400" b="1" dirty="0" smtClean="0">
              <a:solidFill>
                <a:srgbClr val="C00000"/>
              </a:solidFill>
              <a:latin typeface="Georgia" panose="02040502050405020303" pitchFamily="18" charset="0"/>
            </a:rPr>
            <a:t> руководитель</a:t>
          </a:r>
          <a:endParaRPr lang="ru-RU" sz="1400" b="1" dirty="0">
            <a:solidFill>
              <a:srgbClr val="C00000"/>
            </a:solidFill>
            <a:latin typeface="Georgia" panose="02040502050405020303" pitchFamily="18" charset="0"/>
          </a:endParaRPr>
        </a:p>
      </dgm:t>
    </dgm:pt>
    <dgm:pt modelId="{8CE73CB3-A072-4494-8C93-874F7C5F24DF}" type="parTrans" cxnId="{80B26366-D050-408A-B42C-2C9F4E3E17BF}">
      <dgm:prSet/>
      <dgm:spPr/>
      <dgm:t>
        <a:bodyPr/>
        <a:lstStyle/>
        <a:p>
          <a:endParaRPr lang="ru-RU"/>
        </a:p>
      </dgm:t>
    </dgm:pt>
    <dgm:pt modelId="{3D491010-F490-42A7-BF4B-BD5603E423C8}" type="sibTrans" cxnId="{80B26366-D050-408A-B42C-2C9F4E3E17BF}">
      <dgm:prSet/>
      <dgm:spPr/>
      <dgm:t>
        <a:bodyPr/>
        <a:lstStyle/>
        <a:p>
          <a:endParaRPr lang="ru-RU"/>
        </a:p>
      </dgm:t>
    </dgm:pt>
    <dgm:pt modelId="{E32F5B09-EAB5-4E7E-809A-1A5CD5A10B53}">
      <dgm:prSet phldrT="[Текст]" custT="1"/>
      <dgm:spPr>
        <a:solidFill>
          <a:srgbClr val="FFCC99"/>
        </a:solidFill>
        <a:ln>
          <a:solidFill>
            <a:srgbClr val="FF0000"/>
          </a:solidFill>
        </a:ln>
      </dgm:spPr>
      <dgm:t>
        <a:bodyPr/>
        <a:lstStyle/>
        <a:p>
          <a:r>
            <a:rPr lang="ru-RU" sz="1400" b="1" dirty="0" smtClean="0">
              <a:solidFill>
                <a:srgbClr val="C00000"/>
              </a:solidFill>
              <a:latin typeface="Georgia" panose="02040502050405020303" pitchFamily="18" charset="0"/>
            </a:rPr>
            <a:t>Заместитель </a:t>
          </a:r>
        </a:p>
        <a:p>
          <a:r>
            <a:rPr lang="ru-RU" sz="1400" b="1" dirty="0" smtClean="0">
              <a:solidFill>
                <a:srgbClr val="C00000"/>
              </a:solidFill>
              <a:latin typeface="Georgia" panose="02040502050405020303" pitchFamily="18" charset="0"/>
            </a:rPr>
            <a:t>заведующего </a:t>
          </a:r>
        </a:p>
        <a:p>
          <a:r>
            <a:rPr lang="ru-RU" sz="1400" b="1" dirty="0" smtClean="0">
              <a:solidFill>
                <a:srgbClr val="C00000"/>
              </a:solidFill>
              <a:latin typeface="Georgia" panose="02040502050405020303" pitchFamily="18" charset="0"/>
            </a:rPr>
            <a:t>по воспитательной работе</a:t>
          </a:r>
          <a:endParaRPr lang="ru-RU" sz="1400" b="1" dirty="0">
            <a:solidFill>
              <a:srgbClr val="C00000"/>
            </a:solidFill>
            <a:latin typeface="Georgia" panose="02040502050405020303" pitchFamily="18" charset="0"/>
          </a:endParaRPr>
        </a:p>
      </dgm:t>
    </dgm:pt>
    <dgm:pt modelId="{ADACF4D9-BB71-4E9D-A005-E46560BF81CE}" type="parTrans" cxnId="{C00C9648-E551-4F8B-A299-4875ADF73D4C}">
      <dgm:prSet/>
      <dgm:spPr/>
      <dgm:t>
        <a:bodyPr/>
        <a:lstStyle/>
        <a:p>
          <a:endParaRPr lang="ru-RU"/>
        </a:p>
      </dgm:t>
    </dgm:pt>
    <dgm:pt modelId="{0DC1DED2-A80C-4426-9E38-2A7A592AFC0B}" type="sibTrans" cxnId="{C00C9648-E551-4F8B-A299-4875ADF73D4C}">
      <dgm:prSet/>
      <dgm:spPr/>
      <dgm:t>
        <a:bodyPr/>
        <a:lstStyle/>
        <a:p>
          <a:endParaRPr lang="ru-RU"/>
        </a:p>
      </dgm:t>
    </dgm:pt>
    <dgm:pt modelId="{4D2D4368-26C2-4E1C-B31F-8A74F7468D58}">
      <dgm:prSet custT="1"/>
      <dgm:spPr>
        <a:solidFill>
          <a:srgbClr val="FFCC99"/>
        </a:solidFill>
        <a:ln>
          <a:solidFill>
            <a:srgbClr val="FF0000"/>
          </a:solidFill>
        </a:ln>
      </dgm:spPr>
      <dgm:t>
        <a:bodyPr/>
        <a:lstStyle/>
        <a:p>
          <a:r>
            <a:rPr lang="ru-RU" sz="1400" b="1" dirty="0" smtClean="0">
              <a:solidFill>
                <a:srgbClr val="C00000"/>
              </a:solidFill>
              <a:latin typeface="Georgia" panose="02040502050405020303" pitchFamily="18" charset="0"/>
            </a:rPr>
            <a:t>Инструктор </a:t>
          </a:r>
        </a:p>
        <a:p>
          <a:r>
            <a:rPr lang="ru-RU" sz="1400" b="1" dirty="0" smtClean="0">
              <a:solidFill>
                <a:srgbClr val="C00000"/>
              </a:solidFill>
              <a:latin typeface="Georgia" panose="02040502050405020303" pitchFamily="18" charset="0"/>
            </a:rPr>
            <a:t>по физической</a:t>
          </a:r>
        </a:p>
        <a:p>
          <a:r>
            <a:rPr lang="ru-RU" sz="1400" b="1" dirty="0" smtClean="0">
              <a:solidFill>
                <a:srgbClr val="C00000"/>
              </a:solidFill>
              <a:latin typeface="Georgia" panose="02040502050405020303" pitchFamily="18" charset="0"/>
            </a:rPr>
            <a:t> культуре</a:t>
          </a:r>
          <a:endParaRPr lang="ru-RU" sz="1400" b="1" dirty="0">
            <a:solidFill>
              <a:srgbClr val="C00000"/>
            </a:solidFill>
            <a:latin typeface="Georgia" panose="02040502050405020303" pitchFamily="18" charset="0"/>
          </a:endParaRPr>
        </a:p>
      </dgm:t>
    </dgm:pt>
    <dgm:pt modelId="{A886B623-60E5-4296-B2F5-9BCACB3EB037}" type="parTrans" cxnId="{9721754A-69BC-46BC-8B49-F2FDF6F30A3C}">
      <dgm:prSet/>
      <dgm:spPr/>
      <dgm:t>
        <a:bodyPr/>
        <a:lstStyle/>
        <a:p>
          <a:endParaRPr lang="ru-RU"/>
        </a:p>
      </dgm:t>
    </dgm:pt>
    <dgm:pt modelId="{A09B1026-63A4-461D-B980-66828940210D}" type="sibTrans" cxnId="{9721754A-69BC-46BC-8B49-F2FDF6F30A3C}">
      <dgm:prSet/>
      <dgm:spPr/>
      <dgm:t>
        <a:bodyPr/>
        <a:lstStyle/>
        <a:p>
          <a:endParaRPr lang="ru-RU"/>
        </a:p>
      </dgm:t>
    </dgm:pt>
    <dgm:pt modelId="{F0F4888A-A3B5-4668-8743-3D8E827B3808}">
      <dgm:prSet custT="1"/>
      <dgm:spPr>
        <a:solidFill>
          <a:srgbClr val="FFCC99"/>
        </a:solidFill>
        <a:ln>
          <a:solidFill>
            <a:srgbClr val="FF0000"/>
          </a:solidFill>
        </a:ln>
      </dgm:spPr>
      <dgm:t>
        <a:bodyPr/>
        <a:lstStyle/>
        <a:p>
          <a:r>
            <a:rPr lang="ru-RU" sz="1400" b="1" dirty="0" smtClean="0">
              <a:solidFill>
                <a:srgbClr val="C00000"/>
              </a:solidFill>
              <a:latin typeface="Georgia" panose="02040502050405020303" pitchFamily="18" charset="0"/>
            </a:rPr>
            <a:t>Педагог-</a:t>
          </a:r>
        </a:p>
        <a:p>
          <a:r>
            <a:rPr lang="ru-RU" sz="1400" b="1" dirty="0" smtClean="0">
              <a:solidFill>
                <a:srgbClr val="C00000"/>
              </a:solidFill>
              <a:latin typeface="Georgia" panose="02040502050405020303" pitchFamily="18" charset="0"/>
            </a:rPr>
            <a:t>психолог</a:t>
          </a:r>
          <a:endParaRPr lang="ru-RU" sz="1400" b="1" dirty="0">
            <a:solidFill>
              <a:srgbClr val="C00000"/>
            </a:solidFill>
            <a:latin typeface="Georgia" panose="02040502050405020303" pitchFamily="18" charset="0"/>
          </a:endParaRPr>
        </a:p>
      </dgm:t>
    </dgm:pt>
    <dgm:pt modelId="{7E0A8B84-076D-41F6-B5D1-0A00944E7888}" type="parTrans" cxnId="{AB4A5282-C7AD-4079-8F47-14326D2088BD}">
      <dgm:prSet/>
      <dgm:spPr/>
      <dgm:t>
        <a:bodyPr/>
        <a:lstStyle/>
        <a:p>
          <a:endParaRPr lang="ru-RU"/>
        </a:p>
      </dgm:t>
    </dgm:pt>
    <dgm:pt modelId="{FC97DD7F-B5E3-41DD-9A0B-410841D0DAFD}" type="sibTrans" cxnId="{AB4A5282-C7AD-4079-8F47-14326D2088BD}">
      <dgm:prSet/>
      <dgm:spPr/>
      <dgm:t>
        <a:bodyPr/>
        <a:lstStyle/>
        <a:p>
          <a:endParaRPr lang="ru-RU"/>
        </a:p>
      </dgm:t>
    </dgm:pt>
    <dgm:pt modelId="{1700099C-EB5A-4046-97C4-E21421BB0E5A}">
      <dgm:prSet custT="1"/>
      <dgm:spPr>
        <a:solidFill>
          <a:srgbClr val="FFCC99"/>
        </a:solidFill>
        <a:ln>
          <a:solidFill>
            <a:srgbClr val="FF0000"/>
          </a:solidFill>
        </a:ln>
      </dgm:spPr>
      <dgm:t>
        <a:bodyPr/>
        <a:lstStyle/>
        <a:p>
          <a:r>
            <a:rPr lang="ru-RU" sz="1400" b="1" dirty="0" smtClean="0">
              <a:solidFill>
                <a:srgbClr val="C00000"/>
              </a:solidFill>
              <a:latin typeface="Georgia" panose="02040502050405020303" pitchFamily="18" charset="0"/>
            </a:rPr>
            <a:t>Учитель-</a:t>
          </a:r>
        </a:p>
        <a:p>
          <a:r>
            <a:rPr lang="ru-RU" sz="1400" b="1" dirty="0" smtClean="0">
              <a:solidFill>
                <a:srgbClr val="C00000"/>
              </a:solidFill>
              <a:latin typeface="Georgia" panose="02040502050405020303" pitchFamily="18" charset="0"/>
            </a:rPr>
            <a:t>логопед</a:t>
          </a:r>
          <a:endParaRPr lang="ru-RU" sz="1400" b="1" dirty="0">
            <a:solidFill>
              <a:srgbClr val="C00000"/>
            </a:solidFill>
            <a:latin typeface="Georgia" panose="02040502050405020303" pitchFamily="18" charset="0"/>
          </a:endParaRPr>
        </a:p>
      </dgm:t>
    </dgm:pt>
    <dgm:pt modelId="{727966F5-4E90-4F5D-8C63-17DBE1907906}" type="parTrans" cxnId="{F330810F-13D4-40DC-B947-CDD51BE4A5E8}">
      <dgm:prSet/>
      <dgm:spPr/>
      <dgm:t>
        <a:bodyPr/>
        <a:lstStyle/>
        <a:p>
          <a:endParaRPr lang="ru-RU"/>
        </a:p>
      </dgm:t>
    </dgm:pt>
    <dgm:pt modelId="{EDE13682-F052-41B6-BF4F-3EABD3BB7464}" type="sibTrans" cxnId="{F330810F-13D4-40DC-B947-CDD51BE4A5E8}">
      <dgm:prSet/>
      <dgm:spPr/>
      <dgm:t>
        <a:bodyPr/>
        <a:lstStyle/>
        <a:p>
          <a:endParaRPr lang="ru-RU"/>
        </a:p>
      </dgm:t>
    </dgm:pt>
    <dgm:pt modelId="{C5AF3A6D-A3E7-4DA0-91EB-3F9EDB4C221E}">
      <dgm:prSet custT="1"/>
      <dgm:spPr>
        <a:solidFill>
          <a:srgbClr val="FFCC99"/>
        </a:solidFill>
        <a:ln>
          <a:solidFill>
            <a:srgbClr val="FF0000"/>
          </a:solidFill>
        </a:ln>
      </dgm:spPr>
      <dgm:t>
        <a:bodyPr/>
        <a:lstStyle/>
        <a:p>
          <a:r>
            <a:rPr lang="ru-RU" sz="1400" b="1" dirty="0" smtClean="0">
              <a:solidFill>
                <a:srgbClr val="C00000"/>
              </a:solidFill>
              <a:latin typeface="Georgia" panose="02040502050405020303" pitchFamily="18" charset="0"/>
            </a:rPr>
            <a:t>Медицинская</a:t>
          </a:r>
        </a:p>
        <a:p>
          <a:r>
            <a:rPr lang="ru-RU" sz="1400" b="1" dirty="0" smtClean="0">
              <a:solidFill>
                <a:srgbClr val="C00000"/>
              </a:solidFill>
              <a:latin typeface="Georgia" panose="02040502050405020303" pitchFamily="18" charset="0"/>
            </a:rPr>
            <a:t> сестра</a:t>
          </a:r>
          <a:endParaRPr lang="ru-RU" sz="1400" b="1" dirty="0">
            <a:solidFill>
              <a:srgbClr val="C00000"/>
            </a:solidFill>
            <a:latin typeface="Georgia" panose="02040502050405020303" pitchFamily="18" charset="0"/>
          </a:endParaRPr>
        </a:p>
      </dgm:t>
    </dgm:pt>
    <dgm:pt modelId="{4F2F63B7-D538-4327-A9F3-123EB8C5E278}" type="parTrans" cxnId="{167B376E-B98A-4A2D-83A4-6E875AE8AA40}">
      <dgm:prSet/>
      <dgm:spPr/>
      <dgm:t>
        <a:bodyPr/>
        <a:lstStyle/>
        <a:p>
          <a:endParaRPr lang="ru-RU"/>
        </a:p>
      </dgm:t>
    </dgm:pt>
    <dgm:pt modelId="{B02EEB49-8047-49AC-9244-DCAE71ECB4DA}" type="sibTrans" cxnId="{167B376E-B98A-4A2D-83A4-6E875AE8AA40}">
      <dgm:prSet/>
      <dgm:spPr/>
      <dgm:t>
        <a:bodyPr/>
        <a:lstStyle/>
        <a:p>
          <a:endParaRPr lang="ru-RU"/>
        </a:p>
      </dgm:t>
    </dgm:pt>
    <dgm:pt modelId="{561E8672-96DE-4945-89C0-C547553FC678}" type="pres">
      <dgm:prSet presAssocID="{77CBA873-BBA7-49F3-8138-295A9F7422A0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CD706AD-62F3-48BD-A0EA-E2F32B6DBA5C}" type="pres">
      <dgm:prSet presAssocID="{E8FCA777-614C-4F31-B28F-FFD69023BE8E}" presName="centerShape" presStyleLbl="node0" presStyleIdx="0" presStyleCnt="1" custScaleX="176562" custScaleY="171742" custLinFactNeighborX="807" custLinFactNeighborY="10249"/>
      <dgm:spPr/>
      <dgm:t>
        <a:bodyPr/>
        <a:lstStyle/>
        <a:p>
          <a:endParaRPr lang="ru-RU"/>
        </a:p>
      </dgm:t>
    </dgm:pt>
    <dgm:pt modelId="{CF555A19-4219-43E9-9FDF-5BB309F5169B}" type="pres">
      <dgm:prSet presAssocID="{550B0EF6-630F-4319-9170-2DE308E7A063}" presName="parTrans" presStyleLbl="sibTrans2D1" presStyleIdx="0" presStyleCnt="7"/>
      <dgm:spPr/>
      <dgm:t>
        <a:bodyPr/>
        <a:lstStyle/>
        <a:p>
          <a:endParaRPr lang="ru-RU"/>
        </a:p>
      </dgm:t>
    </dgm:pt>
    <dgm:pt modelId="{C55B74DA-9F90-47C1-8C2C-3EED82D6EA44}" type="pres">
      <dgm:prSet presAssocID="{550B0EF6-630F-4319-9170-2DE308E7A063}" presName="connectorText" presStyleLbl="sibTrans2D1" presStyleIdx="0" presStyleCnt="7"/>
      <dgm:spPr/>
      <dgm:t>
        <a:bodyPr/>
        <a:lstStyle/>
        <a:p>
          <a:endParaRPr lang="ru-RU"/>
        </a:p>
      </dgm:t>
    </dgm:pt>
    <dgm:pt modelId="{A243290F-EC23-45FF-BA89-C42EDC1D5B86}" type="pres">
      <dgm:prSet presAssocID="{755BEABF-07FF-4535-8F84-3FF25980FA41}" presName="node" presStyleLbl="node1" presStyleIdx="0" presStyleCnt="7" custScaleX="175532" custRadScaleRad="101001" custRadScaleInc="42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26A050-1BED-40C5-AC8C-10C08504EB44}" type="pres">
      <dgm:prSet presAssocID="{8CE73CB3-A072-4494-8C93-874F7C5F24DF}" presName="parTrans" presStyleLbl="sibTrans2D1" presStyleIdx="1" presStyleCnt="7"/>
      <dgm:spPr/>
      <dgm:t>
        <a:bodyPr/>
        <a:lstStyle/>
        <a:p>
          <a:endParaRPr lang="ru-RU"/>
        </a:p>
      </dgm:t>
    </dgm:pt>
    <dgm:pt modelId="{28FAAC7C-EDCC-4065-9971-428BBA925AF9}" type="pres">
      <dgm:prSet presAssocID="{8CE73CB3-A072-4494-8C93-874F7C5F24DF}" presName="connectorText" presStyleLbl="sibTrans2D1" presStyleIdx="1" presStyleCnt="7"/>
      <dgm:spPr/>
      <dgm:t>
        <a:bodyPr/>
        <a:lstStyle/>
        <a:p>
          <a:endParaRPr lang="ru-RU"/>
        </a:p>
      </dgm:t>
    </dgm:pt>
    <dgm:pt modelId="{A2B90314-D82A-4B6B-B7EE-B89380236276}" type="pres">
      <dgm:prSet presAssocID="{1CD44C81-171B-4DA6-BFE1-76FE83734BFC}" presName="node" presStyleLbl="node1" presStyleIdx="1" presStyleCnt="7" custScaleX="175812" custRadScaleRad="137051" custRadScaleInc="340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F7C4C7-28F3-4F8B-95A0-8004BEC0AD24}" type="pres">
      <dgm:prSet presAssocID="{A886B623-60E5-4296-B2F5-9BCACB3EB037}" presName="parTrans" presStyleLbl="sibTrans2D1" presStyleIdx="2" presStyleCnt="7"/>
      <dgm:spPr/>
      <dgm:t>
        <a:bodyPr/>
        <a:lstStyle/>
        <a:p>
          <a:endParaRPr lang="ru-RU"/>
        </a:p>
      </dgm:t>
    </dgm:pt>
    <dgm:pt modelId="{3B90EBA1-A70F-4867-B82B-B554DC1670B5}" type="pres">
      <dgm:prSet presAssocID="{A886B623-60E5-4296-B2F5-9BCACB3EB037}" presName="connectorText" presStyleLbl="sibTrans2D1" presStyleIdx="2" presStyleCnt="7"/>
      <dgm:spPr/>
      <dgm:t>
        <a:bodyPr/>
        <a:lstStyle/>
        <a:p>
          <a:endParaRPr lang="ru-RU"/>
        </a:p>
      </dgm:t>
    </dgm:pt>
    <dgm:pt modelId="{67EF28A1-5522-4FE8-916C-C273659FA4AD}" type="pres">
      <dgm:prSet presAssocID="{4D2D4368-26C2-4E1C-B31F-8A74F7468D58}" presName="node" presStyleLbl="node1" presStyleIdx="2" presStyleCnt="7" custScaleX="178584" custRadScaleRad="149273" custRadScaleInc="-373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1BB130-0DCE-4F13-8C10-93CAB91FF335}" type="pres">
      <dgm:prSet presAssocID="{7E0A8B84-076D-41F6-B5D1-0A00944E7888}" presName="parTrans" presStyleLbl="sibTrans2D1" presStyleIdx="3" presStyleCnt="7"/>
      <dgm:spPr/>
      <dgm:t>
        <a:bodyPr/>
        <a:lstStyle/>
        <a:p>
          <a:endParaRPr lang="ru-RU"/>
        </a:p>
      </dgm:t>
    </dgm:pt>
    <dgm:pt modelId="{17AB9F0F-1B2C-40E4-8BEE-CFABF94A32B6}" type="pres">
      <dgm:prSet presAssocID="{7E0A8B84-076D-41F6-B5D1-0A00944E7888}" presName="connectorText" presStyleLbl="sibTrans2D1" presStyleIdx="3" presStyleCnt="7"/>
      <dgm:spPr/>
      <dgm:t>
        <a:bodyPr/>
        <a:lstStyle/>
        <a:p>
          <a:endParaRPr lang="ru-RU"/>
        </a:p>
      </dgm:t>
    </dgm:pt>
    <dgm:pt modelId="{4F61037D-C25B-43DE-BA02-B19316A07C45}" type="pres">
      <dgm:prSet presAssocID="{F0F4888A-A3B5-4668-8743-3D8E827B3808}" presName="node" presStyleLbl="node1" presStyleIdx="3" presStyleCnt="7" custScaleX="179312" custRadScaleRad="169414" custRadScaleInc="-1214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7E30AB-39FF-43A1-AB17-65E949D8D8E5}" type="pres">
      <dgm:prSet presAssocID="{727966F5-4E90-4F5D-8C63-17DBE1907906}" presName="parTrans" presStyleLbl="sibTrans2D1" presStyleIdx="4" presStyleCnt="7"/>
      <dgm:spPr/>
      <dgm:t>
        <a:bodyPr/>
        <a:lstStyle/>
        <a:p>
          <a:endParaRPr lang="ru-RU"/>
        </a:p>
      </dgm:t>
    </dgm:pt>
    <dgm:pt modelId="{FEBF63DE-A0C7-4EAE-AAD3-7EFBE2BB0408}" type="pres">
      <dgm:prSet presAssocID="{727966F5-4E90-4F5D-8C63-17DBE1907906}" presName="connectorText" presStyleLbl="sibTrans2D1" presStyleIdx="4" presStyleCnt="7"/>
      <dgm:spPr/>
      <dgm:t>
        <a:bodyPr/>
        <a:lstStyle/>
        <a:p>
          <a:endParaRPr lang="ru-RU"/>
        </a:p>
      </dgm:t>
    </dgm:pt>
    <dgm:pt modelId="{C0A86671-7F38-4E38-95BD-A82250AB07F6}" type="pres">
      <dgm:prSet presAssocID="{1700099C-EB5A-4046-97C4-E21421BB0E5A}" presName="node" presStyleLbl="node1" presStyleIdx="4" presStyleCnt="7" custScaleX="161487" custRadScaleRad="160761" custRadScaleInc="1196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F09084-B101-47E3-A8E0-768824CE2E14}" type="pres">
      <dgm:prSet presAssocID="{4F2F63B7-D538-4327-A9F3-123EB8C5E278}" presName="parTrans" presStyleLbl="sibTrans2D1" presStyleIdx="5" presStyleCnt="7"/>
      <dgm:spPr/>
      <dgm:t>
        <a:bodyPr/>
        <a:lstStyle/>
        <a:p>
          <a:endParaRPr lang="ru-RU"/>
        </a:p>
      </dgm:t>
    </dgm:pt>
    <dgm:pt modelId="{EA959C47-58E9-4C04-90E3-9A361C9E99CB}" type="pres">
      <dgm:prSet presAssocID="{4F2F63B7-D538-4327-A9F3-123EB8C5E278}" presName="connectorText" presStyleLbl="sibTrans2D1" presStyleIdx="5" presStyleCnt="7"/>
      <dgm:spPr/>
      <dgm:t>
        <a:bodyPr/>
        <a:lstStyle/>
        <a:p>
          <a:endParaRPr lang="ru-RU"/>
        </a:p>
      </dgm:t>
    </dgm:pt>
    <dgm:pt modelId="{2FA98331-78D1-4C6D-AA93-51929ECBB01C}" type="pres">
      <dgm:prSet presAssocID="{C5AF3A6D-A3E7-4DA0-91EB-3F9EDB4C221E}" presName="node" presStyleLbl="node1" presStyleIdx="5" presStyleCnt="7" custScaleX="184633" custRadScaleRad="152094" custRadScaleInc="375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7B0A8C-5F12-4664-8FA5-36B5560CF9FA}" type="pres">
      <dgm:prSet presAssocID="{ADACF4D9-BB71-4E9D-A005-E46560BF81CE}" presName="parTrans" presStyleLbl="sibTrans2D1" presStyleIdx="6" presStyleCnt="7"/>
      <dgm:spPr/>
      <dgm:t>
        <a:bodyPr/>
        <a:lstStyle/>
        <a:p>
          <a:endParaRPr lang="ru-RU"/>
        </a:p>
      </dgm:t>
    </dgm:pt>
    <dgm:pt modelId="{99218AB6-277F-4EF1-BB73-A5E1D747E15B}" type="pres">
      <dgm:prSet presAssocID="{ADACF4D9-BB71-4E9D-A005-E46560BF81CE}" presName="connectorText" presStyleLbl="sibTrans2D1" presStyleIdx="6" presStyleCnt="7"/>
      <dgm:spPr/>
      <dgm:t>
        <a:bodyPr/>
        <a:lstStyle/>
        <a:p>
          <a:endParaRPr lang="ru-RU"/>
        </a:p>
      </dgm:t>
    </dgm:pt>
    <dgm:pt modelId="{0CD625DB-F20B-412C-89A8-DD038145C3E4}" type="pres">
      <dgm:prSet presAssocID="{E32F5B09-EAB5-4E7E-809A-1A5CD5A10B53}" presName="node" presStyleLbl="node1" presStyleIdx="6" presStyleCnt="7" custScaleX="206912" custRadScaleRad="148364" custRadScaleInc="-374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0B26366-D050-408A-B42C-2C9F4E3E17BF}" srcId="{E8FCA777-614C-4F31-B28F-FFD69023BE8E}" destId="{1CD44C81-171B-4DA6-BFE1-76FE83734BFC}" srcOrd="1" destOrd="0" parTransId="{8CE73CB3-A072-4494-8C93-874F7C5F24DF}" sibTransId="{3D491010-F490-42A7-BF4B-BD5603E423C8}"/>
    <dgm:cxn modelId="{C6A50A94-DD72-4BA4-97ED-6DBED776BF3F}" type="presOf" srcId="{4F2F63B7-D538-4327-A9F3-123EB8C5E278}" destId="{EA959C47-58E9-4C04-90E3-9A361C9E99CB}" srcOrd="1" destOrd="0" presId="urn:microsoft.com/office/officeart/2005/8/layout/radial5"/>
    <dgm:cxn modelId="{C57D1772-5DDD-4A82-82F4-191B01C5F6F3}" type="presOf" srcId="{1700099C-EB5A-4046-97C4-E21421BB0E5A}" destId="{C0A86671-7F38-4E38-95BD-A82250AB07F6}" srcOrd="0" destOrd="0" presId="urn:microsoft.com/office/officeart/2005/8/layout/radial5"/>
    <dgm:cxn modelId="{4046F9F6-4D26-48FF-9536-E60677871EAA}" type="presOf" srcId="{C5AF3A6D-A3E7-4DA0-91EB-3F9EDB4C221E}" destId="{2FA98331-78D1-4C6D-AA93-51929ECBB01C}" srcOrd="0" destOrd="0" presId="urn:microsoft.com/office/officeart/2005/8/layout/radial5"/>
    <dgm:cxn modelId="{AB4A5282-C7AD-4079-8F47-14326D2088BD}" srcId="{E8FCA777-614C-4F31-B28F-FFD69023BE8E}" destId="{F0F4888A-A3B5-4668-8743-3D8E827B3808}" srcOrd="3" destOrd="0" parTransId="{7E0A8B84-076D-41F6-B5D1-0A00944E7888}" sibTransId="{FC97DD7F-B5E3-41DD-9A0B-410841D0DAFD}"/>
    <dgm:cxn modelId="{47B3F7DD-6E4D-494B-94D3-E054C70E106C}" srcId="{E8FCA777-614C-4F31-B28F-FFD69023BE8E}" destId="{755BEABF-07FF-4535-8F84-3FF25980FA41}" srcOrd="0" destOrd="0" parTransId="{550B0EF6-630F-4319-9170-2DE308E7A063}" sibTransId="{8DFFD272-3697-4291-8727-D82B5C23FBB9}"/>
    <dgm:cxn modelId="{AEEB711B-BE59-4C18-89E3-01AEAD693E00}" type="presOf" srcId="{755BEABF-07FF-4535-8F84-3FF25980FA41}" destId="{A243290F-EC23-45FF-BA89-C42EDC1D5B86}" srcOrd="0" destOrd="0" presId="urn:microsoft.com/office/officeart/2005/8/layout/radial5"/>
    <dgm:cxn modelId="{4F988B66-BB7B-4969-906B-68CC6F37849F}" type="presOf" srcId="{8CE73CB3-A072-4494-8C93-874F7C5F24DF}" destId="{F326A050-1BED-40C5-AC8C-10C08504EB44}" srcOrd="0" destOrd="0" presId="urn:microsoft.com/office/officeart/2005/8/layout/radial5"/>
    <dgm:cxn modelId="{9721754A-69BC-46BC-8B49-F2FDF6F30A3C}" srcId="{E8FCA777-614C-4F31-B28F-FFD69023BE8E}" destId="{4D2D4368-26C2-4E1C-B31F-8A74F7468D58}" srcOrd="2" destOrd="0" parTransId="{A886B623-60E5-4296-B2F5-9BCACB3EB037}" sibTransId="{A09B1026-63A4-461D-B980-66828940210D}"/>
    <dgm:cxn modelId="{E85C4F40-1532-4168-9858-DB760B519551}" type="presOf" srcId="{F0F4888A-A3B5-4668-8743-3D8E827B3808}" destId="{4F61037D-C25B-43DE-BA02-B19316A07C45}" srcOrd="0" destOrd="0" presId="urn:microsoft.com/office/officeart/2005/8/layout/radial5"/>
    <dgm:cxn modelId="{EAEB8209-2B24-400A-B783-80FE56DEC82C}" type="presOf" srcId="{4D2D4368-26C2-4E1C-B31F-8A74F7468D58}" destId="{67EF28A1-5522-4FE8-916C-C273659FA4AD}" srcOrd="0" destOrd="0" presId="urn:microsoft.com/office/officeart/2005/8/layout/radial5"/>
    <dgm:cxn modelId="{3E964159-D32A-4772-AFAE-ED830352FFAE}" type="presOf" srcId="{727966F5-4E90-4F5D-8C63-17DBE1907906}" destId="{C27E30AB-39FF-43A1-AB17-65E949D8D8E5}" srcOrd="0" destOrd="0" presId="urn:microsoft.com/office/officeart/2005/8/layout/radial5"/>
    <dgm:cxn modelId="{5A84D1BA-5D65-4744-BE53-A06D071DD49F}" type="presOf" srcId="{ADACF4D9-BB71-4E9D-A005-E46560BF81CE}" destId="{DA7B0A8C-5F12-4664-8FA5-36B5560CF9FA}" srcOrd="0" destOrd="0" presId="urn:microsoft.com/office/officeart/2005/8/layout/radial5"/>
    <dgm:cxn modelId="{C00C9648-E551-4F8B-A299-4875ADF73D4C}" srcId="{E8FCA777-614C-4F31-B28F-FFD69023BE8E}" destId="{E32F5B09-EAB5-4E7E-809A-1A5CD5A10B53}" srcOrd="6" destOrd="0" parTransId="{ADACF4D9-BB71-4E9D-A005-E46560BF81CE}" sibTransId="{0DC1DED2-A80C-4426-9E38-2A7A592AFC0B}"/>
    <dgm:cxn modelId="{B8B4AA83-BB49-4868-AE1B-3FCFAE84384E}" type="presOf" srcId="{77CBA873-BBA7-49F3-8138-295A9F7422A0}" destId="{561E8672-96DE-4945-89C0-C547553FC678}" srcOrd="0" destOrd="0" presId="urn:microsoft.com/office/officeart/2005/8/layout/radial5"/>
    <dgm:cxn modelId="{A728A3E3-FCB0-4EF1-A68B-D86FE6A189B5}" srcId="{77CBA873-BBA7-49F3-8138-295A9F7422A0}" destId="{E8FCA777-614C-4F31-B28F-FFD69023BE8E}" srcOrd="0" destOrd="0" parTransId="{0BA28B16-EB31-4D66-BB74-734CA8FDBE30}" sibTransId="{A41529E3-22A2-4027-B6B8-D8B0658B6609}"/>
    <dgm:cxn modelId="{39A6EA6D-0BA8-474F-B7BC-31CAAE19A71A}" type="presOf" srcId="{E32F5B09-EAB5-4E7E-809A-1A5CD5A10B53}" destId="{0CD625DB-F20B-412C-89A8-DD038145C3E4}" srcOrd="0" destOrd="0" presId="urn:microsoft.com/office/officeart/2005/8/layout/radial5"/>
    <dgm:cxn modelId="{167B376E-B98A-4A2D-83A4-6E875AE8AA40}" srcId="{E8FCA777-614C-4F31-B28F-FFD69023BE8E}" destId="{C5AF3A6D-A3E7-4DA0-91EB-3F9EDB4C221E}" srcOrd="5" destOrd="0" parTransId="{4F2F63B7-D538-4327-A9F3-123EB8C5E278}" sibTransId="{B02EEB49-8047-49AC-9244-DCAE71ECB4DA}"/>
    <dgm:cxn modelId="{68C5345B-BE43-48D2-A0D5-451071DC65E7}" type="presOf" srcId="{7E0A8B84-076D-41F6-B5D1-0A00944E7888}" destId="{671BB130-0DCE-4F13-8C10-93CAB91FF335}" srcOrd="0" destOrd="0" presId="urn:microsoft.com/office/officeart/2005/8/layout/radial5"/>
    <dgm:cxn modelId="{F330810F-13D4-40DC-B947-CDD51BE4A5E8}" srcId="{E8FCA777-614C-4F31-B28F-FFD69023BE8E}" destId="{1700099C-EB5A-4046-97C4-E21421BB0E5A}" srcOrd="4" destOrd="0" parTransId="{727966F5-4E90-4F5D-8C63-17DBE1907906}" sibTransId="{EDE13682-F052-41B6-BF4F-3EABD3BB7464}"/>
    <dgm:cxn modelId="{B58882F1-77A8-4110-B0A6-729DDFECFBBE}" type="presOf" srcId="{A886B623-60E5-4296-B2F5-9BCACB3EB037}" destId="{3B90EBA1-A70F-4867-B82B-B554DC1670B5}" srcOrd="1" destOrd="0" presId="urn:microsoft.com/office/officeart/2005/8/layout/radial5"/>
    <dgm:cxn modelId="{0FE55973-A893-4609-AB1E-7C9BB6B9CE8D}" type="presOf" srcId="{E8FCA777-614C-4F31-B28F-FFD69023BE8E}" destId="{4CD706AD-62F3-48BD-A0EA-E2F32B6DBA5C}" srcOrd="0" destOrd="0" presId="urn:microsoft.com/office/officeart/2005/8/layout/radial5"/>
    <dgm:cxn modelId="{7E06C37B-2449-4133-B679-4EE5F839E697}" type="presOf" srcId="{7E0A8B84-076D-41F6-B5D1-0A00944E7888}" destId="{17AB9F0F-1B2C-40E4-8BEE-CFABF94A32B6}" srcOrd="1" destOrd="0" presId="urn:microsoft.com/office/officeart/2005/8/layout/radial5"/>
    <dgm:cxn modelId="{3FBC1AE7-59A8-4B78-BA44-11C649D7DB4C}" type="presOf" srcId="{550B0EF6-630F-4319-9170-2DE308E7A063}" destId="{C55B74DA-9F90-47C1-8C2C-3EED82D6EA44}" srcOrd="1" destOrd="0" presId="urn:microsoft.com/office/officeart/2005/8/layout/radial5"/>
    <dgm:cxn modelId="{45F1E1D3-F62B-4D68-B1C9-6BA90DB9CC85}" type="presOf" srcId="{727966F5-4E90-4F5D-8C63-17DBE1907906}" destId="{FEBF63DE-A0C7-4EAE-AAD3-7EFBE2BB0408}" srcOrd="1" destOrd="0" presId="urn:microsoft.com/office/officeart/2005/8/layout/radial5"/>
    <dgm:cxn modelId="{97F90E4B-98E3-4C60-A25C-D063707D4127}" type="presOf" srcId="{ADACF4D9-BB71-4E9D-A005-E46560BF81CE}" destId="{99218AB6-277F-4EF1-BB73-A5E1D747E15B}" srcOrd="1" destOrd="0" presId="urn:microsoft.com/office/officeart/2005/8/layout/radial5"/>
    <dgm:cxn modelId="{E2FBE58D-E420-4467-B66C-65F00B5F2C4A}" type="presOf" srcId="{550B0EF6-630F-4319-9170-2DE308E7A063}" destId="{CF555A19-4219-43E9-9FDF-5BB309F5169B}" srcOrd="0" destOrd="0" presId="urn:microsoft.com/office/officeart/2005/8/layout/radial5"/>
    <dgm:cxn modelId="{EED8CCF1-C1F2-414D-A6FE-F8ACEBD2F2D6}" type="presOf" srcId="{1CD44C81-171B-4DA6-BFE1-76FE83734BFC}" destId="{A2B90314-D82A-4B6B-B7EE-B89380236276}" srcOrd="0" destOrd="0" presId="urn:microsoft.com/office/officeart/2005/8/layout/radial5"/>
    <dgm:cxn modelId="{43CE5101-284A-4213-807F-F5DF0F390027}" type="presOf" srcId="{A886B623-60E5-4296-B2F5-9BCACB3EB037}" destId="{A3F7C4C7-28F3-4F8B-95A0-8004BEC0AD24}" srcOrd="0" destOrd="0" presId="urn:microsoft.com/office/officeart/2005/8/layout/radial5"/>
    <dgm:cxn modelId="{872269D9-8BDF-4CBD-A424-5C837738556F}" type="presOf" srcId="{8CE73CB3-A072-4494-8C93-874F7C5F24DF}" destId="{28FAAC7C-EDCC-4065-9971-428BBA925AF9}" srcOrd="1" destOrd="0" presId="urn:microsoft.com/office/officeart/2005/8/layout/radial5"/>
    <dgm:cxn modelId="{B0624E9B-41FD-4188-9275-9FEF5E9BBDC9}" type="presOf" srcId="{4F2F63B7-D538-4327-A9F3-123EB8C5E278}" destId="{E5F09084-B101-47E3-A8E0-768824CE2E14}" srcOrd="0" destOrd="0" presId="urn:microsoft.com/office/officeart/2005/8/layout/radial5"/>
    <dgm:cxn modelId="{BE813015-C42E-41C4-A408-580DFA83111C}" type="presParOf" srcId="{561E8672-96DE-4945-89C0-C547553FC678}" destId="{4CD706AD-62F3-48BD-A0EA-E2F32B6DBA5C}" srcOrd="0" destOrd="0" presId="urn:microsoft.com/office/officeart/2005/8/layout/radial5"/>
    <dgm:cxn modelId="{71F6532D-84A8-4CEF-AE06-713CB0FEDC9F}" type="presParOf" srcId="{561E8672-96DE-4945-89C0-C547553FC678}" destId="{CF555A19-4219-43E9-9FDF-5BB309F5169B}" srcOrd="1" destOrd="0" presId="urn:microsoft.com/office/officeart/2005/8/layout/radial5"/>
    <dgm:cxn modelId="{B92B48E9-7521-421E-BBC3-34BBABC79724}" type="presParOf" srcId="{CF555A19-4219-43E9-9FDF-5BB309F5169B}" destId="{C55B74DA-9F90-47C1-8C2C-3EED82D6EA44}" srcOrd="0" destOrd="0" presId="urn:microsoft.com/office/officeart/2005/8/layout/radial5"/>
    <dgm:cxn modelId="{3D47E04C-782B-445D-9571-35059C0CB1C0}" type="presParOf" srcId="{561E8672-96DE-4945-89C0-C547553FC678}" destId="{A243290F-EC23-45FF-BA89-C42EDC1D5B86}" srcOrd="2" destOrd="0" presId="urn:microsoft.com/office/officeart/2005/8/layout/radial5"/>
    <dgm:cxn modelId="{6264C0D8-A042-4858-A789-121E64CCE167}" type="presParOf" srcId="{561E8672-96DE-4945-89C0-C547553FC678}" destId="{F326A050-1BED-40C5-AC8C-10C08504EB44}" srcOrd="3" destOrd="0" presId="urn:microsoft.com/office/officeart/2005/8/layout/radial5"/>
    <dgm:cxn modelId="{946F1EF6-A7C1-4113-8140-F906D484C8ED}" type="presParOf" srcId="{F326A050-1BED-40C5-AC8C-10C08504EB44}" destId="{28FAAC7C-EDCC-4065-9971-428BBA925AF9}" srcOrd="0" destOrd="0" presId="urn:microsoft.com/office/officeart/2005/8/layout/radial5"/>
    <dgm:cxn modelId="{C81CAB8E-CFA6-4C65-8F73-537635DFB898}" type="presParOf" srcId="{561E8672-96DE-4945-89C0-C547553FC678}" destId="{A2B90314-D82A-4B6B-B7EE-B89380236276}" srcOrd="4" destOrd="0" presId="urn:microsoft.com/office/officeart/2005/8/layout/radial5"/>
    <dgm:cxn modelId="{8ACF1D08-E433-4011-8B6D-C5D071944D35}" type="presParOf" srcId="{561E8672-96DE-4945-89C0-C547553FC678}" destId="{A3F7C4C7-28F3-4F8B-95A0-8004BEC0AD24}" srcOrd="5" destOrd="0" presId="urn:microsoft.com/office/officeart/2005/8/layout/radial5"/>
    <dgm:cxn modelId="{5D17880F-D869-4517-8601-9F120FF76709}" type="presParOf" srcId="{A3F7C4C7-28F3-4F8B-95A0-8004BEC0AD24}" destId="{3B90EBA1-A70F-4867-B82B-B554DC1670B5}" srcOrd="0" destOrd="0" presId="urn:microsoft.com/office/officeart/2005/8/layout/radial5"/>
    <dgm:cxn modelId="{1117033C-C544-4AB9-A394-AAC446211E67}" type="presParOf" srcId="{561E8672-96DE-4945-89C0-C547553FC678}" destId="{67EF28A1-5522-4FE8-916C-C273659FA4AD}" srcOrd="6" destOrd="0" presId="urn:microsoft.com/office/officeart/2005/8/layout/radial5"/>
    <dgm:cxn modelId="{E466BDDE-C9B4-4ECC-931A-EDCF9E0CF8BA}" type="presParOf" srcId="{561E8672-96DE-4945-89C0-C547553FC678}" destId="{671BB130-0DCE-4F13-8C10-93CAB91FF335}" srcOrd="7" destOrd="0" presId="urn:microsoft.com/office/officeart/2005/8/layout/radial5"/>
    <dgm:cxn modelId="{EC47DA59-0B25-4EA4-B8B0-E00BBF26A321}" type="presParOf" srcId="{671BB130-0DCE-4F13-8C10-93CAB91FF335}" destId="{17AB9F0F-1B2C-40E4-8BEE-CFABF94A32B6}" srcOrd="0" destOrd="0" presId="urn:microsoft.com/office/officeart/2005/8/layout/radial5"/>
    <dgm:cxn modelId="{D5E057D7-8662-4B14-B013-BB5877757D17}" type="presParOf" srcId="{561E8672-96DE-4945-89C0-C547553FC678}" destId="{4F61037D-C25B-43DE-BA02-B19316A07C45}" srcOrd="8" destOrd="0" presId="urn:microsoft.com/office/officeart/2005/8/layout/radial5"/>
    <dgm:cxn modelId="{4B3C41D3-FE32-493F-9965-D8DF4C6F3381}" type="presParOf" srcId="{561E8672-96DE-4945-89C0-C547553FC678}" destId="{C27E30AB-39FF-43A1-AB17-65E949D8D8E5}" srcOrd="9" destOrd="0" presId="urn:microsoft.com/office/officeart/2005/8/layout/radial5"/>
    <dgm:cxn modelId="{869044AB-6B4F-4DC8-8626-177C891697FC}" type="presParOf" srcId="{C27E30AB-39FF-43A1-AB17-65E949D8D8E5}" destId="{FEBF63DE-A0C7-4EAE-AAD3-7EFBE2BB0408}" srcOrd="0" destOrd="0" presId="urn:microsoft.com/office/officeart/2005/8/layout/radial5"/>
    <dgm:cxn modelId="{D5FF3D4F-C1F9-4C57-8DE6-C6F005729B1E}" type="presParOf" srcId="{561E8672-96DE-4945-89C0-C547553FC678}" destId="{C0A86671-7F38-4E38-95BD-A82250AB07F6}" srcOrd="10" destOrd="0" presId="urn:microsoft.com/office/officeart/2005/8/layout/radial5"/>
    <dgm:cxn modelId="{BB6922B0-DE3D-4015-97FD-8694CDA81F64}" type="presParOf" srcId="{561E8672-96DE-4945-89C0-C547553FC678}" destId="{E5F09084-B101-47E3-A8E0-768824CE2E14}" srcOrd="11" destOrd="0" presId="urn:microsoft.com/office/officeart/2005/8/layout/radial5"/>
    <dgm:cxn modelId="{5763403D-3ABF-476E-A6EA-FA128E1C274E}" type="presParOf" srcId="{E5F09084-B101-47E3-A8E0-768824CE2E14}" destId="{EA959C47-58E9-4C04-90E3-9A361C9E99CB}" srcOrd="0" destOrd="0" presId="urn:microsoft.com/office/officeart/2005/8/layout/radial5"/>
    <dgm:cxn modelId="{0E7A56A7-7FDD-4D3E-9117-07C62903910D}" type="presParOf" srcId="{561E8672-96DE-4945-89C0-C547553FC678}" destId="{2FA98331-78D1-4C6D-AA93-51929ECBB01C}" srcOrd="12" destOrd="0" presId="urn:microsoft.com/office/officeart/2005/8/layout/radial5"/>
    <dgm:cxn modelId="{DE795F35-0E44-411A-BBD6-4D68D4A7DB57}" type="presParOf" srcId="{561E8672-96DE-4945-89C0-C547553FC678}" destId="{DA7B0A8C-5F12-4664-8FA5-36B5560CF9FA}" srcOrd="13" destOrd="0" presId="urn:microsoft.com/office/officeart/2005/8/layout/radial5"/>
    <dgm:cxn modelId="{D78FC11A-8BA0-480F-9B70-26A0DC01BBE1}" type="presParOf" srcId="{DA7B0A8C-5F12-4664-8FA5-36B5560CF9FA}" destId="{99218AB6-277F-4EF1-BB73-A5E1D747E15B}" srcOrd="0" destOrd="0" presId="urn:microsoft.com/office/officeart/2005/8/layout/radial5"/>
    <dgm:cxn modelId="{4259B23F-A1B6-47B5-B63D-8DA36CD7B8C7}" type="presParOf" srcId="{561E8672-96DE-4945-89C0-C547553FC678}" destId="{0CD625DB-F20B-412C-89A8-DD038145C3E4}" srcOrd="14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CD706AD-62F3-48BD-A0EA-E2F32B6DBA5C}">
      <dsp:nvSpPr>
        <dsp:cNvPr id="0" name=""/>
        <dsp:cNvSpPr/>
      </dsp:nvSpPr>
      <dsp:spPr>
        <a:xfrm>
          <a:off x="3034663" y="1782765"/>
          <a:ext cx="2578067" cy="2507688"/>
        </a:xfrm>
        <a:prstGeom prst="ellipse">
          <a:avLst/>
        </a:prstGeom>
        <a:solidFill>
          <a:srgbClr val="CCFFCC"/>
        </a:solidFill>
        <a:ln w="22225" cap="rnd" cmpd="sng" algn="ctr">
          <a:solidFill>
            <a:srgbClr val="FF0000"/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rgbClr val="FF0000"/>
              </a:solidFill>
              <a:latin typeface="Georgia" panose="02040502050405020303" pitchFamily="18" charset="0"/>
            </a:rPr>
            <a:t>Семейная дошкольная  группа</a:t>
          </a:r>
          <a:endParaRPr lang="ru-RU" sz="2000" b="1" kern="1200" dirty="0">
            <a:solidFill>
              <a:srgbClr val="FF0000"/>
            </a:solidFill>
            <a:latin typeface="Georgia" panose="02040502050405020303" pitchFamily="18" charset="0"/>
          </a:endParaRPr>
        </a:p>
      </dsp:txBody>
      <dsp:txXfrm>
        <a:off x="3034663" y="1782765"/>
        <a:ext cx="2578067" cy="2507688"/>
      </dsp:txXfrm>
    </dsp:sp>
    <dsp:sp modelId="{CF555A19-4219-43E9-9FDF-5BB309F5169B}">
      <dsp:nvSpPr>
        <dsp:cNvPr id="0" name=""/>
        <dsp:cNvSpPr/>
      </dsp:nvSpPr>
      <dsp:spPr>
        <a:xfrm rot="16208517">
          <a:off x="4203178" y="1307255"/>
          <a:ext cx="248377" cy="49645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 rot="16208517">
        <a:off x="4203178" y="1307255"/>
        <a:ext cx="248377" cy="496450"/>
      </dsp:txXfrm>
    </dsp:sp>
    <dsp:sp modelId="{A243290F-EC23-45FF-BA89-C42EDC1D5B86}">
      <dsp:nvSpPr>
        <dsp:cNvPr id="0" name=""/>
        <dsp:cNvSpPr/>
      </dsp:nvSpPr>
      <dsp:spPr>
        <a:xfrm>
          <a:off x="3176229" y="0"/>
          <a:ext cx="2306725" cy="1314133"/>
        </a:xfrm>
        <a:prstGeom prst="ellipse">
          <a:avLst/>
        </a:prstGeom>
        <a:solidFill>
          <a:srgbClr val="FFCC99"/>
        </a:solidFill>
        <a:ln w="22225" cap="rnd" cmpd="sng" algn="ctr">
          <a:solidFill>
            <a:srgbClr val="FF0000"/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C00000"/>
              </a:solidFill>
              <a:latin typeface="Georgia" panose="02040502050405020303" pitchFamily="18" charset="0"/>
            </a:rPr>
            <a:t>Заведующий </a:t>
          </a:r>
          <a:endParaRPr lang="ru-RU" sz="1600" b="1" kern="1200" dirty="0">
            <a:solidFill>
              <a:srgbClr val="C00000"/>
            </a:solidFill>
            <a:latin typeface="Georgia" panose="02040502050405020303" pitchFamily="18" charset="0"/>
          </a:endParaRPr>
        </a:p>
      </dsp:txBody>
      <dsp:txXfrm>
        <a:off x="3176229" y="0"/>
        <a:ext cx="2306725" cy="1314133"/>
      </dsp:txXfrm>
    </dsp:sp>
    <dsp:sp modelId="{F326A050-1BED-40C5-AC8C-10C08504EB44}">
      <dsp:nvSpPr>
        <dsp:cNvPr id="0" name=""/>
        <dsp:cNvSpPr/>
      </dsp:nvSpPr>
      <dsp:spPr>
        <a:xfrm rot="19375419">
          <a:off x="5433636" y="1798626"/>
          <a:ext cx="399758" cy="49645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 rot="19375419">
        <a:off x="5433636" y="1798626"/>
        <a:ext cx="399758" cy="496450"/>
      </dsp:txXfrm>
    </dsp:sp>
    <dsp:sp modelId="{A2B90314-D82A-4B6B-B7EE-B89380236276}">
      <dsp:nvSpPr>
        <dsp:cNvPr id="0" name=""/>
        <dsp:cNvSpPr/>
      </dsp:nvSpPr>
      <dsp:spPr>
        <a:xfrm>
          <a:off x="5482954" y="630632"/>
          <a:ext cx="2310405" cy="1314133"/>
        </a:xfrm>
        <a:prstGeom prst="ellipse">
          <a:avLst/>
        </a:prstGeom>
        <a:solidFill>
          <a:srgbClr val="FFCC99"/>
        </a:solidFill>
        <a:ln w="22225" cap="rnd" cmpd="sng" algn="ctr">
          <a:solidFill>
            <a:srgbClr val="FF0000"/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C00000"/>
              </a:solidFill>
              <a:latin typeface="Georgia" panose="02040502050405020303" pitchFamily="18" charset="0"/>
            </a:rPr>
            <a:t>Музыкальный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C00000"/>
              </a:solidFill>
              <a:latin typeface="Georgia" panose="02040502050405020303" pitchFamily="18" charset="0"/>
            </a:rPr>
            <a:t> руководитель</a:t>
          </a:r>
          <a:endParaRPr lang="ru-RU" sz="1400" b="1" kern="1200" dirty="0">
            <a:solidFill>
              <a:srgbClr val="C00000"/>
            </a:solidFill>
            <a:latin typeface="Georgia" panose="02040502050405020303" pitchFamily="18" charset="0"/>
          </a:endParaRPr>
        </a:p>
      </dsp:txBody>
      <dsp:txXfrm>
        <a:off x="5482954" y="630632"/>
        <a:ext cx="2310405" cy="1314133"/>
      </dsp:txXfrm>
    </dsp:sp>
    <dsp:sp modelId="{A3F7C4C7-28F3-4F8B-95A0-8004BEC0AD24}">
      <dsp:nvSpPr>
        <dsp:cNvPr id="0" name=""/>
        <dsp:cNvSpPr/>
      </dsp:nvSpPr>
      <dsp:spPr>
        <a:xfrm rot="21320813">
          <a:off x="5709691" y="2665557"/>
          <a:ext cx="246188" cy="49645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 rot="21320813">
        <a:off x="5709691" y="2665557"/>
        <a:ext cx="246188" cy="496450"/>
      </dsp:txXfrm>
    </dsp:sp>
    <dsp:sp modelId="{67EF28A1-5522-4FE8-916C-C273659FA4AD}">
      <dsp:nvSpPr>
        <dsp:cNvPr id="0" name=""/>
        <dsp:cNvSpPr/>
      </dsp:nvSpPr>
      <dsp:spPr>
        <a:xfrm>
          <a:off x="6059015" y="2142797"/>
          <a:ext cx="2346832" cy="1314133"/>
        </a:xfrm>
        <a:prstGeom prst="ellipse">
          <a:avLst/>
        </a:prstGeom>
        <a:solidFill>
          <a:srgbClr val="FFCC99"/>
        </a:solidFill>
        <a:ln w="22225" cap="rnd" cmpd="sng" algn="ctr">
          <a:solidFill>
            <a:srgbClr val="FF0000"/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C00000"/>
              </a:solidFill>
              <a:latin typeface="Georgia" panose="02040502050405020303" pitchFamily="18" charset="0"/>
            </a:rPr>
            <a:t>Инструктор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C00000"/>
              </a:solidFill>
              <a:latin typeface="Georgia" panose="02040502050405020303" pitchFamily="18" charset="0"/>
            </a:rPr>
            <a:t>по физической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C00000"/>
              </a:solidFill>
              <a:latin typeface="Georgia" panose="02040502050405020303" pitchFamily="18" charset="0"/>
            </a:rPr>
            <a:t> культуре</a:t>
          </a:r>
          <a:endParaRPr lang="ru-RU" sz="1400" b="1" kern="1200" dirty="0">
            <a:solidFill>
              <a:srgbClr val="C00000"/>
            </a:solidFill>
            <a:latin typeface="Georgia" panose="02040502050405020303" pitchFamily="18" charset="0"/>
          </a:endParaRPr>
        </a:p>
      </dsp:txBody>
      <dsp:txXfrm>
        <a:off x="6059015" y="2142797"/>
        <a:ext cx="2346832" cy="1314133"/>
      </dsp:txXfrm>
    </dsp:sp>
    <dsp:sp modelId="{671BB130-0DCE-4F13-8C10-93CAB91FF335}">
      <dsp:nvSpPr>
        <dsp:cNvPr id="0" name=""/>
        <dsp:cNvSpPr/>
      </dsp:nvSpPr>
      <dsp:spPr>
        <a:xfrm rot="1584442">
          <a:off x="5612014" y="3537054"/>
          <a:ext cx="438764" cy="49645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 rot="1584442">
        <a:off x="5612014" y="3537054"/>
        <a:ext cx="438764" cy="496450"/>
      </dsp:txXfrm>
    </dsp:sp>
    <dsp:sp modelId="{4F61037D-C25B-43DE-BA02-B19316A07C45}">
      <dsp:nvSpPr>
        <dsp:cNvPr id="0" name=""/>
        <dsp:cNvSpPr/>
      </dsp:nvSpPr>
      <dsp:spPr>
        <a:xfrm>
          <a:off x="5914993" y="3754776"/>
          <a:ext cx="2356399" cy="1314133"/>
        </a:xfrm>
        <a:prstGeom prst="ellipse">
          <a:avLst/>
        </a:prstGeom>
        <a:solidFill>
          <a:srgbClr val="FFCC99"/>
        </a:solidFill>
        <a:ln w="22225" cap="rnd" cmpd="sng" algn="ctr">
          <a:solidFill>
            <a:srgbClr val="FF0000"/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C00000"/>
              </a:solidFill>
              <a:latin typeface="Georgia" panose="02040502050405020303" pitchFamily="18" charset="0"/>
            </a:rPr>
            <a:t>Педагог-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C00000"/>
              </a:solidFill>
              <a:latin typeface="Georgia" panose="02040502050405020303" pitchFamily="18" charset="0"/>
            </a:rPr>
            <a:t>психолог</a:t>
          </a:r>
          <a:endParaRPr lang="ru-RU" sz="1400" b="1" kern="1200" dirty="0">
            <a:solidFill>
              <a:srgbClr val="C00000"/>
            </a:solidFill>
            <a:latin typeface="Georgia" panose="02040502050405020303" pitchFamily="18" charset="0"/>
          </a:endParaRPr>
        </a:p>
      </dsp:txBody>
      <dsp:txXfrm>
        <a:off x="5914993" y="3754776"/>
        <a:ext cx="2356399" cy="1314133"/>
      </dsp:txXfrm>
    </dsp:sp>
    <dsp:sp modelId="{C27E30AB-39FF-43A1-AB17-65E949D8D8E5}">
      <dsp:nvSpPr>
        <dsp:cNvPr id="0" name=""/>
        <dsp:cNvSpPr/>
      </dsp:nvSpPr>
      <dsp:spPr>
        <a:xfrm rot="9196519">
          <a:off x="2625369" y="3537685"/>
          <a:ext cx="420210" cy="49645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 rot="9196519">
        <a:off x="2625369" y="3537685"/>
        <a:ext cx="420210" cy="496450"/>
      </dsp:txXfrm>
    </dsp:sp>
    <dsp:sp modelId="{C0A86671-7F38-4E38-95BD-A82250AB07F6}">
      <dsp:nvSpPr>
        <dsp:cNvPr id="0" name=""/>
        <dsp:cNvSpPr/>
      </dsp:nvSpPr>
      <dsp:spPr>
        <a:xfrm>
          <a:off x="586407" y="3726982"/>
          <a:ext cx="2122155" cy="1314133"/>
        </a:xfrm>
        <a:prstGeom prst="ellipse">
          <a:avLst/>
        </a:prstGeom>
        <a:solidFill>
          <a:srgbClr val="FFCC99"/>
        </a:solidFill>
        <a:ln w="22225" cap="rnd" cmpd="sng" algn="ctr">
          <a:solidFill>
            <a:srgbClr val="FF0000"/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C00000"/>
              </a:solidFill>
              <a:latin typeface="Georgia" panose="02040502050405020303" pitchFamily="18" charset="0"/>
            </a:rPr>
            <a:t>Учитель-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C00000"/>
              </a:solidFill>
              <a:latin typeface="Georgia" panose="02040502050405020303" pitchFamily="18" charset="0"/>
            </a:rPr>
            <a:t>логопед</a:t>
          </a:r>
          <a:endParaRPr lang="ru-RU" sz="1400" b="1" kern="1200" dirty="0">
            <a:solidFill>
              <a:srgbClr val="C00000"/>
            </a:solidFill>
            <a:latin typeface="Georgia" panose="02040502050405020303" pitchFamily="18" charset="0"/>
          </a:endParaRPr>
        </a:p>
      </dsp:txBody>
      <dsp:txXfrm>
        <a:off x="586407" y="3726982"/>
        <a:ext cx="2122155" cy="1314133"/>
      </dsp:txXfrm>
    </dsp:sp>
    <dsp:sp modelId="{E5F09084-B101-47E3-A8E0-768824CE2E14}">
      <dsp:nvSpPr>
        <dsp:cNvPr id="0" name=""/>
        <dsp:cNvSpPr/>
      </dsp:nvSpPr>
      <dsp:spPr>
        <a:xfrm rot="11068210">
          <a:off x="2631441" y="2667362"/>
          <a:ext cx="288438" cy="49645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 rot="11068210">
        <a:off x="2631441" y="2667362"/>
        <a:ext cx="288438" cy="496450"/>
      </dsp:txXfrm>
    </dsp:sp>
    <dsp:sp modelId="{2FA98331-78D1-4C6D-AA93-51929ECBB01C}">
      <dsp:nvSpPr>
        <dsp:cNvPr id="0" name=""/>
        <dsp:cNvSpPr/>
      </dsp:nvSpPr>
      <dsp:spPr>
        <a:xfrm>
          <a:off x="82356" y="2142806"/>
          <a:ext cx="2426324" cy="1314133"/>
        </a:xfrm>
        <a:prstGeom prst="ellipse">
          <a:avLst/>
        </a:prstGeom>
        <a:solidFill>
          <a:srgbClr val="FFCC99"/>
        </a:solidFill>
        <a:ln w="22225" cap="rnd" cmpd="sng" algn="ctr">
          <a:solidFill>
            <a:srgbClr val="FF0000"/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C00000"/>
              </a:solidFill>
              <a:latin typeface="Georgia" panose="02040502050405020303" pitchFamily="18" charset="0"/>
            </a:rPr>
            <a:t>Медицинская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C00000"/>
              </a:solidFill>
              <a:latin typeface="Georgia" panose="02040502050405020303" pitchFamily="18" charset="0"/>
            </a:rPr>
            <a:t> сестра</a:t>
          </a:r>
          <a:endParaRPr lang="ru-RU" sz="1400" b="1" kern="1200" dirty="0">
            <a:solidFill>
              <a:srgbClr val="C00000"/>
            </a:solidFill>
            <a:latin typeface="Georgia" panose="02040502050405020303" pitchFamily="18" charset="0"/>
          </a:endParaRPr>
        </a:p>
      </dsp:txBody>
      <dsp:txXfrm>
        <a:off x="82356" y="2142806"/>
        <a:ext cx="2426324" cy="1314133"/>
      </dsp:txXfrm>
    </dsp:sp>
    <dsp:sp modelId="{DA7B0A8C-5F12-4664-8FA5-36B5560CF9FA}">
      <dsp:nvSpPr>
        <dsp:cNvPr id="0" name=""/>
        <dsp:cNvSpPr/>
      </dsp:nvSpPr>
      <dsp:spPr>
        <a:xfrm rot="12904214">
          <a:off x="2649547" y="1789827"/>
          <a:ext cx="503553" cy="49645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 rot="12904214">
        <a:off x="2649547" y="1789827"/>
        <a:ext cx="503553" cy="496450"/>
      </dsp:txXfrm>
    </dsp:sp>
    <dsp:sp modelId="{0CD625DB-F20B-412C-89A8-DD038145C3E4}">
      <dsp:nvSpPr>
        <dsp:cNvPr id="0" name=""/>
        <dsp:cNvSpPr/>
      </dsp:nvSpPr>
      <dsp:spPr>
        <a:xfrm>
          <a:off x="370379" y="558624"/>
          <a:ext cx="2719100" cy="1314133"/>
        </a:xfrm>
        <a:prstGeom prst="ellipse">
          <a:avLst/>
        </a:prstGeom>
        <a:solidFill>
          <a:srgbClr val="FFCC99"/>
        </a:solidFill>
        <a:ln w="22225" cap="rnd" cmpd="sng" algn="ctr">
          <a:solidFill>
            <a:srgbClr val="FF0000"/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C00000"/>
              </a:solidFill>
              <a:latin typeface="Georgia" panose="02040502050405020303" pitchFamily="18" charset="0"/>
            </a:rPr>
            <a:t>Заместитель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C00000"/>
              </a:solidFill>
              <a:latin typeface="Georgia" panose="02040502050405020303" pitchFamily="18" charset="0"/>
            </a:rPr>
            <a:t>заведующего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C00000"/>
              </a:solidFill>
              <a:latin typeface="Georgia" panose="02040502050405020303" pitchFamily="18" charset="0"/>
            </a:rPr>
            <a:t>по воспитательной работе</a:t>
          </a:r>
          <a:endParaRPr lang="ru-RU" sz="1400" b="1" kern="1200" dirty="0">
            <a:solidFill>
              <a:srgbClr val="C00000"/>
            </a:solidFill>
            <a:latin typeface="Georgia" panose="02040502050405020303" pitchFamily="18" charset="0"/>
          </a:endParaRPr>
        </a:p>
      </dsp:txBody>
      <dsp:txXfrm>
        <a:off x="370379" y="558624"/>
        <a:ext cx="2719100" cy="131413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B1953-FFA5-4550-9145-65D16CD7A5D2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303ADFBB-BA45-42FE-943A-44BBAC6A0B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77843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B1953-FFA5-4550-9145-65D16CD7A5D2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ADFBB-BA45-42FE-943A-44BBAC6A0B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102158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B1953-FFA5-4550-9145-65D16CD7A5D2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303ADFBB-BA45-42FE-943A-44BBAC6A0B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422418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B1953-FFA5-4550-9145-65D16CD7A5D2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303ADFBB-BA45-42FE-943A-44BBAC6A0B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72699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B1953-FFA5-4550-9145-65D16CD7A5D2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303ADFBB-BA45-42FE-943A-44BBAC6A0B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480753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B1953-FFA5-4550-9145-65D16CD7A5D2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ADFBB-BA45-42FE-943A-44BBAC6A0B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54066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B1953-FFA5-4550-9145-65D16CD7A5D2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ADFBB-BA45-42FE-943A-44BBAC6A0B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327185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B1953-FFA5-4550-9145-65D16CD7A5D2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ADFBB-BA45-42FE-943A-44BBAC6A0B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510138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B1953-FFA5-4550-9145-65D16CD7A5D2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303ADFBB-BA45-42FE-943A-44BBAC6A0B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631525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B1953-FFA5-4550-9145-65D16CD7A5D2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303ADFBB-BA45-42FE-943A-44BBAC6A0B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929093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B1953-FFA5-4550-9145-65D16CD7A5D2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303ADFBB-BA45-42FE-943A-44BBAC6A0B9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6205773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B1953-FFA5-4550-9145-65D16CD7A5D2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303ADFBB-BA45-42FE-943A-44BBAC6A0B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531043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B1953-FFA5-4550-9145-65D16CD7A5D2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303ADFBB-BA45-42FE-943A-44BBAC6A0B9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5919126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B1953-FFA5-4550-9145-65D16CD7A5D2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303ADFBB-BA45-42FE-943A-44BBAC6A0B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568920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B1953-FFA5-4550-9145-65D16CD7A5D2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ADFBB-BA45-42FE-943A-44BBAC6A0B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688999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B1953-FFA5-4550-9145-65D16CD7A5D2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ADFBB-BA45-42FE-943A-44BBAC6A0B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322197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EB1953-FFA5-4550-9145-65D16CD7A5D2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303ADFBB-BA45-42FE-943A-44BBAC6A0B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08288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4" r:id="rId1"/>
    <p:sldLayoutId id="2147483835" r:id="rId2"/>
    <p:sldLayoutId id="2147483836" r:id="rId3"/>
    <p:sldLayoutId id="2147483837" r:id="rId4"/>
    <p:sldLayoutId id="2147483838" r:id="rId5"/>
    <p:sldLayoutId id="2147483839" r:id="rId6"/>
    <p:sldLayoutId id="2147483840" r:id="rId7"/>
    <p:sldLayoutId id="2147483841" r:id="rId8"/>
    <p:sldLayoutId id="2147483842" r:id="rId9"/>
    <p:sldLayoutId id="2147483843" r:id="rId10"/>
    <p:sldLayoutId id="2147483844" r:id="rId11"/>
    <p:sldLayoutId id="2147483845" r:id="rId12"/>
    <p:sldLayoutId id="2147483846" r:id="rId13"/>
    <p:sldLayoutId id="2147483847" r:id="rId14"/>
    <p:sldLayoutId id="2147483848" r:id="rId15"/>
    <p:sldLayoutId id="214748384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73333" y="1628800"/>
            <a:ext cx="8229600" cy="2568453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ru-RU" sz="4000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Организация </a:t>
            </a:r>
            <a:br>
              <a:rPr lang="ru-RU" sz="4000" b="1" dirty="0" smtClean="0">
                <a:solidFill>
                  <a:srgbClr val="FF0000"/>
                </a:solidFill>
                <a:latin typeface="Georgia" panose="02040502050405020303" pitchFamily="18" charset="0"/>
              </a:rPr>
            </a:br>
            <a:r>
              <a:rPr lang="ru-RU" sz="4000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семейной группы </a:t>
            </a:r>
            <a:br>
              <a:rPr lang="ru-RU" sz="4000" b="1" dirty="0" smtClean="0">
                <a:solidFill>
                  <a:srgbClr val="FF0000"/>
                </a:solidFill>
                <a:latin typeface="Georgia" panose="02040502050405020303" pitchFamily="18" charset="0"/>
              </a:rPr>
            </a:br>
            <a:r>
              <a:rPr lang="ru-RU" sz="4000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как формы поддержки семьи</a:t>
            </a:r>
            <a:endParaRPr lang="ru-RU" sz="4000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5" y="260648"/>
            <a:ext cx="8659797" cy="864096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Georgia" panose="02040502050405020303" pitchFamily="18" charset="0"/>
              </a:rPr>
              <a:t>Муниципальное дошкольное образовательное учреждение «Детский сад №19»</a:t>
            </a: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2495099" y="4949552"/>
            <a:ext cx="6560234" cy="99972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2000" b="1" i="1" dirty="0" smtClean="0">
                <a:solidFill>
                  <a:schemeClr val="tx1"/>
                </a:solidFill>
                <a:latin typeface="Georgia" panose="02040502050405020303" pitchFamily="18" charset="0"/>
              </a:rPr>
              <a:t>Автор</a:t>
            </a:r>
            <a:r>
              <a:rPr lang="ru-RU" sz="2000" b="1" i="1" dirty="0">
                <a:solidFill>
                  <a:schemeClr val="tx1"/>
                </a:solidFill>
                <a:latin typeface="Georgia" panose="02040502050405020303" pitchFamily="18" charset="0"/>
              </a:rPr>
              <a:t>: Шитикова </a:t>
            </a:r>
            <a:r>
              <a:rPr lang="ru-RU" sz="2000" b="1" i="1" dirty="0" smtClean="0">
                <a:solidFill>
                  <a:schemeClr val="tx1"/>
                </a:solidFill>
                <a:latin typeface="Georgia" panose="02040502050405020303" pitchFamily="18" charset="0"/>
              </a:rPr>
              <a:t>А.Д., заведующий </a:t>
            </a:r>
            <a:r>
              <a:rPr lang="ru-RU" sz="2000" b="1" i="1" dirty="0" smtClean="0">
                <a:solidFill>
                  <a:schemeClr val="tx1"/>
                </a:solidFill>
                <a:latin typeface="Georgia" panose="02040502050405020303" pitchFamily="18" charset="0"/>
              </a:rPr>
              <a:t> </a:t>
            </a:r>
            <a:endParaRPr lang="ru-RU" sz="2000" b="1" i="1" dirty="0" smtClean="0">
              <a:solidFill>
                <a:schemeClr val="tx1"/>
              </a:solidFill>
              <a:latin typeface="Georgia" panose="02040502050405020303" pitchFamily="18" charset="0"/>
            </a:endParaRP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243136" y="5877272"/>
            <a:ext cx="8659797" cy="86409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400" dirty="0">
                <a:solidFill>
                  <a:schemeClr val="tx1"/>
                </a:solidFill>
                <a:latin typeface="Georgia" panose="02040502050405020303" pitchFamily="18" charset="0"/>
              </a:rPr>
              <a:t>г</a:t>
            </a:r>
            <a:r>
              <a:rPr lang="ru-RU" sz="2400" dirty="0" smtClean="0">
                <a:solidFill>
                  <a:schemeClr val="tx1"/>
                </a:solidFill>
                <a:latin typeface="Georgia" panose="02040502050405020303" pitchFamily="18" charset="0"/>
              </a:rPr>
              <a:t>. Кириши</a:t>
            </a:r>
          </a:p>
          <a:p>
            <a:pPr algn="ctr"/>
            <a:r>
              <a:rPr lang="ru-RU" sz="2400" dirty="0" smtClean="0">
                <a:solidFill>
                  <a:schemeClr val="tx1"/>
                </a:solidFill>
                <a:latin typeface="Georgia" panose="02040502050405020303" pitchFamily="18" charset="0"/>
              </a:rPr>
              <a:t>2021 </a:t>
            </a:r>
            <a:r>
              <a:rPr lang="ru-RU" sz="2400" dirty="0" smtClean="0">
                <a:solidFill>
                  <a:schemeClr val="tx1"/>
                </a:solidFill>
                <a:latin typeface="Georgia" panose="02040502050405020303" pitchFamily="18" charset="0"/>
              </a:rPr>
              <a:t>год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188640"/>
            <a:ext cx="6589199" cy="64807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Нормативные документы:</a:t>
            </a:r>
            <a:endParaRPr lang="ru-RU" b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39720" y="836712"/>
            <a:ext cx="7776864" cy="6021288"/>
          </a:xfrm>
        </p:spPr>
        <p:txBody>
          <a:bodyPr>
            <a:noAutofit/>
          </a:bodyPr>
          <a:lstStyle/>
          <a:p>
            <a:pPr algn="just"/>
            <a:r>
              <a:rPr lang="ru-RU" dirty="0" smtClean="0">
                <a:solidFill>
                  <a:schemeClr val="tx1"/>
                </a:solidFill>
                <a:latin typeface="Georgia" panose="02040502050405020303" pitchFamily="18" charset="0"/>
              </a:rPr>
              <a:t>Федеральный закон </a:t>
            </a:r>
            <a:r>
              <a:rPr lang="ru-RU" dirty="0">
                <a:solidFill>
                  <a:schemeClr val="tx1"/>
                </a:solidFill>
                <a:latin typeface="Georgia" panose="02040502050405020303" pitchFamily="18" charset="0"/>
              </a:rPr>
              <a:t>от 29 декабря </a:t>
            </a:r>
            <a:r>
              <a:rPr lang="ru-RU" dirty="0" smtClean="0">
                <a:solidFill>
                  <a:schemeClr val="tx1"/>
                </a:solidFill>
                <a:latin typeface="Georgia" panose="02040502050405020303" pitchFamily="18" charset="0"/>
              </a:rPr>
              <a:t>2012г</a:t>
            </a:r>
            <a:r>
              <a:rPr lang="ru-RU" dirty="0">
                <a:solidFill>
                  <a:schemeClr val="tx1"/>
                </a:solidFill>
                <a:latin typeface="Georgia" panose="02040502050405020303" pitchFamily="18" charset="0"/>
              </a:rPr>
              <a:t>. № </a:t>
            </a:r>
            <a:r>
              <a:rPr lang="ru-RU" dirty="0" smtClean="0">
                <a:solidFill>
                  <a:schemeClr val="tx1"/>
                </a:solidFill>
                <a:latin typeface="Georgia" panose="02040502050405020303" pitchFamily="18" charset="0"/>
              </a:rPr>
              <a:t>273-ФЗ «Об образовании в Российской Федерации» </a:t>
            </a:r>
          </a:p>
          <a:p>
            <a:pPr algn="just"/>
            <a:r>
              <a:rPr lang="ru-RU" dirty="0">
                <a:solidFill>
                  <a:schemeClr val="tx1"/>
                </a:solidFill>
                <a:latin typeface="Georgia" panose="02040502050405020303" pitchFamily="18" charset="0"/>
              </a:rPr>
              <a:t>Федеральный проект «Поддержка семей, имеющих детей» </a:t>
            </a:r>
          </a:p>
          <a:p>
            <a:pPr algn="just"/>
            <a:r>
              <a:rPr lang="ru-RU" dirty="0">
                <a:solidFill>
                  <a:schemeClr val="tx1"/>
                </a:solidFill>
                <a:latin typeface="Georgia" panose="02040502050405020303" pitchFamily="18" charset="0"/>
              </a:rPr>
              <a:t>Приказ Министерства образования и науки РФ от 30 августа 2013г. № 1014 «Об утверждении Порядка организации и осуществления образовательной деятельности по основным общеобразовательным программам – образовательным программам дошкольного образования»</a:t>
            </a:r>
          </a:p>
          <a:p>
            <a:pPr algn="just"/>
            <a:r>
              <a:rPr lang="ru-RU" dirty="0">
                <a:solidFill>
                  <a:schemeClr val="tx1"/>
                </a:solidFill>
                <a:latin typeface="Georgia" panose="02040502050405020303" pitchFamily="18" charset="0"/>
              </a:rPr>
              <a:t>Приказ Министерства образования и науки РФ от 17 октября 2013г. № 1155 «Об утверждении федерального государственного образовательного стандарта дошкольного образования»</a:t>
            </a:r>
          </a:p>
          <a:p>
            <a:pPr algn="just"/>
            <a:r>
              <a:rPr lang="ru-RU" dirty="0" smtClean="0">
                <a:solidFill>
                  <a:schemeClr val="tx1"/>
                </a:solidFill>
                <a:latin typeface="Georgia" panose="02040502050405020303" pitchFamily="18" charset="0"/>
              </a:rPr>
              <a:t>Письмо </a:t>
            </a:r>
            <a:r>
              <a:rPr lang="ru-RU" dirty="0" err="1" smtClean="0">
                <a:solidFill>
                  <a:schemeClr val="tx1"/>
                </a:solidFill>
                <a:latin typeface="Georgia" panose="02040502050405020303" pitchFamily="18" charset="0"/>
              </a:rPr>
              <a:t>Минобрнауки</a:t>
            </a:r>
            <a:r>
              <a:rPr lang="ru-RU" dirty="0" smtClean="0">
                <a:solidFill>
                  <a:schemeClr val="tx1"/>
                </a:solidFill>
                <a:latin typeface="Georgia" panose="02040502050405020303" pitchFamily="18" charset="0"/>
              </a:rPr>
              <a:t> </a:t>
            </a:r>
            <a:r>
              <a:rPr lang="ru-RU" dirty="0">
                <a:solidFill>
                  <a:schemeClr val="tx1"/>
                </a:solidFill>
                <a:latin typeface="Georgia" panose="02040502050405020303" pitchFamily="18" charset="0"/>
              </a:rPr>
              <a:t>России </a:t>
            </a:r>
            <a:r>
              <a:rPr lang="ru-RU" dirty="0" smtClean="0">
                <a:solidFill>
                  <a:schemeClr val="tx1"/>
                </a:solidFill>
                <a:latin typeface="Georgia" panose="02040502050405020303" pitchFamily="18" charset="0"/>
              </a:rPr>
              <a:t>от </a:t>
            </a:r>
            <a:r>
              <a:rPr lang="ru-RU" dirty="0">
                <a:solidFill>
                  <a:schemeClr val="tx1"/>
                </a:solidFill>
                <a:latin typeface="Georgia" panose="02040502050405020303" pitchFamily="18" charset="0"/>
              </a:rPr>
              <a:t>27 сентября </a:t>
            </a:r>
            <a:r>
              <a:rPr lang="ru-RU" dirty="0" smtClean="0">
                <a:solidFill>
                  <a:schemeClr val="tx1"/>
                </a:solidFill>
                <a:latin typeface="Georgia" panose="02040502050405020303" pitchFamily="18" charset="0"/>
              </a:rPr>
              <a:t>2012г</a:t>
            </a:r>
            <a:r>
              <a:rPr lang="ru-RU" dirty="0">
                <a:solidFill>
                  <a:schemeClr val="tx1"/>
                </a:solidFill>
                <a:latin typeface="Georgia" panose="02040502050405020303" pitchFamily="18" charset="0"/>
              </a:rPr>
              <a:t>. № 08-406 «Об организации семейных дошкольных групп в качестве структурных подразделений ДОУ» </a:t>
            </a:r>
            <a:endParaRPr lang="ru-RU" dirty="0" smtClean="0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pPr algn="just"/>
            <a:r>
              <a:rPr lang="ru-RU" dirty="0" smtClean="0">
                <a:solidFill>
                  <a:schemeClr val="tx1"/>
                </a:solidFill>
                <a:latin typeface="Georgia" panose="02040502050405020303" pitchFamily="18" charset="0"/>
              </a:rPr>
              <a:t>Письмо </a:t>
            </a:r>
            <a:r>
              <a:rPr lang="ru-RU" dirty="0" err="1" smtClean="0">
                <a:solidFill>
                  <a:schemeClr val="tx1"/>
                </a:solidFill>
                <a:latin typeface="Georgia" panose="02040502050405020303" pitchFamily="18" charset="0"/>
              </a:rPr>
              <a:t>Минобрнауки</a:t>
            </a:r>
            <a:r>
              <a:rPr lang="ru-RU" dirty="0" smtClean="0">
                <a:solidFill>
                  <a:schemeClr val="tx1"/>
                </a:solidFill>
                <a:latin typeface="Georgia" panose="02040502050405020303" pitchFamily="18" charset="0"/>
              </a:rPr>
              <a:t> </a:t>
            </a:r>
            <a:r>
              <a:rPr lang="ru-RU" dirty="0">
                <a:solidFill>
                  <a:schemeClr val="tx1"/>
                </a:solidFill>
                <a:latin typeface="Georgia" panose="02040502050405020303" pitchFamily="18" charset="0"/>
              </a:rPr>
              <a:t>России </a:t>
            </a:r>
            <a:r>
              <a:rPr lang="ru-RU" dirty="0" smtClean="0">
                <a:solidFill>
                  <a:schemeClr val="tx1"/>
                </a:solidFill>
                <a:latin typeface="Georgia" panose="02040502050405020303" pitchFamily="18" charset="0"/>
              </a:rPr>
              <a:t>от </a:t>
            </a:r>
            <a:r>
              <a:rPr lang="ru-RU" dirty="0">
                <a:solidFill>
                  <a:schemeClr val="tx1"/>
                </a:solidFill>
                <a:latin typeface="Georgia" panose="02040502050405020303" pitchFamily="18" charset="0"/>
              </a:rPr>
              <a:t>5 августа </a:t>
            </a:r>
            <a:r>
              <a:rPr lang="ru-RU" dirty="0" smtClean="0">
                <a:solidFill>
                  <a:schemeClr val="tx1"/>
                </a:solidFill>
                <a:latin typeface="Georgia" panose="02040502050405020303" pitchFamily="18" charset="0"/>
              </a:rPr>
              <a:t>2013г</a:t>
            </a:r>
            <a:r>
              <a:rPr lang="ru-RU" dirty="0">
                <a:solidFill>
                  <a:schemeClr val="tx1"/>
                </a:solidFill>
                <a:latin typeface="Georgia" panose="02040502050405020303" pitchFamily="18" charset="0"/>
              </a:rPr>
              <a:t>. № 08-1049 «Об организации различных форм присмотра и ухода за детьми» </a:t>
            </a:r>
          </a:p>
          <a:p>
            <a:pPr algn="just"/>
            <a:r>
              <a:rPr lang="ru-RU" dirty="0" smtClean="0">
                <a:latin typeface="Georgia" panose="02040502050405020303" pitchFamily="18" charset="0"/>
              </a:rPr>
              <a:t>Письмо </a:t>
            </a:r>
            <a:r>
              <a:rPr lang="ru-RU" dirty="0">
                <a:latin typeface="Georgia" panose="02040502050405020303" pitchFamily="18" charset="0"/>
              </a:rPr>
              <a:t>Министерства образования и науки РФ от 22 февраля </a:t>
            </a:r>
            <a:r>
              <a:rPr lang="ru-RU" dirty="0" smtClean="0">
                <a:latin typeface="Georgia" panose="02040502050405020303" pitchFamily="18" charset="0"/>
              </a:rPr>
              <a:t>2017г</a:t>
            </a:r>
            <a:r>
              <a:rPr lang="ru-RU" dirty="0">
                <a:latin typeface="Georgia" panose="02040502050405020303" pitchFamily="18" charset="0"/>
              </a:rPr>
              <a:t>. N 08-364 </a:t>
            </a:r>
            <a:r>
              <a:rPr lang="ru-RU" dirty="0" smtClean="0">
                <a:latin typeface="Georgia" panose="02040502050405020303" pitchFamily="18" charset="0"/>
              </a:rPr>
              <a:t>«Об </a:t>
            </a:r>
            <a:r>
              <a:rPr lang="ru-RU" dirty="0">
                <a:latin typeface="Georgia" panose="02040502050405020303" pitchFamily="18" charset="0"/>
              </a:rPr>
              <a:t>организации работы семейных дошкольных </a:t>
            </a:r>
            <a:r>
              <a:rPr lang="ru-RU" dirty="0" smtClean="0">
                <a:latin typeface="Georgia" panose="02040502050405020303" pitchFamily="18" charset="0"/>
              </a:rPr>
              <a:t>групп»</a:t>
            </a:r>
            <a:endParaRPr lang="ru-RU" dirty="0">
              <a:latin typeface="Georgia" panose="02040502050405020303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0" y="332656"/>
            <a:ext cx="4355976" cy="6264696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10000"/>
              </a:lnSpc>
              <a:buNone/>
            </a:pPr>
            <a:r>
              <a:rPr lang="ru-RU" sz="3300" b="1" i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Семейная группа: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ru-RU" sz="2500" i="1" dirty="0" smtClean="0">
                <a:latin typeface="Georgia" panose="02040502050405020303" pitchFamily="18" charset="0"/>
              </a:rPr>
              <a:t>удовлетворяет </a:t>
            </a:r>
            <a:r>
              <a:rPr lang="ru-RU" sz="2500" i="1" dirty="0">
                <a:latin typeface="Georgia" panose="02040502050405020303" pitchFamily="18" charset="0"/>
              </a:rPr>
              <a:t>потребности населения </a:t>
            </a:r>
            <a:r>
              <a:rPr lang="ru-RU" sz="2500" i="1" dirty="0" smtClean="0">
                <a:latin typeface="Georgia" panose="02040502050405020303" pitchFamily="18" charset="0"/>
              </a:rPr>
              <a:t>        в </a:t>
            </a:r>
            <a:r>
              <a:rPr lang="ru-RU" sz="2500" i="1" dirty="0">
                <a:latin typeface="Georgia" panose="02040502050405020303" pitchFamily="18" charset="0"/>
              </a:rPr>
              <a:t>услугах дошкольного образования</a:t>
            </a:r>
            <a:r>
              <a:rPr lang="ru-RU" sz="2500" i="1" dirty="0" smtClean="0">
                <a:latin typeface="Georgia" panose="02040502050405020303" pitchFamily="18" charset="0"/>
              </a:rPr>
              <a:t>,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ru-RU" sz="2500" i="1" dirty="0" smtClean="0">
                <a:latin typeface="Georgia" panose="02040502050405020303" pitchFamily="18" charset="0"/>
              </a:rPr>
              <a:t> обеспечивает </a:t>
            </a:r>
            <a:r>
              <a:rPr lang="ru-RU" sz="2500" i="1" dirty="0">
                <a:latin typeface="Georgia" panose="02040502050405020303" pitchFamily="18" charset="0"/>
              </a:rPr>
              <a:t>наиболее </a:t>
            </a:r>
            <a:r>
              <a:rPr lang="ru-RU" sz="2500" i="1" dirty="0" smtClean="0">
                <a:latin typeface="Georgia" panose="02040502050405020303" pitchFamily="18" charset="0"/>
              </a:rPr>
              <a:t>полный охват </a:t>
            </a:r>
            <a:r>
              <a:rPr lang="ru-RU" sz="2500" i="1" dirty="0">
                <a:latin typeface="Georgia" panose="02040502050405020303" pitchFamily="18" charset="0"/>
              </a:rPr>
              <a:t>детей дошкольным образованием</a:t>
            </a:r>
            <a:r>
              <a:rPr lang="ru-RU" sz="2500" i="1" dirty="0" smtClean="0">
                <a:latin typeface="Georgia" panose="02040502050405020303" pitchFamily="18" charset="0"/>
              </a:rPr>
              <a:t>,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ru-RU" sz="2500" i="1" dirty="0">
                <a:latin typeface="Georgia" panose="02040502050405020303" pitchFamily="18" charset="0"/>
              </a:rPr>
              <a:t>п</a:t>
            </a:r>
            <a:r>
              <a:rPr lang="ru-RU" sz="2500" i="1" dirty="0" smtClean="0">
                <a:latin typeface="Georgia" panose="02040502050405020303" pitchFamily="18" charset="0"/>
              </a:rPr>
              <a:t>редоставляет многодетным </a:t>
            </a:r>
            <a:r>
              <a:rPr lang="ru-RU" sz="2500" i="1" dirty="0">
                <a:latin typeface="Georgia" panose="02040502050405020303" pitchFamily="18" charset="0"/>
              </a:rPr>
              <a:t>родителям </a:t>
            </a:r>
            <a:r>
              <a:rPr lang="ru-RU" sz="2500" i="1" dirty="0" smtClean="0">
                <a:latin typeface="Georgia" panose="02040502050405020303" pitchFamily="18" charset="0"/>
              </a:rPr>
              <a:t>возможность трудоустройства.</a:t>
            </a:r>
            <a:endParaRPr lang="ru-RU" sz="2500" i="1" dirty="0">
              <a:latin typeface="Georgia" panose="02040502050405020303" pitchFamily="18" charset="0"/>
            </a:endParaRPr>
          </a:p>
          <a:p>
            <a:pPr marL="0" indent="0" algn="ctr">
              <a:lnSpc>
                <a:spcPct val="110000"/>
              </a:lnSpc>
              <a:buNone/>
            </a:pPr>
            <a:endParaRPr lang="ru-RU" sz="2500" i="1" dirty="0">
              <a:latin typeface="Georgia" panose="02040502050405020303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ru-RU" sz="2400" dirty="0">
              <a:latin typeface="Georgia" panose="02040502050405020303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3568" y="1340768"/>
            <a:ext cx="3564396" cy="4752528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116632"/>
            <a:ext cx="7560839" cy="165618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Пакет документов </a:t>
            </a:r>
            <a:br>
              <a:rPr lang="ru-RU" b="1" dirty="0" smtClean="0">
                <a:solidFill>
                  <a:srgbClr val="FF0000"/>
                </a:solidFill>
                <a:latin typeface="Georgia" panose="02040502050405020303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для открытия семейной дошкольной группы:</a:t>
            </a:r>
            <a:endParaRPr lang="ru-RU" b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43609" y="1772816"/>
            <a:ext cx="7992888" cy="4987482"/>
          </a:xfrm>
        </p:spPr>
        <p:txBody>
          <a:bodyPr>
            <a:normAutofit/>
          </a:bodyPr>
          <a:lstStyle/>
          <a:p>
            <a:pPr algn="just"/>
            <a:r>
              <a:rPr lang="ru-RU" dirty="0">
                <a:latin typeface="Georgia" panose="02040502050405020303" pitchFamily="18" charset="0"/>
              </a:rPr>
              <a:t>Заявление родителей (законных представителей).</a:t>
            </a:r>
          </a:p>
          <a:p>
            <a:pPr algn="just"/>
            <a:r>
              <a:rPr lang="ru-RU" dirty="0" smtClean="0">
                <a:latin typeface="Georgia" panose="02040502050405020303" pitchFamily="18" charset="0"/>
              </a:rPr>
              <a:t>Акт обследования помещения семейной дошкольной группы.</a:t>
            </a:r>
          </a:p>
          <a:p>
            <a:pPr lvl="0" algn="just"/>
            <a:r>
              <a:rPr lang="ru-RU" dirty="0">
                <a:latin typeface="Georgia" panose="02040502050405020303" pitchFamily="18" charset="0"/>
              </a:rPr>
              <a:t>Приказ заведующего МДОУ об открытии структурного подразделения «Семейная дошкольная группа».</a:t>
            </a:r>
          </a:p>
          <a:p>
            <a:pPr lvl="0" algn="just"/>
            <a:r>
              <a:rPr lang="ru-RU" dirty="0">
                <a:latin typeface="Georgia" panose="02040502050405020303" pitchFamily="18" charset="0"/>
              </a:rPr>
              <a:t>Положение об организации семейной дошкольной группы в качестве структурного подразделения МДОУ. </a:t>
            </a:r>
          </a:p>
          <a:p>
            <a:pPr lvl="0" algn="just"/>
            <a:r>
              <a:rPr lang="ru-RU" dirty="0">
                <a:latin typeface="Georgia" panose="02040502050405020303" pitchFamily="18" charset="0"/>
              </a:rPr>
              <a:t>Служебная записка о введении дополнительных штатных единиц.</a:t>
            </a:r>
          </a:p>
          <a:p>
            <a:pPr lvl="0" algn="just"/>
            <a:r>
              <a:rPr lang="ru-RU" dirty="0">
                <a:latin typeface="Georgia" panose="02040502050405020303" pitchFamily="18" charset="0"/>
              </a:rPr>
              <a:t>Приказ о назначении на должность воспитателя/младшего воспитателя семейной дошкольной группы родителя (законного представителя) многодетной семьи.</a:t>
            </a:r>
          </a:p>
          <a:p>
            <a:pPr lvl="0" algn="just"/>
            <a:r>
              <a:rPr lang="ru-RU" dirty="0">
                <a:latin typeface="Georgia" panose="02040502050405020303" pitchFamily="18" charset="0"/>
              </a:rPr>
              <a:t>Трудовой договор с воспитателем/младшим воспитателем семейной дошкольной группы.</a:t>
            </a:r>
          </a:p>
          <a:p>
            <a:pPr algn="just"/>
            <a:r>
              <a:rPr lang="ru-RU" dirty="0" smtClean="0">
                <a:latin typeface="Georgia" panose="02040502050405020303" pitchFamily="18" charset="0"/>
              </a:rPr>
              <a:t>Договор между МДОУ и родителями (законными представителями).</a:t>
            </a:r>
          </a:p>
          <a:p>
            <a:pPr algn="just"/>
            <a:r>
              <a:rPr lang="ru-RU" dirty="0" smtClean="0">
                <a:latin typeface="Georgia" panose="02040502050405020303" pitchFamily="18" charset="0"/>
              </a:rPr>
              <a:t>План сотрудничества семейной дошкольной группы и МДОУ.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-21672"/>
            <a:ext cx="8173572" cy="165618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Взаимодействие</a:t>
            </a:r>
            <a:br>
              <a:rPr lang="ru-RU" b="1" dirty="0" smtClean="0">
                <a:solidFill>
                  <a:srgbClr val="FF0000"/>
                </a:solidFill>
                <a:latin typeface="Georgia" panose="02040502050405020303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 семейной дошкольной группы </a:t>
            </a:r>
            <a:br>
              <a:rPr lang="ru-RU" b="1" dirty="0" smtClean="0">
                <a:solidFill>
                  <a:srgbClr val="FF0000"/>
                </a:solidFill>
                <a:latin typeface="Georgia" panose="02040502050405020303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с сотрудниками МДОУ</a:t>
            </a:r>
            <a:endParaRPr lang="ru-RU" b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974887229"/>
              </p:ext>
            </p:extLst>
          </p:nvPr>
        </p:nvGraphicFramePr>
        <p:xfrm>
          <a:off x="457200" y="1646238"/>
          <a:ext cx="8543956" cy="50689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116632"/>
            <a:ext cx="7848872" cy="8640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Формы работы </a:t>
            </a:r>
            <a:br>
              <a:rPr lang="ru-RU" sz="2800" b="1" dirty="0" smtClean="0">
                <a:solidFill>
                  <a:srgbClr val="FF0000"/>
                </a:solidFill>
                <a:latin typeface="Georgia" panose="02040502050405020303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с семейной дошкольной группой</a:t>
            </a:r>
            <a:endParaRPr lang="ru-RU" sz="2800" b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39687" y="3212976"/>
            <a:ext cx="2756654" cy="830997"/>
          </a:xfrm>
          <a:prstGeom prst="rect">
            <a:avLst/>
          </a:prstGeom>
          <a:solidFill>
            <a:schemeClr val="bg2">
              <a:lumMod val="90000"/>
            </a:schemeClr>
          </a:solidFill>
          <a:ln w="2857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lvl="0" algn="ctr">
              <a:lnSpc>
                <a:spcPct val="100000"/>
              </a:lnSpc>
            </a:pPr>
            <a:r>
              <a:rPr lang="ru-RU" sz="1600" b="1" dirty="0">
                <a:solidFill>
                  <a:srgbClr val="C00000"/>
                </a:solidFill>
                <a:latin typeface="Georgia" panose="02040502050405020303" pitchFamily="18" charset="0"/>
              </a:rPr>
              <a:t>Посещение </a:t>
            </a:r>
            <a:endParaRPr lang="ru-RU" sz="1600" b="1" dirty="0" smtClean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lvl="0" algn="ctr">
              <a:lnSpc>
                <a:spcPct val="100000"/>
              </a:lnSpc>
            </a:pPr>
            <a:r>
              <a:rPr lang="ru-RU" sz="16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семейной </a:t>
            </a:r>
            <a:r>
              <a:rPr lang="ru-RU" sz="1600" b="1" dirty="0">
                <a:solidFill>
                  <a:srgbClr val="C00000"/>
                </a:solidFill>
                <a:latin typeface="Georgia" panose="02040502050405020303" pitchFamily="18" charset="0"/>
              </a:rPr>
              <a:t>дошкольной </a:t>
            </a:r>
            <a:endParaRPr lang="ru-RU" sz="1600" b="1" dirty="0" smtClean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lvl="0" algn="ctr">
              <a:lnSpc>
                <a:spcPct val="100000"/>
              </a:lnSpc>
            </a:pPr>
            <a:r>
              <a:rPr lang="ru-RU" sz="16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группы на </a:t>
            </a:r>
            <a:r>
              <a:rPr lang="ru-RU" sz="1600" b="1" dirty="0">
                <a:solidFill>
                  <a:srgbClr val="C00000"/>
                </a:solidFill>
                <a:latin typeface="Georgia" panose="02040502050405020303" pitchFamily="18" charset="0"/>
              </a:rPr>
              <a:t>дому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200079" y="1004504"/>
            <a:ext cx="2856316" cy="584775"/>
          </a:xfrm>
          <a:prstGeom prst="rect">
            <a:avLst/>
          </a:prstGeom>
          <a:solidFill>
            <a:srgbClr val="FFCCCC"/>
          </a:solidFill>
          <a:ln w="2857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1600" b="1" dirty="0">
                <a:solidFill>
                  <a:srgbClr val="C00000"/>
                </a:solidFill>
                <a:latin typeface="Georgia" panose="02040502050405020303" pitchFamily="18" charset="0"/>
              </a:rPr>
              <a:t>Участие </a:t>
            </a:r>
            <a:r>
              <a:rPr lang="ru-RU" sz="16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в </a:t>
            </a:r>
            <a:r>
              <a:rPr lang="ru-RU" sz="1600" b="1" dirty="0">
                <a:solidFill>
                  <a:srgbClr val="C00000"/>
                </a:solidFill>
                <a:latin typeface="Georgia" panose="02040502050405020303" pitchFamily="18" charset="0"/>
              </a:rPr>
              <a:t>праздничных мероприятиях МДОУ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57159" y="1030824"/>
            <a:ext cx="2903301" cy="83099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16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Консультации, </a:t>
            </a:r>
          </a:p>
          <a:p>
            <a:pPr algn="ctr">
              <a:lnSpc>
                <a:spcPct val="100000"/>
              </a:lnSpc>
            </a:pPr>
            <a:r>
              <a:rPr lang="ru-RU" sz="16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беседы, анкетирование, </a:t>
            </a:r>
          </a:p>
          <a:p>
            <a:pPr algn="ctr">
              <a:lnSpc>
                <a:spcPct val="100000"/>
              </a:lnSpc>
            </a:pPr>
            <a:r>
              <a:rPr lang="ru-RU" sz="16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 «Мамина школа»</a:t>
            </a:r>
            <a:endParaRPr lang="ru-RU" sz="1600" b="1" dirty="0">
              <a:solidFill>
                <a:srgbClr val="C00000"/>
              </a:solidFill>
              <a:latin typeface="Georgia" panose="02040502050405020303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743568" y="4725144"/>
            <a:ext cx="2276872" cy="147732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b="1" dirty="0">
                <a:solidFill>
                  <a:srgbClr val="C00000"/>
                </a:solidFill>
                <a:latin typeface="Georgia" panose="02040502050405020303" pitchFamily="18" charset="0"/>
              </a:rPr>
              <a:t>Контроль </a:t>
            </a:r>
            <a:endParaRPr lang="ru-RU" b="1" dirty="0" smtClean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>
              <a:lnSpc>
                <a:spcPct val="100000"/>
              </a:lnSpc>
            </a:pPr>
            <a:r>
              <a:rPr lang="ru-RU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деятельности</a:t>
            </a:r>
          </a:p>
          <a:p>
            <a:pPr algn="ctr">
              <a:lnSpc>
                <a:spcPct val="100000"/>
              </a:lnSpc>
            </a:pPr>
            <a:r>
              <a:rPr lang="ru-RU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 семейной </a:t>
            </a:r>
            <a:r>
              <a:rPr lang="ru-RU" b="1" dirty="0">
                <a:solidFill>
                  <a:srgbClr val="C00000"/>
                </a:solidFill>
                <a:latin typeface="Georgia" panose="02040502050405020303" pitchFamily="18" charset="0"/>
              </a:rPr>
              <a:t>дошкольной  </a:t>
            </a:r>
            <a:endParaRPr lang="ru-RU" b="1" dirty="0" smtClean="0">
              <a:solidFill>
                <a:srgbClr val="C00000"/>
              </a:solidFill>
              <a:latin typeface="Georgia" panose="02040502050405020303" pitchFamily="18" charset="0"/>
            </a:endParaRPr>
          </a:p>
          <a:p>
            <a:pPr algn="ctr">
              <a:lnSpc>
                <a:spcPct val="100000"/>
              </a:lnSpc>
            </a:pPr>
            <a:r>
              <a:rPr lang="ru-RU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группы</a:t>
            </a:r>
            <a:endParaRPr lang="ru-RU" b="1" dirty="0">
              <a:solidFill>
                <a:srgbClr val="C00000"/>
              </a:solidFill>
              <a:latin typeface="Georgia" panose="02040502050405020303" pitchFamily="18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447" t="6915" r="14275" b="21368"/>
          <a:stretch/>
        </p:blipFill>
        <p:spPr>
          <a:xfrm>
            <a:off x="257158" y="1925956"/>
            <a:ext cx="2903301" cy="2160597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71001" y="4161029"/>
            <a:ext cx="2721924" cy="2041443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587" t="19201" r="16139"/>
          <a:stretch/>
        </p:blipFill>
        <p:spPr>
          <a:xfrm>
            <a:off x="6228184" y="1677339"/>
            <a:ext cx="2792256" cy="2177762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  <p:sp>
        <p:nvSpPr>
          <p:cNvPr id="15" name="Прямоугольник 14"/>
          <p:cNvSpPr/>
          <p:nvPr/>
        </p:nvSpPr>
        <p:spPr>
          <a:xfrm>
            <a:off x="611560" y="4707976"/>
            <a:ext cx="2276872" cy="923330"/>
          </a:xfrm>
          <a:prstGeom prst="rect">
            <a:avLst/>
          </a:prstGeom>
          <a:solidFill>
            <a:srgbClr val="FFCCCC"/>
          </a:solidFill>
          <a:ln w="2857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Семинары, круглые столы, педсоветы</a:t>
            </a:r>
            <a:endParaRPr lang="ru-RU" b="1" dirty="0">
              <a:solidFill>
                <a:srgbClr val="C00000"/>
              </a:solidFill>
              <a:latin typeface="Georgia" panose="02040502050405020303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5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9" grpId="0" animBg="1"/>
      <p:bldP spid="10" grpId="0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0"/>
            <a:ext cx="7776864" cy="864096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План сотрудничества </a:t>
            </a:r>
            <a:br>
              <a:rPr lang="ru-RU" sz="2400" b="1" dirty="0" smtClean="0">
                <a:solidFill>
                  <a:srgbClr val="FF0000"/>
                </a:solidFill>
                <a:latin typeface="Georgia" panose="02040502050405020303" pitchFamily="18" charset="0"/>
              </a:rPr>
            </a:br>
            <a:r>
              <a:rPr lang="ru-RU" sz="2400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семейной дошкольной группы и МДОУ</a:t>
            </a:r>
            <a:endParaRPr lang="ru-RU" sz="2400" b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185865777"/>
              </p:ext>
            </p:extLst>
          </p:nvPr>
        </p:nvGraphicFramePr>
        <p:xfrm>
          <a:off x="0" y="836712"/>
          <a:ext cx="9144000" cy="61926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7991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565083">
                  <a:extLst>
                    <a:ext uri="{9D8B030D-6E8A-4147-A177-3AD203B41FA5}">
                      <a16:colId xmlns="" xmlns:a16="http://schemas.microsoft.com/office/drawing/2014/main" val="2615680663"/>
                    </a:ext>
                  </a:extLst>
                </a:gridCol>
                <a:gridCol w="1799005">
                  <a:extLst>
                    <a:ext uri="{9D8B030D-6E8A-4147-A177-3AD203B41FA5}">
                      <a16:colId xmlns="" xmlns:a16="http://schemas.microsoft.com/office/drawing/2014/main" val="4044855033"/>
                    </a:ext>
                  </a:extLst>
                </a:gridCol>
              </a:tblGrid>
              <a:tr h="583838">
                <a:tc>
                  <a:txBody>
                    <a:bodyPr/>
                    <a:lstStyle/>
                    <a:p>
                      <a:pPr algn="ctr">
                        <a:spcAft>
                          <a:spcPts val="1415"/>
                        </a:spcAft>
                      </a:pPr>
                      <a:r>
                        <a:rPr lang="ru-RU" sz="1600" b="1" kern="50" dirty="0">
                          <a:latin typeface="Georgia" panose="02040502050405020303" pitchFamily="18" charset="0"/>
                          <a:ea typeface="SimSun"/>
                          <a:cs typeface="Mangal"/>
                        </a:rPr>
                        <a:t>Вид деятельности</a:t>
                      </a:r>
                      <a:endParaRPr lang="ru-RU" sz="1600" kern="50" dirty="0">
                        <a:latin typeface="Georgia" panose="02040502050405020303" pitchFamily="18" charset="0"/>
                        <a:ea typeface="SimSun"/>
                        <a:cs typeface="Mangal"/>
                      </a:endParaRPr>
                    </a:p>
                  </a:txBody>
                  <a:tcPr marL="17780" marR="17780" marT="17780" marB="1778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415"/>
                        </a:spcAft>
                      </a:pPr>
                      <a:r>
                        <a:rPr lang="ru-RU" sz="1600" b="1" kern="50" dirty="0">
                          <a:latin typeface="Georgia" panose="02040502050405020303" pitchFamily="18" charset="0"/>
                          <a:ea typeface="SimSun"/>
                          <a:cs typeface="Mangal"/>
                        </a:rPr>
                        <a:t>Ответственные </a:t>
                      </a:r>
                      <a:br>
                        <a:rPr lang="ru-RU" sz="1600" b="1" kern="50" dirty="0">
                          <a:latin typeface="Georgia" panose="02040502050405020303" pitchFamily="18" charset="0"/>
                          <a:ea typeface="SimSun"/>
                          <a:cs typeface="Mangal"/>
                        </a:rPr>
                      </a:br>
                      <a:r>
                        <a:rPr lang="ru-RU" sz="1600" b="1" kern="50" dirty="0">
                          <a:latin typeface="Georgia" panose="02040502050405020303" pitchFamily="18" charset="0"/>
                          <a:ea typeface="SimSun"/>
                          <a:cs typeface="Mangal"/>
                        </a:rPr>
                        <a:t>специалисты </a:t>
                      </a:r>
                      <a:r>
                        <a:rPr lang="ru-RU" sz="1600" b="1" kern="50" dirty="0" smtClean="0">
                          <a:latin typeface="Georgia" panose="02040502050405020303" pitchFamily="18" charset="0"/>
                          <a:ea typeface="SimSun"/>
                          <a:cs typeface="Mangal"/>
                        </a:rPr>
                        <a:t>МДОУ </a:t>
                      </a:r>
                      <a:endParaRPr lang="ru-RU" sz="1600" kern="50" dirty="0">
                        <a:latin typeface="Georgia" panose="02040502050405020303" pitchFamily="18" charset="0"/>
                        <a:ea typeface="SimSun"/>
                        <a:cs typeface="Mangal"/>
                      </a:endParaRPr>
                    </a:p>
                  </a:txBody>
                  <a:tcPr marL="17780" marR="17780" marT="17780" marB="1778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415"/>
                        </a:spcAft>
                      </a:pPr>
                      <a:r>
                        <a:rPr lang="ru-RU" sz="1600" b="1" kern="50" dirty="0">
                          <a:latin typeface="Georgia" panose="02040502050405020303" pitchFamily="18" charset="0"/>
                          <a:ea typeface="SimSun"/>
                          <a:cs typeface="Mangal"/>
                        </a:rPr>
                        <a:t>Дата и </a:t>
                      </a:r>
                      <a:r>
                        <a:rPr lang="ru-RU" sz="1600" b="1" kern="50" dirty="0" smtClean="0">
                          <a:latin typeface="Georgia" panose="02040502050405020303" pitchFamily="18" charset="0"/>
                          <a:ea typeface="SimSun"/>
                          <a:cs typeface="Mangal"/>
                        </a:rPr>
                        <a:t>время проведения</a:t>
                      </a:r>
                      <a:endParaRPr lang="ru-RU" sz="1600" kern="50" dirty="0">
                        <a:latin typeface="Georgia" panose="02040502050405020303" pitchFamily="18" charset="0"/>
                        <a:ea typeface="SimSun"/>
                        <a:cs typeface="Mangal"/>
                      </a:endParaRPr>
                    </a:p>
                  </a:txBody>
                  <a:tcPr marL="17780" marR="17780" marT="17780" marB="1778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80916">
                <a:tc>
                  <a:txBody>
                    <a:bodyPr/>
                    <a:lstStyle/>
                    <a:p>
                      <a:pPr algn="ctr">
                        <a:spcAft>
                          <a:spcPts val="1415"/>
                        </a:spcAft>
                      </a:pPr>
                      <a:r>
                        <a:rPr lang="ru-RU" sz="1800" kern="50" dirty="0">
                          <a:latin typeface="Georgia" panose="02040502050405020303" pitchFamily="18" charset="0"/>
                          <a:ea typeface="SimSun"/>
                          <a:cs typeface="Mangal"/>
                        </a:rPr>
                        <a:t>Посещение </a:t>
                      </a:r>
                      <a:r>
                        <a:rPr lang="ru-RU" sz="1800" kern="50" dirty="0" smtClean="0">
                          <a:latin typeface="Georgia" panose="02040502050405020303" pitchFamily="18" charset="0"/>
                          <a:ea typeface="SimSun"/>
                          <a:cs typeface="Mangal"/>
                        </a:rPr>
                        <a:t>семейной группы</a:t>
                      </a:r>
                      <a:endParaRPr lang="ru-RU" sz="1800" kern="50" dirty="0">
                        <a:latin typeface="Georgia" panose="02040502050405020303" pitchFamily="18" charset="0"/>
                        <a:ea typeface="SimSun"/>
                        <a:cs typeface="Mangal"/>
                      </a:endParaRPr>
                    </a:p>
                  </a:txBody>
                  <a:tcPr marL="17780" marR="17780" marT="17780" marB="1778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415"/>
                        </a:spcAft>
                      </a:pPr>
                      <a:r>
                        <a:rPr lang="ru-RU" sz="1600" kern="50" dirty="0" smtClean="0">
                          <a:latin typeface="Georgia" panose="02040502050405020303" pitchFamily="18" charset="0"/>
                          <a:ea typeface="SimSun"/>
                          <a:cs typeface="Mangal"/>
                        </a:rPr>
                        <a:t>Заведующий</a:t>
                      </a:r>
                      <a:r>
                        <a:rPr lang="ru-RU" sz="1600" kern="50" baseline="0" dirty="0" smtClean="0">
                          <a:latin typeface="Georgia" panose="02040502050405020303" pitchFamily="18" charset="0"/>
                          <a:ea typeface="SimSun"/>
                          <a:cs typeface="Mangal"/>
                        </a:rPr>
                        <a:t>                                  </a:t>
                      </a:r>
                      <a:r>
                        <a:rPr lang="ru-RU" sz="1600" kern="50" dirty="0" smtClean="0">
                          <a:latin typeface="Georgia" panose="02040502050405020303" pitchFamily="18" charset="0"/>
                          <a:ea typeface="SimSun"/>
                          <a:cs typeface="Mangal"/>
                        </a:rPr>
                        <a:t>Заместитель заведующего по воспитательной работе</a:t>
                      </a:r>
                      <a:endParaRPr lang="ru-RU" sz="1600" kern="50" dirty="0">
                        <a:latin typeface="Georgia" panose="02040502050405020303" pitchFamily="18" charset="0"/>
                        <a:ea typeface="SimSun"/>
                        <a:cs typeface="Mangal"/>
                      </a:endParaRPr>
                    </a:p>
                  </a:txBody>
                  <a:tcPr marL="17780" marR="17780" marT="17780" marB="1778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415"/>
                        </a:spcAft>
                      </a:pPr>
                      <a:r>
                        <a:rPr lang="ru-RU" sz="1800" kern="50" dirty="0">
                          <a:latin typeface="Georgia" panose="02040502050405020303" pitchFamily="18" charset="0"/>
                          <a:ea typeface="SimSun"/>
                          <a:cs typeface="Mangal"/>
                        </a:rPr>
                        <a:t>В течение года</a:t>
                      </a:r>
                    </a:p>
                  </a:txBody>
                  <a:tcPr marL="17780" marR="17780" marT="17780" marB="1778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874005">
                <a:tc>
                  <a:txBody>
                    <a:bodyPr/>
                    <a:lstStyle/>
                    <a:p>
                      <a:pPr algn="ctr">
                        <a:spcAft>
                          <a:spcPts val="1415"/>
                        </a:spcAft>
                      </a:pPr>
                      <a:r>
                        <a:rPr lang="ru-RU" sz="1800" kern="50" dirty="0">
                          <a:latin typeface="Georgia" panose="02040502050405020303" pitchFamily="18" charset="0"/>
                          <a:ea typeface="SimSun"/>
                          <a:cs typeface="Mangal"/>
                        </a:rPr>
                        <a:t>Помощь в организации распорядка </a:t>
                      </a:r>
                      <a:r>
                        <a:rPr lang="ru-RU" sz="1800" kern="50" dirty="0" smtClean="0">
                          <a:latin typeface="Georgia" panose="02040502050405020303" pitchFamily="18" charset="0"/>
                          <a:ea typeface="SimSun"/>
                          <a:cs typeface="Mangal"/>
                        </a:rPr>
                        <a:t>дня, оформлении и ведении документации</a:t>
                      </a:r>
                    </a:p>
                  </a:txBody>
                  <a:tcPr marL="17780" marR="17780" marT="17780" marB="1778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415"/>
                        </a:spcAft>
                      </a:pPr>
                      <a:r>
                        <a:rPr lang="ru-RU" sz="1600" kern="50" dirty="0" smtClean="0">
                          <a:latin typeface="Georgia" panose="02040502050405020303" pitchFamily="18" charset="0"/>
                          <a:ea typeface="SimSun"/>
                          <a:cs typeface="Mangal"/>
                        </a:rPr>
                        <a:t>Заместитель заведующего по воспитательной работе</a:t>
                      </a:r>
                      <a:endParaRPr lang="ru-RU" sz="1600" kern="50" dirty="0">
                        <a:latin typeface="Georgia" panose="02040502050405020303" pitchFamily="18" charset="0"/>
                        <a:ea typeface="SimSun"/>
                        <a:cs typeface="Mangal"/>
                      </a:endParaRPr>
                    </a:p>
                  </a:txBody>
                  <a:tcPr marL="17780" marR="17780" marT="17780" marB="1778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415"/>
                        </a:spcAft>
                      </a:pPr>
                      <a:r>
                        <a:rPr lang="ru-RU" sz="1800" kern="50" dirty="0">
                          <a:latin typeface="Georgia" panose="02040502050405020303" pitchFamily="18" charset="0"/>
                          <a:ea typeface="SimSun"/>
                          <a:cs typeface="Mangal"/>
                        </a:rPr>
                        <a:t>В течение года</a:t>
                      </a:r>
                    </a:p>
                  </a:txBody>
                  <a:tcPr marL="17780" marR="17780" marT="17780" marB="1778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857988">
                <a:tc>
                  <a:txBody>
                    <a:bodyPr/>
                    <a:lstStyle/>
                    <a:p>
                      <a:pPr algn="ctr">
                        <a:spcAft>
                          <a:spcPts val="1415"/>
                        </a:spcAft>
                      </a:pPr>
                      <a:r>
                        <a:rPr lang="ru-RU" sz="1800" kern="50" dirty="0">
                          <a:latin typeface="Georgia" panose="02040502050405020303" pitchFamily="18" charset="0"/>
                          <a:ea typeface="SimSun"/>
                          <a:cs typeface="Mangal"/>
                        </a:rPr>
                        <a:t>Мамина школа </a:t>
                      </a:r>
                      <a:r>
                        <a:rPr lang="ru-RU" sz="1800" kern="50" dirty="0" smtClean="0">
                          <a:latin typeface="Georgia" panose="02040502050405020303" pitchFamily="18" charset="0"/>
                          <a:ea typeface="SimSun"/>
                          <a:cs typeface="Mangal"/>
                        </a:rPr>
                        <a:t>                       (</a:t>
                      </a:r>
                      <a:r>
                        <a:rPr lang="ru-RU" sz="1800" kern="50" dirty="0">
                          <a:latin typeface="Georgia" panose="02040502050405020303" pitchFamily="18" charset="0"/>
                          <a:ea typeface="SimSun"/>
                          <a:cs typeface="Mangal"/>
                        </a:rPr>
                        <a:t>консультации со специалистами)</a:t>
                      </a:r>
                    </a:p>
                  </a:txBody>
                  <a:tcPr marL="17780" marR="17780" marT="17780" marB="1778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kern="50" dirty="0" smtClean="0">
                          <a:latin typeface="Georgia" panose="02040502050405020303" pitchFamily="18" charset="0"/>
                          <a:ea typeface="SimSun"/>
                          <a:cs typeface="Mangal"/>
                        </a:rPr>
                        <a:t>Специалисты МДОУ</a:t>
                      </a:r>
                      <a:endParaRPr lang="ru-RU" sz="1600" kern="50" dirty="0">
                        <a:latin typeface="Georgia" panose="02040502050405020303" pitchFamily="18" charset="0"/>
                        <a:ea typeface="SimSun"/>
                        <a:cs typeface="Mangal"/>
                      </a:endParaRPr>
                    </a:p>
                  </a:txBody>
                  <a:tcPr marL="17780" marR="17780" marT="17780" marB="1778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415"/>
                        </a:spcAft>
                      </a:pPr>
                      <a:r>
                        <a:rPr lang="ru-RU" sz="1800" kern="50" dirty="0" smtClean="0">
                          <a:latin typeface="Georgia" panose="02040502050405020303" pitchFamily="18" charset="0"/>
                          <a:ea typeface="SimSun"/>
                          <a:cs typeface="Mangal"/>
                        </a:rPr>
                        <a:t>По графику</a:t>
                      </a:r>
                      <a:endParaRPr lang="ru-RU" sz="1800" kern="50" dirty="0">
                        <a:latin typeface="Georgia" panose="02040502050405020303" pitchFamily="18" charset="0"/>
                        <a:ea typeface="SimSun"/>
                        <a:cs typeface="Mangal"/>
                      </a:endParaRPr>
                    </a:p>
                  </a:txBody>
                  <a:tcPr marL="17780" marR="17780" marT="17780" marB="17780"/>
                </a:tc>
                <a:extLst>
                  <a:ext uri="{0D108BD9-81ED-4DB2-BD59-A6C34878D82A}">
                    <a16:rowId xmlns="" xmlns:a16="http://schemas.microsoft.com/office/drawing/2014/main" val="390697021"/>
                  </a:ext>
                </a:extLst>
              </a:tr>
              <a:tr h="348632">
                <a:tc gridSpan="3">
                  <a:txBody>
                    <a:bodyPr/>
                    <a:lstStyle/>
                    <a:p>
                      <a:pPr algn="ctr">
                        <a:spcAft>
                          <a:spcPts val="1415"/>
                        </a:spcAft>
                      </a:pPr>
                      <a:r>
                        <a:rPr lang="ru-RU" sz="1800" b="1" i="1" kern="50" dirty="0" smtClean="0">
                          <a:solidFill>
                            <a:srgbClr val="FF0000"/>
                          </a:solidFill>
                          <a:latin typeface="Georgia" panose="02040502050405020303" pitchFamily="18" charset="0"/>
                          <a:ea typeface="SimSun"/>
                          <a:cs typeface="Mangal"/>
                        </a:rPr>
                        <a:t>Взаимодействие с детьми</a:t>
                      </a:r>
                    </a:p>
                  </a:txBody>
                  <a:tcPr marL="17780" marR="17780" marT="17780" marB="17780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1415"/>
                        </a:spcAft>
                      </a:pPr>
                      <a:endParaRPr lang="ru-RU" sz="1600" kern="50" dirty="0">
                        <a:latin typeface="Georgia" panose="02040502050405020303" pitchFamily="18" charset="0"/>
                        <a:ea typeface="SimSun"/>
                        <a:cs typeface="Mangal"/>
                      </a:endParaRPr>
                    </a:p>
                  </a:txBody>
                  <a:tcPr marL="17780" marR="17780" marT="17780" marB="17780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1415"/>
                        </a:spcAft>
                      </a:pPr>
                      <a:endParaRPr lang="ru-RU" sz="1800" kern="50" dirty="0">
                        <a:latin typeface="Georgia" panose="02040502050405020303" pitchFamily="18" charset="0"/>
                        <a:ea typeface="SimSun"/>
                        <a:cs typeface="Mangal"/>
                      </a:endParaRPr>
                    </a:p>
                  </a:txBody>
                  <a:tcPr marL="17780" marR="17780" marT="17780" marB="17780"/>
                </a:tc>
                <a:extLst>
                  <a:ext uri="{0D108BD9-81ED-4DB2-BD59-A6C34878D82A}">
                    <a16:rowId xmlns="" xmlns:a16="http://schemas.microsoft.com/office/drawing/2014/main" val="151891257"/>
                  </a:ext>
                </a:extLst>
              </a:tr>
              <a:tr h="315469">
                <a:tc>
                  <a:txBody>
                    <a:bodyPr/>
                    <a:lstStyle/>
                    <a:p>
                      <a:pPr algn="ctr">
                        <a:spcAft>
                          <a:spcPts val="1415"/>
                        </a:spcAft>
                      </a:pPr>
                      <a:r>
                        <a:rPr lang="ru-RU" sz="1800" kern="50" dirty="0" smtClean="0">
                          <a:latin typeface="Times New Roman"/>
                          <a:ea typeface="SimSun"/>
                          <a:cs typeface="Mangal"/>
                        </a:rPr>
                        <a:t>Музыкальное развитие</a:t>
                      </a:r>
                      <a:endParaRPr lang="ru-RU" sz="1800" kern="50" dirty="0">
                        <a:latin typeface="Arial"/>
                        <a:ea typeface="SimSun"/>
                        <a:cs typeface="Mangal"/>
                      </a:endParaRPr>
                    </a:p>
                  </a:txBody>
                  <a:tcPr marL="14241" marR="14241" marT="17780" marB="1778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415"/>
                        </a:spcAft>
                      </a:pPr>
                      <a:r>
                        <a:rPr lang="ru-RU" sz="1800" kern="50" dirty="0">
                          <a:latin typeface="Times New Roman"/>
                          <a:ea typeface="SimSun"/>
                          <a:cs typeface="Mangal"/>
                        </a:rPr>
                        <a:t>Музыкальный руководитель</a:t>
                      </a:r>
                      <a:endParaRPr lang="ru-RU" sz="1800" kern="50" dirty="0">
                        <a:latin typeface="Arial"/>
                        <a:ea typeface="SimSun"/>
                        <a:cs typeface="Mangal"/>
                      </a:endParaRPr>
                    </a:p>
                  </a:txBody>
                  <a:tcPr marL="14241" marR="14241" marT="17780" marB="1778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415"/>
                        </a:spcAft>
                      </a:pPr>
                      <a:r>
                        <a:rPr lang="ru-RU" sz="1800" kern="50" dirty="0" smtClean="0">
                          <a:latin typeface="Times New Roman"/>
                          <a:ea typeface="SimSun"/>
                          <a:cs typeface="Mangal"/>
                        </a:rPr>
                        <a:t>По расписанию</a:t>
                      </a:r>
                      <a:endParaRPr lang="ru-RU" sz="1800" kern="50" dirty="0">
                        <a:latin typeface="Arial"/>
                        <a:ea typeface="SimSun"/>
                        <a:cs typeface="Mangal"/>
                      </a:endParaRPr>
                    </a:p>
                  </a:txBody>
                  <a:tcPr marL="14241" marR="14241" marT="17780" marB="17780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594737">
                <a:tc>
                  <a:txBody>
                    <a:bodyPr/>
                    <a:lstStyle/>
                    <a:p>
                      <a:pPr algn="ctr">
                        <a:spcAft>
                          <a:spcPts val="1415"/>
                        </a:spcAft>
                      </a:pPr>
                      <a:r>
                        <a:rPr lang="ru-RU" sz="1800" kern="50" dirty="0" smtClean="0">
                          <a:latin typeface="Times New Roman"/>
                          <a:ea typeface="SimSun"/>
                          <a:cs typeface="Mangal"/>
                        </a:rPr>
                        <a:t>Физическое</a:t>
                      </a:r>
                      <a:r>
                        <a:rPr lang="ru-RU" sz="1800" kern="50" baseline="0" dirty="0" smtClean="0">
                          <a:latin typeface="Times New Roman"/>
                          <a:ea typeface="SimSun"/>
                          <a:cs typeface="Mangal"/>
                        </a:rPr>
                        <a:t> развитие</a:t>
                      </a:r>
                      <a:endParaRPr lang="ru-RU" sz="1800" kern="50" dirty="0">
                        <a:latin typeface="Arial"/>
                        <a:ea typeface="SimSun"/>
                        <a:cs typeface="Mangal"/>
                      </a:endParaRPr>
                    </a:p>
                  </a:txBody>
                  <a:tcPr marL="14241" marR="14241" marT="17780" marB="1778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415"/>
                        </a:spcAft>
                      </a:pPr>
                      <a:r>
                        <a:rPr lang="ru-RU" sz="1800" kern="50" dirty="0">
                          <a:latin typeface="Times New Roman"/>
                          <a:ea typeface="SimSun"/>
                          <a:cs typeface="Mangal"/>
                        </a:rPr>
                        <a:t>Инструктор по </a:t>
                      </a:r>
                      <a:r>
                        <a:rPr lang="ru-RU" sz="1800" kern="50" dirty="0" smtClean="0">
                          <a:latin typeface="Times New Roman"/>
                          <a:ea typeface="SimSun"/>
                          <a:cs typeface="Mangal"/>
                        </a:rPr>
                        <a:t>физической культуре</a:t>
                      </a:r>
                      <a:endParaRPr lang="ru-RU" sz="1800" kern="50" dirty="0">
                        <a:latin typeface="Arial"/>
                        <a:ea typeface="SimSun"/>
                        <a:cs typeface="Mangal"/>
                      </a:endParaRPr>
                    </a:p>
                  </a:txBody>
                  <a:tcPr marL="14241" marR="14241" marT="17780" marB="1778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415"/>
                        </a:spcAft>
                      </a:pPr>
                      <a:r>
                        <a:rPr lang="ru-RU" sz="1800" kern="50" dirty="0" smtClean="0">
                          <a:latin typeface="Times New Roman"/>
                          <a:ea typeface="SimSun"/>
                          <a:cs typeface="Mangal"/>
                        </a:rPr>
                        <a:t>По расписанию</a:t>
                      </a:r>
                      <a:endParaRPr lang="ru-RU" sz="1800" kern="50" dirty="0">
                        <a:latin typeface="Arial"/>
                        <a:ea typeface="SimSun"/>
                        <a:cs typeface="Mangal"/>
                      </a:endParaRPr>
                    </a:p>
                  </a:txBody>
                  <a:tcPr marL="14241" marR="14241" marT="17780" marB="17780"/>
                </a:tc>
                <a:extLst>
                  <a:ext uri="{0D108BD9-81ED-4DB2-BD59-A6C34878D82A}">
                    <a16:rowId xmlns="" xmlns:a16="http://schemas.microsoft.com/office/drawing/2014/main" val="2444788458"/>
                  </a:ext>
                </a:extLst>
              </a:tr>
              <a:tr h="594737">
                <a:tc>
                  <a:txBody>
                    <a:bodyPr/>
                    <a:lstStyle/>
                    <a:p>
                      <a:pPr algn="ctr">
                        <a:spcAft>
                          <a:spcPts val="1415"/>
                        </a:spcAft>
                      </a:pPr>
                      <a:r>
                        <a:rPr lang="ru-RU" sz="1800" kern="50" dirty="0">
                          <a:latin typeface="Times New Roman"/>
                          <a:ea typeface="SimSun"/>
                          <a:cs typeface="Mangal"/>
                        </a:rPr>
                        <a:t>Коррекционная работа</a:t>
                      </a:r>
                      <a:endParaRPr lang="ru-RU" sz="1800" kern="50" dirty="0">
                        <a:latin typeface="Arial"/>
                        <a:ea typeface="SimSun"/>
                        <a:cs typeface="Mangal"/>
                      </a:endParaRPr>
                    </a:p>
                  </a:txBody>
                  <a:tcPr marL="14241" marR="14241" marT="17780" marB="1778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415"/>
                        </a:spcAft>
                      </a:pPr>
                      <a:r>
                        <a:rPr lang="ru-RU" sz="1800" kern="50" dirty="0" smtClean="0">
                          <a:latin typeface="Times New Roman"/>
                          <a:ea typeface="SimSun"/>
                          <a:cs typeface="Mangal"/>
                        </a:rPr>
                        <a:t>Учитель-логопед</a:t>
                      </a:r>
                      <a:endParaRPr lang="ru-RU" sz="1800" kern="50" dirty="0">
                        <a:latin typeface="Arial"/>
                        <a:ea typeface="SimSun"/>
                        <a:cs typeface="Mangal"/>
                      </a:endParaRPr>
                    </a:p>
                  </a:txBody>
                  <a:tcPr marL="14241" marR="14241" marT="17780" marB="1778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415"/>
                        </a:spcAft>
                      </a:pPr>
                      <a:r>
                        <a:rPr lang="ru-RU" sz="1800" kern="50" dirty="0" smtClean="0">
                          <a:latin typeface="Times New Roman"/>
                          <a:ea typeface="SimSun"/>
                          <a:cs typeface="Mangal"/>
                        </a:rPr>
                        <a:t>По пятницам                             с 11.00 до 11.25</a:t>
                      </a:r>
                      <a:endParaRPr lang="ru-RU" sz="1800" kern="50" dirty="0">
                        <a:latin typeface="Arial"/>
                        <a:ea typeface="SimSun"/>
                        <a:cs typeface="Mangal"/>
                      </a:endParaRPr>
                    </a:p>
                  </a:txBody>
                  <a:tcPr marL="14241" marR="14241" marT="17780" marB="17780"/>
                </a:tc>
                <a:extLst>
                  <a:ext uri="{0D108BD9-81ED-4DB2-BD59-A6C34878D82A}">
                    <a16:rowId xmlns="" xmlns:a16="http://schemas.microsoft.com/office/drawing/2014/main" val="1045089982"/>
                  </a:ext>
                </a:extLst>
              </a:tr>
              <a:tr h="594737">
                <a:tc>
                  <a:txBody>
                    <a:bodyPr/>
                    <a:lstStyle/>
                    <a:p>
                      <a:pPr algn="ctr">
                        <a:spcAft>
                          <a:spcPts val="1415"/>
                        </a:spcAft>
                      </a:pPr>
                      <a:r>
                        <a:rPr lang="ru-RU" sz="1800" kern="50" dirty="0">
                          <a:latin typeface="Times New Roman"/>
                          <a:ea typeface="SimSun"/>
                          <a:cs typeface="Mangal"/>
                        </a:rPr>
                        <a:t>Прогулка</a:t>
                      </a:r>
                      <a:endParaRPr lang="ru-RU" sz="1800" kern="50" dirty="0">
                        <a:latin typeface="Arial"/>
                        <a:ea typeface="SimSun"/>
                        <a:cs typeface="Mangal"/>
                      </a:endParaRPr>
                    </a:p>
                  </a:txBody>
                  <a:tcPr marL="14241" marR="14241" marT="17780" marB="1778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415"/>
                        </a:spcAft>
                      </a:pPr>
                      <a:r>
                        <a:rPr lang="ru-RU" sz="1800" kern="50" dirty="0" smtClean="0">
                          <a:latin typeface="Times New Roman"/>
                          <a:ea typeface="SimSun"/>
                          <a:cs typeface="Mangal"/>
                        </a:rPr>
                        <a:t>Заместитель заведующего по воспитательной работе</a:t>
                      </a:r>
                      <a:endParaRPr lang="ru-RU" sz="1800" kern="50" dirty="0">
                        <a:latin typeface="Arial"/>
                        <a:ea typeface="SimSun"/>
                        <a:cs typeface="Mangal"/>
                      </a:endParaRPr>
                    </a:p>
                  </a:txBody>
                  <a:tcPr marL="14241" marR="14241" marT="17780" marB="1778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kern="50" dirty="0">
                          <a:latin typeface="Times New Roman"/>
                          <a:ea typeface="SimSun"/>
                          <a:cs typeface="Mangal"/>
                        </a:rPr>
                        <a:t>Ежедневно </a:t>
                      </a:r>
                      <a:endParaRPr lang="ru-RU" sz="1800" kern="50" dirty="0">
                        <a:latin typeface="Arial"/>
                        <a:ea typeface="SimSun"/>
                        <a:cs typeface="Mangal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kern="50" dirty="0">
                          <a:latin typeface="Times New Roman"/>
                          <a:ea typeface="SimSun"/>
                          <a:cs typeface="Mangal"/>
                        </a:rPr>
                        <a:t>с 10.45 до </a:t>
                      </a:r>
                      <a:r>
                        <a:rPr lang="ru-RU" sz="1800" kern="50" dirty="0" smtClean="0">
                          <a:latin typeface="Times New Roman"/>
                          <a:ea typeface="SimSun"/>
                          <a:cs typeface="Mangal"/>
                        </a:rPr>
                        <a:t>12.00</a:t>
                      </a:r>
                      <a:endParaRPr lang="ru-RU" sz="1800" kern="50" dirty="0">
                        <a:latin typeface="Arial"/>
                        <a:ea typeface="SimSun"/>
                        <a:cs typeface="Mangal"/>
                      </a:endParaRPr>
                    </a:p>
                  </a:txBody>
                  <a:tcPr marL="14241" marR="14241" marT="17780" marB="17780"/>
                </a:tc>
                <a:extLst>
                  <a:ext uri="{0D108BD9-81ED-4DB2-BD59-A6C34878D82A}">
                    <a16:rowId xmlns="" xmlns:a16="http://schemas.microsoft.com/office/drawing/2014/main" val="3383652129"/>
                  </a:ext>
                </a:extLst>
              </a:tr>
              <a:tr h="647627">
                <a:tc>
                  <a:txBody>
                    <a:bodyPr/>
                    <a:lstStyle/>
                    <a:p>
                      <a:pPr algn="ctr">
                        <a:spcAft>
                          <a:spcPts val="1415"/>
                        </a:spcAft>
                      </a:pPr>
                      <a:r>
                        <a:rPr lang="ru-RU" sz="1800" kern="50" dirty="0">
                          <a:latin typeface="Times New Roman"/>
                          <a:ea typeface="SimSun"/>
                          <a:cs typeface="Mangal"/>
                        </a:rPr>
                        <a:t>Кружок </a:t>
                      </a:r>
                      <a:r>
                        <a:rPr lang="ru-RU" sz="1800" kern="50" dirty="0" smtClean="0">
                          <a:latin typeface="Times New Roman"/>
                          <a:ea typeface="SimSun"/>
                          <a:cs typeface="Mangal"/>
                        </a:rPr>
                        <a:t>«Мир</a:t>
                      </a:r>
                      <a:r>
                        <a:rPr lang="ru-RU" sz="1800" kern="50" baseline="0" dirty="0" smtClean="0">
                          <a:latin typeface="Times New Roman"/>
                          <a:ea typeface="SimSun"/>
                          <a:cs typeface="Mangal"/>
                        </a:rPr>
                        <a:t> на ладошке</a:t>
                      </a:r>
                      <a:r>
                        <a:rPr lang="ru-RU" sz="1800" kern="50" dirty="0" smtClean="0">
                          <a:latin typeface="Times New Roman"/>
                          <a:ea typeface="SimSun"/>
                          <a:cs typeface="Mangal"/>
                        </a:rPr>
                        <a:t>»</a:t>
                      </a:r>
                      <a:endParaRPr lang="ru-RU" sz="1800" kern="50" dirty="0">
                        <a:latin typeface="Arial"/>
                        <a:ea typeface="SimSun"/>
                        <a:cs typeface="Mangal"/>
                      </a:endParaRPr>
                    </a:p>
                  </a:txBody>
                  <a:tcPr marL="14241" marR="14241" marT="17780" marB="17780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415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50" dirty="0" smtClean="0">
                          <a:latin typeface="Times New Roman"/>
                          <a:ea typeface="SimSun"/>
                          <a:cs typeface="Mangal"/>
                        </a:rPr>
                        <a:t>Педагог-психолог</a:t>
                      </a:r>
                      <a:endParaRPr lang="ru-RU" sz="1800" kern="50" dirty="0" smtClean="0">
                        <a:latin typeface="Arial"/>
                        <a:ea typeface="SimSun"/>
                        <a:cs typeface="Mangal"/>
                      </a:endParaRPr>
                    </a:p>
                  </a:txBody>
                  <a:tcPr marL="14241" marR="14241" marT="17780" marB="1778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415"/>
                        </a:spcAft>
                      </a:pPr>
                      <a:r>
                        <a:rPr lang="ru-RU" sz="1800" kern="50" dirty="0">
                          <a:latin typeface="Times New Roman"/>
                          <a:ea typeface="SimSun"/>
                          <a:cs typeface="Mangal"/>
                        </a:rPr>
                        <a:t>По </a:t>
                      </a:r>
                      <a:r>
                        <a:rPr lang="ru-RU" sz="1800" kern="50" dirty="0" smtClean="0">
                          <a:latin typeface="Times New Roman"/>
                          <a:ea typeface="SimSun"/>
                          <a:cs typeface="Mangal"/>
                        </a:rPr>
                        <a:t>средам </a:t>
                      </a:r>
                      <a:r>
                        <a:rPr lang="ru-RU" sz="1800" kern="50" baseline="0" dirty="0" smtClean="0">
                          <a:latin typeface="Times New Roman"/>
                          <a:ea typeface="SimSun"/>
                          <a:cs typeface="Mangal"/>
                        </a:rPr>
                        <a:t>                              </a:t>
                      </a:r>
                      <a:r>
                        <a:rPr lang="ru-RU" sz="1800" kern="50" dirty="0" smtClean="0">
                          <a:latin typeface="Times New Roman"/>
                          <a:ea typeface="SimSun"/>
                          <a:cs typeface="Mangal"/>
                        </a:rPr>
                        <a:t>с </a:t>
                      </a:r>
                      <a:r>
                        <a:rPr lang="ru-RU" sz="1800" kern="50" dirty="0">
                          <a:latin typeface="Times New Roman"/>
                          <a:ea typeface="SimSun"/>
                          <a:cs typeface="Mangal"/>
                        </a:rPr>
                        <a:t>16.00 до </a:t>
                      </a:r>
                      <a:r>
                        <a:rPr lang="ru-RU" sz="1800" kern="50" dirty="0" smtClean="0">
                          <a:latin typeface="Times New Roman"/>
                          <a:ea typeface="SimSun"/>
                          <a:cs typeface="Mangal"/>
                        </a:rPr>
                        <a:t>16.25</a:t>
                      </a:r>
                      <a:endParaRPr lang="ru-RU" sz="1800" kern="50" dirty="0">
                        <a:latin typeface="Arial"/>
                        <a:ea typeface="SimSun"/>
                        <a:cs typeface="Mangal"/>
                      </a:endParaRPr>
                    </a:p>
                  </a:txBody>
                  <a:tcPr marL="14241" marR="14241" marT="17780" marB="17780"/>
                </a:tc>
                <a:extLst>
                  <a:ext uri="{0D108BD9-81ED-4DB2-BD59-A6C34878D82A}">
                    <a16:rowId xmlns="" xmlns:a16="http://schemas.microsoft.com/office/drawing/2014/main" val="2200444247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90740" y="548680"/>
            <a:ext cx="2408868" cy="3211823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2720" b="26971"/>
          <a:stretch/>
        </p:blipFill>
        <p:spPr>
          <a:xfrm>
            <a:off x="5220071" y="4077072"/>
            <a:ext cx="3688267" cy="2474020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515" y="420698"/>
            <a:ext cx="2520280" cy="3360373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03848" y="188640"/>
            <a:ext cx="2976331" cy="2232248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5576" y="4157644"/>
            <a:ext cx="3131840" cy="2348880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2575924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47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56912" y="3760469"/>
            <a:ext cx="5679584" cy="1695336"/>
          </a:xfrm>
          <a:prstGeom prst="rect">
            <a:avLst/>
          </a:prstGeom>
          <a:solidFill>
            <a:schemeClr val="bg2">
              <a:lumMod val="90000"/>
            </a:schemeClr>
          </a:solidFill>
          <a:ln w="2857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lvl="0" algn="just">
              <a:lnSpc>
                <a:spcPts val="1705"/>
              </a:lnSpc>
              <a:spcBef>
                <a:spcPts val="225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ru-RU" b="1" i="1" dirty="0" smtClean="0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 мамы:</a:t>
            </a:r>
            <a:endParaRPr lang="ru-RU" sz="1400" dirty="0">
              <a:solidFill>
                <a:srgbClr val="C00000"/>
              </a:solidFill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ts val="1705"/>
              </a:lnSpc>
              <a:spcBef>
                <a:spcPts val="225"/>
              </a:spcBef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возможность трудоустройства, не прерывая процесс воспитания детей;</a:t>
            </a:r>
            <a:endParaRPr lang="ru-RU" sz="1400" dirty="0">
              <a:solidFill>
                <a:srgbClr val="C00000"/>
              </a:solidFill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ts val="1705"/>
              </a:lnSpc>
              <a:spcBef>
                <a:spcPts val="225"/>
              </a:spcBef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заработная плата;</a:t>
            </a:r>
            <a:endParaRPr lang="ru-RU" sz="1400" dirty="0">
              <a:solidFill>
                <a:srgbClr val="C00000"/>
              </a:solidFill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ts val="1705"/>
              </a:lnSpc>
              <a:spcBef>
                <a:spcPts val="225"/>
              </a:spcBef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получение консультативной помощи в вопросах воспитания и образования детей от </a:t>
            </a:r>
            <a:r>
              <a:rPr lang="ru-RU" dirty="0" smtClean="0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специалистов</a:t>
            </a:r>
            <a:r>
              <a:rPr lang="ru-RU" dirty="0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solidFill>
                <a:srgbClr val="C00000"/>
              </a:solidFill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899592" y="49407"/>
            <a:ext cx="7776864" cy="864096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/>
            </a:r>
            <a:br>
              <a:rPr lang="ru-RU" sz="2400" b="1" dirty="0" smtClean="0">
                <a:solidFill>
                  <a:srgbClr val="FF0000"/>
                </a:solidFill>
                <a:latin typeface="Georgia" panose="02040502050405020303" pitchFamily="18" charset="0"/>
              </a:rPr>
            </a:br>
            <a:r>
              <a:rPr lang="ru-RU" sz="4000" b="1" dirty="0">
                <a:solidFill>
                  <a:srgbClr val="FF0000"/>
                </a:solidFill>
                <a:latin typeface="Georgia" panose="02040502050405020303" pitchFamily="18" charset="0"/>
              </a:rPr>
              <a:t>С</a:t>
            </a:r>
            <a:r>
              <a:rPr lang="ru-RU" sz="4000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емейная дошкольная группа – это </a:t>
            </a:r>
            <a:endParaRPr lang="ru-RU" sz="4000" b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211936" y="948753"/>
            <a:ext cx="4248472" cy="123367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ts val="1705"/>
              </a:lnSpc>
              <a:spcBef>
                <a:spcPts val="225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ru-RU" b="1" i="1" dirty="0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b="1" i="1" dirty="0" smtClean="0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ребенка:</a:t>
            </a:r>
            <a:endParaRPr lang="ru-RU" sz="1400" dirty="0">
              <a:solidFill>
                <a:srgbClr val="C00000"/>
              </a:solidFill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ts val="1705"/>
              </a:lnSpc>
              <a:spcBef>
                <a:spcPts val="225"/>
              </a:spcBef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 smtClean="0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разностороннее </a:t>
            </a:r>
            <a:r>
              <a:rPr lang="ru-RU" dirty="0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развитие с участием специалистов </a:t>
            </a:r>
            <a:r>
              <a:rPr lang="ru-RU" dirty="0" smtClean="0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МДОУ</a:t>
            </a:r>
            <a:r>
              <a:rPr lang="ru-RU" dirty="0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400" dirty="0">
              <a:solidFill>
                <a:srgbClr val="C00000"/>
              </a:solidFill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ts val="1705"/>
              </a:lnSpc>
              <a:spcBef>
                <a:spcPts val="225"/>
              </a:spcBef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dirty="0" smtClean="0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оциализация, приобретение опыта общения со сверстниками</a:t>
            </a:r>
            <a:endParaRPr lang="ru-RU" sz="1400" dirty="0">
              <a:solidFill>
                <a:srgbClr val="C00000"/>
              </a:solidFill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835696" y="5935984"/>
            <a:ext cx="6523111" cy="797654"/>
          </a:xfrm>
          <a:prstGeom prst="rect">
            <a:avLst/>
          </a:prstGeom>
          <a:solidFill>
            <a:srgbClr val="FFCCCC"/>
          </a:solidFill>
          <a:ln w="2857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lvl="0" algn="just">
              <a:lnSpc>
                <a:spcPts val="1705"/>
              </a:lnSpc>
              <a:spcBef>
                <a:spcPts val="225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ru-RU" b="1" i="1" dirty="0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 учреждения</a:t>
            </a:r>
            <a:endParaRPr lang="ru-RU" sz="1400" dirty="0">
              <a:solidFill>
                <a:srgbClr val="C00000"/>
              </a:solidFill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ts val="1705"/>
              </a:lnSpc>
              <a:spcBef>
                <a:spcPts val="225"/>
              </a:spcBef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 smtClean="0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возможность </a:t>
            </a:r>
            <a:r>
              <a:rPr lang="ru-RU" dirty="0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охвата большего числа </a:t>
            </a:r>
            <a:r>
              <a:rPr lang="ru-RU" dirty="0" smtClean="0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дошкольников;</a:t>
            </a:r>
            <a:endParaRPr lang="ru-RU" sz="1400" dirty="0">
              <a:solidFill>
                <a:srgbClr val="C00000"/>
              </a:solidFill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ts val="1705"/>
              </a:lnSpc>
              <a:spcBef>
                <a:spcPts val="225"/>
              </a:spcBef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 smtClean="0">
                <a:solidFill>
                  <a:srgbClr val="C0000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новый опыт.</a:t>
            </a:r>
            <a:endParaRPr lang="ru-RU" sz="1400" dirty="0">
              <a:solidFill>
                <a:srgbClr val="C00000"/>
              </a:solidFill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3541709"/>
            <a:ext cx="2843808" cy="2132856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51720" y="721544"/>
            <a:ext cx="1944216" cy="2592288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5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1412776"/>
            <a:ext cx="7312429" cy="2736304"/>
          </a:xfrm>
        </p:spPr>
        <p:txBody>
          <a:bodyPr>
            <a:noAutofit/>
          </a:bodyPr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СПАСИБО </a:t>
            </a:r>
            <a:br>
              <a:rPr lang="ru-RU" sz="5400" b="1" dirty="0" smtClean="0">
                <a:solidFill>
                  <a:srgbClr val="FF0000"/>
                </a:solidFill>
                <a:latin typeface="Georgia" panose="02040502050405020303" pitchFamily="18" charset="0"/>
              </a:rPr>
            </a:br>
            <a:r>
              <a:rPr lang="ru-RU" sz="5400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ЗА ВНИМАНИЕ!</a:t>
            </a:r>
            <a:endParaRPr lang="ru-RU" sz="5400" b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1461</TotalTime>
  <Words>391</Words>
  <Application>Microsoft Office PowerPoint</Application>
  <PresentationFormat>Экран (4:3)</PresentationFormat>
  <Paragraphs>99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Легкий дым</vt:lpstr>
      <vt:lpstr>Организация  семейной группы  как формы поддержки семьи</vt:lpstr>
      <vt:lpstr>Нормативные документы:</vt:lpstr>
      <vt:lpstr>Слайд 3</vt:lpstr>
      <vt:lpstr>Пакет документов  для открытия семейной дошкольной группы:</vt:lpstr>
      <vt:lpstr>Взаимодействие  семейной дошкольной группы  с сотрудниками МДОУ</vt:lpstr>
      <vt:lpstr>Формы работы  с семейной дошкольной группой</vt:lpstr>
      <vt:lpstr>План сотрудничества  семейной дошкольной группы и МДОУ</vt:lpstr>
      <vt:lpstr>Слайд 8</vt:lpstr>
      <vt:lpstr>Слайд 9</vt:lpstr>
      <vt:lpstr>СПАСИБО  ЗА ВНИМАНИЕ!</vt:lpstr>
    </vt:vector>
  </TitlesOfParts>
  <Company>1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Открытие семейной группы на базе МАДОУ № 7</dc:title>
  <dc:creator>1</dc:creator>
  <cp:lastModifiedBy>User</cp:lastModifiedBy>
  <cp:revision>85</cp:revision>
  <dcterms:created xsi:type="dcterms:W3CDTF">2013-03-14T11:58:34Z</dcterms:created>
  <dcterms:modified xsi:type="dcterms:W3CDTF">2021-10-21T11:10:50Z</dcterms:modified>
</cp:coreProperties>
</file>