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76" r:id="rId10"/>
    <p:sldId id="262" r:id="rId11"/>
    <p:sldId id="263" r:id="rId12"/>
    <p:sldId id="264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9" r:id="rId24"/>
    <p:sldId id="278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3104" autoAdjust="0"/>
    <p:restoredTop sz="94660"/>
  </p:normalViewPr>
  <p:slideViewPr>
    <p:cSldViewPr snapToGrid="0">
      <p:cViewPr varScale="1">
        <p:scale>
          <a:sx n="50" d="100"/>
          <a:sy n="50" d="100"/>
        </p:scale>
        <p:origin x="72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4052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83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874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380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608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555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930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19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717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393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82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52867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217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45592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2884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7233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804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8BD9212-9916-40D4-AF55-DD3FC7BDE769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A942F88-1F6C-4CF6-9F95-A2FFCBC568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7290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78" r:id="rId1"/>
    <p:sldLayoutId id="2147484079" r:id="rId2"/>
    <p:sldLayoutId id="2147484080" r:id="rId3"/>
    <p:sldLayoutId id="2147484081" r:id="rId4"/>
    <p:sldLayoutId id="2147484082" r:id="rId5"/>
    <p:sldLayoutId id="2147484083" r:id="rId6"/>
    <p:sldLayoutId id="2147484084" r:id="rId7"/>
    <p:sldLayoutId id="2147484085" r:id="rId8"/>
    <p:sldLayoutId id="2147484086" r:id="rId9"/>
    <p:sldLayoutId id="2147484087" r:id="rId10"/>
    <p:sldLayoutId id="2147484088" r:id="rId11"/>
    <p:sldLayoutId id="2147484089" r:id="rId12"/>
    <p:sldLayoutId id="2147484090" r:id="rId13"/>
    <p:sldLayoutId id="2147484091" r:id="rId14"/>
    <p:sldLayoutId id="2147484092" r:id="rId15"/>
    <p:sldLayoutId id="2147484093" r:id="rId16"/>
    <p:sldLayoutId id="214748409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452" y="378373"/>
            <a:ext cx="6387004" cy="1576551"/>
          </a:xfrm>
        </p:spPr>
        <p:txBody>
          <a:bodyPr>
            <a:normAutofit/>
          </a:bodyPr>
          <a:lstStyle/>
          <a:p>
            <a:r>
              <a:rPr lang="ru-RU" sz="3200" b="1" i="1" dirty="0" smtClean="0"/>
              <a:t>Проектно-тематическая деятельность</a:t>
            </a:r>
            <a:endParaRPr lang="ru-RU" sz="32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1451" y="2114550"/>
            <a:ext cx="5200650" cy="4438649"/>
          </a:xfrm>
        </p:spPr>
        <p:txBody>
          <a:bodyPr>
            <a:noAutofit/>
          </a:bodyPr>
          <a:lstStyle/>
          <a:p>
            <a:r>
              <a:rPr lang="ru-RU" sz="4400" b="1" i="1" u="sng" dirty="0" smtClean="0">
                <a:solidFill>
                  <a:schemeClr val="bg1"/>
                </a:solidFill>
              </a:rPr>
              <a:t>«</a:t>
            </a:r>
            <a:r>
              <a:rPr lang="ru-RU" sz="4400" b="1" i="1" u="sng" dirty="0" smtClean="0">
                <a:solidFill>
                  <a:schemeClr val="bg1"/>
                </a:solidFill>
              </a:rPr>
              <a:t>Мой дом- моя </a:t>
            </a:r>
            <a:r>
              <a:rPr lang="ru-RU" sz="4400" b="1" i="1" u="sng" dirty="0" smtClean="0">
                <a:solidFill>
                  <a:schemeClr val="bg1"/>
                </a:solidFill>
              </a:rPr>
              <a:t>      крепость!»</a:t>
            </a:r>
          </a:p>
          <a:p>
            <a:endParaRPr lang="ru-RU" sz="4400" b="1" i="1" u="sng" dirty="0" smtClean="0">
              <a:solidFill>
                <a:schemeClr val="bg1"/>
              </a:solidFill>
            </a:endParaRPr>
          </a:p>
          <a:p>
            <a:r>
              <a:rPr lang="ru-RU" sz="2800" b="1" i="1" dirty="0" smtClean="0">
                <a:solidFill>
                  <a:schemeClr val="tx1"/>
                </a:solidFill>
              </a:rPr>
              <a:t>Старшая </a:t>
            </a:r>
            <a:r>
              <a:rPr lang="ru-RU" sz="2800" b="1" i="1" dirty="0" smtClean="0">
                <a:solidFill>
                  <a:schemeClr val="tx1"/>
                </a:solidFill>
              </a:rPr>
              <a:t>группа «Радуга»</a:t>
            </a:r>
          </a:p>
          <a:p>
            <a:r>
              <a:rPr lang="ru-RU" sz="2400" i="1" dirty="0" smtClean="0"/>
              <a:t/>
            </a:r>
            <a:br>
              <a:rPr lang="ru-RU" sz="2400" i="1" dirty="0" smtClean="0"/>
            </a:br>
            <a:endParaRPr lang="ru-RU" sz="2400" i="1" dirty="0"/>
          </a:p>
          <a:p>
            <a:endParaRPr lang="ru-RU" sz="2800" b="1" i="1" dirty="0" smtClean="0"/>
          </a:p>
          <a:p>
            <a:endParaRPr lang="ru-RU" sz="2000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133" y="1560278"/>
            <a:ext cx="5953369" cy="45357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131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420" y="130066"/>
            <a:ext cx="6111763" cy="458382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3503" y="2006235"/>
            <a:ext cx="5722883" cy="42921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8310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948680"/>
            <a:ext cx="8534400" cy="45719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248" y="851337"/>
            <a:ext cx="10972800" cy="584900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26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600" b="1" i="1" u="sng" dirty="0" smtClean="0">
                <a:solidFill>
                  <a:schemeClr val="tx1"/>
                </a:solidFill>
                <a:cs typeface="Times New Roman" pitchFamily="18" charset="0"/>
              </a:rPr>
              <a:t>Цель </a:t>
            </a:r>
            <a:r>
              <a:rPr lang="ru-RU" sz="2600" b="1" i="1" u="sng" dirty="0">
                <a:solidFill>
                  <a:schemeClr val="tx1"/>
                </a:solidFill>
                <a:cs typeface="Times New Roman" pitchFamily="18" charset="0"/>
              </a:rPr>
              <a:t>проекта</a:t>
            </a:r>
            <a:r>
              <a:rPr lang="ru-RU" sz="2600" b="1" i="1" u="sng" dirty="0" smtClean="0">
                <a:solidFill>
                  <a:schemeClr val="tx1"/>
                </a:solidFill>
                <a:cs typeface="Times New Roman" pitchFamily="18" charset="0"/>
              </a:rPr>
              <a:t>:</a:t>
            </a:r>
            <a:br>
              <a:rPr lang="ru-RU" sz="2600" b="1" i="1" u="sng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2600" b="1" i="1" u="sng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ru-RU" sz="2600" b="1" i="1" u="sng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2600" b="1" dirty="0">
                <a:solidFill>
                  <a:schemeClr val="tx1"/>
                </a:solidFill>
                <a:cs typeface="Times New Roman" pitchFamily="18" charset="0"/>
              </a:rPr>
              <a:t> </a:t>
            </a:r>
            <a:r>
              <a:rPr lang="ru-RU" sz="2600" i="1" dirty="0">
                <a:solidFill>
                  <a:schemeClr val="tx1"/>
                </a:solidFill>
                <a:cs typeface="Times New Roman" pitchFamily="18" charset="0"/>
              </a:rPr>
              <a:t>через организацию разных видов деятельности детей  создать условия,  способствующие закреплению интереса к своей семье, воспитывать любовь и уважительное отношение к членам своей семьи, формировать и развивать личность, развивать партнерские отношения с семьёй</a:t>
            </a:r>
            <a:r>
              <a:rPr lang="ru-RU" sz="2600" i="1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endParaRPr lang="ru-RU" sz="2600" i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600" dirty="0" smtClean="0">
                <a:solidFill>
                  <a:schemeClr val="tx1"/>
                </a:solidFill>
                <a:cs typeface="Times New Roman" pitchFamily="18" charset="0"/>
              </a:rPr>
              <a:t>    </a:t>
            </a:r>
            <a:r>
              <a:rPr lang="ru-RU" sz="2600" b="1" i="1" u="sng" dirty="0" smtClean="0">
                <a:solidFill>
                  <a:schemeClr val="tx1"/>
                </a:solidFill>
                <a:cs typeface="Times New Roman" pitchFamily="18" charset="0"/>
              </a:rPr>
              <a:t>Задачи </a:t>
            </a:r>
            <a:r>
              <a:rPr lang="ru-RU" sz="2600" b="1" i="1" u="sng" dirty="0">
                <a:solidFill>
                  <a:schemeClr val="tx1"/>
                </a:solidFill>
                <a:cs typeface="Times New Roman" pitchFamily="18" charset="0"/>
              </a:rPr>
              <a:t>проекта:</a:t>
            </a:r>
            <a:endParaRPr lang="ru-RU" sz="2600" i="1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600" b="1" i="1" dirty="0">
                <a:solidFill>
                  <a:schemeClr val="tx1"/>
                </a:solidFill>
                <a:cs typeface="Times New Roman" pitchFamily="18" charset="0"/>
              </a:rPr>
              <a:t>1. Образовательные</a:t>
            </a:r>
            <a:r>
              <a:rPr lang="ru-RU" sz="2600" i="1" dirty="0">
                <a:solidFill>
                  <a:schemeClr val="tx1"/>
                </a:solidFill>
                <a:cs typeface="Times New Roman" pitchFamily="18" charset="0"/>
              </a:rPr>
              <a:t>:</a:t>
            </a:r>
          </a:p>
          <a:p>
            <a:r>
              <a:rPr lang="ru-RU" sz="2600" i="1" dirty="0">
                <a:solidFill>
                  <a:schemeClr val="tx1"/>
                </a:solidFill>
                <a:cs typeface="Times New Roman" pitchFamily="18" charset="0"/>
              </a:rPr>
              <a:t>Расширить представления детей о себе, о членах своей семьи.</a:t>
            </a:r>
          </a:p>
          <a:p>
            <a:r>
              <a:rPr lang="ru-RU" sz="2600" i="1" dirty="0">
                <a:solidFill>
                  <a:schemeClr val="tx1"/>
                </a:solidFill>
                <a:cs typeface="Times New Roman" pitchFamily="18" charset="0"/>
              </a:rPr>
              <a:t>Закрепить знания детей своего места жительства и адреса.</a:t>
            </a:r>
          </a:p>
          <a:p>
            <a:r>
              <a:rPr lang="ru-RU" sz="2600" i="1" dirty="0">
                <a:solidFill>
                  <a:schemeClr val="tx1"/>
                </a:solidFill>
                <a:cs typeface="Times New Roman" pitchFamily="18" charset="0"/>
              </a:rPr>
              <a:t>Закрепить знания о профессиях членов семьи</a:t>
            </a:r>
            <a:r>
              <a:rPr lang="ru-RU" sz="2600" i="1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2600" b="1" i="1" dirty="0">
                <a:solidFill>
                  <a:schemeClr val="tx1"/>
                </a:solidFill>
                <a:cs typeface="Times New Roman" pitchFamily="18" charset="0"/>
              </a:rPr>
              <a:t>2. Развивающие:</a:t>
            </a:r>
            <a:endParaRPr lang="ru-RU" sz="2600" i="1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ru-RU" sz="2600" i="1" dirty="0">
                <a:solidFill>
                  <a:schemeClr val="tx1"/>
                </a:solidFill>
                <a:cs typeface="Times New Roman" pitchFamily="18" charset="0"/>
              </a:rPr>
              <a:t>Развивать познавательный интерес к членам своей семьи</a:t>
            </a:r>
            <a:r>
              <a:rPr lang="ru-RU" sz="26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2600" b="1" i="1" dirty="0">
                <a:solidFill>
                  <a:schemeClr val="tx1"/>
                </a:solidFill>
                <a:cs typeface="Times New Roman" pitchFamily="18" charset="0"/>
              </a:rPr>
              <a:t>3. Воспитательные:</a:t>
            </a:r>
            <a:endParaRPr lang="ru-RU" sz="2600" i="1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ru-RU" sz="2600" i="1" dirty="0">
                <a:solidFill>
                  <a:schemeClr val="tx1"/>
                </a:solidFill>
                <a:cs typeface="Times New Roman" pitchFamily="18" charset="0"/>
              </a:rPr>
              <a:t>Воспитание нравственности.</a:t>
            </a:r>
          </a:p>
          <a:p>
            <a:r>
              <a:rPr lang="ru-RU" sz="2600" i="1" dirty="0">
                <a:solidFill>
                  <a:schemeClr val="tx1"/>
                </a:solidFill>
                <a:cs typeface="Times New Roman" pitchFamily="18" charset="0"/>
              </a:rPr>
              <a:t>Воспитывать любовь и интерес к членам своей семьи, желание помогать членам своей семьи.</a:t>
            </a:r>
          </a:p>
          <a:p>
            <a:r>
              <a:rPr lang="ru-RU" sz="2600" i="1" dirty="0">
                <a:solidFill>
                  <a:schemeClr val="tx1"/>
                </a:solidFill>
                <a:cs typeface="Times New Roman" pitchFamily="18" charset="0"/>
              </a:rPr>
              <a:t>Помочь осознать важность семейных традиций, совместного труда и отдыха, необходимость уважительного, заботливого отношения к членам своей семьи</a:t>
            </a:r>
            <a:r>
              <a:rPr lang="ru-RU" sz="2600" dirty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pPr algn="just"/>
            <a:endParaRPr lang="ru-RU" sz="26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endParaRPr lang="ru-RU" sz="2600" i="1" dirty="0">
              <a:solidFill>
                <a:schemeClr val="tx1"/>
              </a:solidFill>
              <a:cs typeface="Times New Roman" pitchFamily="18" charset="0"/>
            </a:endParaRPr>
          </a:p>
          <a:p>
            <a:endParaRPr lang="ru-RU" i="1" dirty="0"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32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1"/>
            <a:ext cx="10730022" cy="3374290"/>
          </a:xfrm>
        </p:spPr>
        <p:txBody>
          <a:bodyPr/>
          <a:lstStyle/>
          <a:p>
            <a:pPr marL="0" indent="0">
              <a:buNone/>
            </a:pPr>
            <a:r>
              <a:rPr lang="ru-RU" b="1" i="1" u="sng" dirty="0">
                <a:solidFill>
                  <a:schemeClr val="tx1"/>
                </a:solidFill>
                <a:cs typeface="Times New Roman" pitchFamily="18" charset="0"/>
              </a:rPr>
              <a:t>Ожидаемые результаты</a:t>
            </a:r>
            <a:r>
              <a:rPr lang="ru-RU" b="1" i="1" u="sng" dirty="0" smtClean="0">
                <a:solidFill>
                  <a:schemeClr val="tx1"/>
                </a:solidFill>
                <a:cs typeface="Times New Roman" pitchFamily="18" charset="0"/>
              </a:rPr>
              <a:t>:</a:t>
            </a:r>
            <a:br>
              <a:rPr lang="ru-RU" b="1" i="1" u="sng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solidFill>
                  <a:schemeClr val="tx1"/>
                </a:solidFill>
                <a:cs typeface="Times New Roman" pitchFamily="18" charset="0"/>
              </a:rPr>
              <a:t>Внедрение </a:t>
            </a:r>
            <a:r>
              <a:rPr lang="ru-RU" i="1" dirty="0">
                <a:solidFill>
                  <a:schemeClr val="tx1"/>
                </a:solidFill>
                <a:cs typeface="Times New Roman" pitchFamily="18" charset="0"/>
              </a:rPr>
              <a:t>проекта обеспечит оптимальные условия для изучения детьми своих традиций, возрастет интерес к семье, ее прошлому и настоящему. </a:t>
            </a:r>
            <a:r>
              <a:rPr lang="ru-RU" i="1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ru-RU" i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i="1" dirty="0" smtClean="0">
                <a:solidFill>
                  <a:schemeClr val="tx1"/>
                </a:solidFill>
                <a:cs typeface="Times New Roman" pitchFamily="18" charset="0"/>
              </a:rPr>
              <a:t>У </a:t>
            </a:r>
            <a:r>
              <a:rPr lang="ru-RU" i="1" dirty="0">
                <a:solidFill>
                  <a:schemeClr val="tx1"/>
                </a:solidFill>
                <a:cs typeface="Times New Roman" pitchFamily="18" charset="0"/>
              </a:rPr>
              <a:t>детей появится желание быть похожими на близких людей в делах, поступках. Проявится эмоционально – положительное отношение к своей семье, гордость за свою семью, бережное отношение к семейным реликвиям. Чаще возникнет желание реализовать знания о прошлом семьи в собственной деятельности (рассказы, рисунки, предъявление семейных реликвий</a:t>
            </a:r>
            <a:r>
              <a:rPr lang="ru-RU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ru-RU" dirty="0"/>
          </a:p>
        </p:txBody>
      </p:sp>
      <p:pic>
        <p:nvPicPr>
          <p:cNvPr id="4" name="Рисунок 3" descr="f2-QsRY6Fv8.jpg"/>
          <p:cNvPicPr>
            <a:picLocks noChangeAspect="1"/>
          </p:cNvPicPr>
          <p:nvPr/>
        </p:nvPicPr>
        <p:blipFill>
          <a:blip r:embed="rId2" cstate="print"/>
          <a:srcRect l="1515" r="1515"/>
          <a:stretch>
            <a:fillRect/>
          </a:stretch>
        </p:blipFill>
        <p:spPr>
          <a:xfrm>
            <a:off x="2538247" y="3090041"/>
            <a:ext cx="6132788" cy="35472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878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4231" y="5288570"/>
            <a:ext cx="8534400" cy="150706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13737" y="1581150"/>
            <a:ext cx="5192935" cy="48311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0" name="Picture 6" descr="https://school-10.ru/wp-content/uploads/2019/02/5e74e0b56758f385beb157c5b166e9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09" y="662153"/>
            <a:ext cx="6048858" cy="46264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95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38" y="457200"/>
            <a:ext cx="7725103" cy="6195848"/>
          </a:xfrm>
        </p:spPr>
        <p:txBody>
          <a:bodyPr>
            <a:normAutofit lnSpcReduction="10000"/>
          </a:bodyPr>
          <a:lstStyle/>
          <a:p>
            <a:r>
              <a:rPr lang="ru-RU" b="1" i="1" u="sng" dirty="0">
                <a:solidFill>
                  <a:schemeClr val="tx1"/>
                </a:solidFill>
              </a:rPr>
              <a:t>Актуальность проекта:</a:t>
            </a:r>
          </a:p>
          <a:p>
            <a:pPr marL="0" indent="0">
              <a:buNone/>
            </a:pPr>
            <a:r>
              <a:rPr lang="ru-RU" i="1" dirty="0">
                <a:solidFill>
                  <a:schemeClr val="tx1"/>
                </a:solidFill>
              </a:rPr>
              <a:t/>
            </a:r>
            <a:br>
              <a:rPr lang="ru-RU" i="1" dirty="0">
                <a:solidFill>
                  <a:schemeClr val="tx1"/>
                </a:solidFill>
              </a:rPr>
            </a:br>
            <a:r>
              <a:rPr lang="ru-RU" b="1" i="1" dirty="0">
                <a:solidFill>
                  <a:schemeClr val="tx1"/>
                </a:solidFill>
              </a:rPr>
              <a:t> «Семья – это та самая среда, в котором человек учится, и сам творит добро» - говорил В. А. Сухомлинский.</a:t>
            </a:r>
            <a:endParaRPr lang="ru-RU" i="1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ru-RU" i="1" dirty="0" smtClean="0">
                <a:solidFill>
                  <a:schemeClr val="tx1"/>
                </a:solidFill>
              </a:rPr>
              <a:t>Семья </a:t>
            </a:r>
            <a:r>
              <a:rPr lang="ru-RU" i="1" dirty="0">
                <a:solidFill>
                  <a:schemeClr val="tx1"/>
                </a:solidFill>
              </a:rPr>
              <a:t>– это самое дорогое и родное, что есть у каждого человека.</a:t>
            </a:r>
            <a:br>
              <a:rPr lang="ru-RU" i="1" dirty="0">
                <a:solidFill>
                  <a:schemeClr val="tx1"/>
                </a:solidFill>
              </a:rPr>
            </a:br>
            <a:r>
              <a:rPr lang="ru-RU" i="1" dirty="0" smtClean="0">
                <a:solidFill>
                  <a:schemeClr val="tx1"/>
                </a:solidFill>
              </a:rPr>
              <a:t>Семья </a:t>
            </a:r>
            <a:r>
              <a:rPr lang="ru-RU" i="1" dirty="0">
                <a:solidFill>
                  <a:schemeClr val="tx1"/>
                </a:solidFill>
              </a:rPr>
              <a:t>в жизни человека занимает очень большое место. И если человек не имеет семьи, не знает своих дедов и прадедов, он обделен самым главным на земле - теплом и вниманием. Незнание своих корней ведет к незнанию истории </a:t>
            </a:r>
            <a:r>
              <a:rPr lang="ru-RU" i="1" dirty="0" smtClean="0">
                <a:solidFill>
                  <a:schemeClr val="tx1"/>
                </a:solidFill>
              </a:rPr>
              <a:t>своей страны</a:t>
            </a:r>
            <a:r>
              <a:rPr lang="ru-RU" i="1" dirty="0">
                <a:solidFill>
                  <a:schemeClr val="tx1"/>
                </a:solidFill>
              </a:rPr>
              <a:t>, своего </a:t>
            </a:r>
            <a:r>
              <a:rPr lang="ru-RU" i="1" dirty="0" smtClean="0">
                <a:solidFill>
                  <a:schemeClr val="tx1"/>
                </a:solidFill>
              </a:rPr>
              <a:t>народа.</a:t>
            </a:r>
            <a:br>
              <a:rPr lang="ru-RU" i="1" dirty="0" smtClean="0">
                <a:solidFill>
                  <a:schemeClr val="tx1"/>
                </a:solidFill>
              </a:rPr>
            </a:br>
            <a:r>
              <a:rPr lang="ru-RU" i="1" dirty="0">
                <a:solidFill>
                  <a:schemeClr val="tx1"/>
                </a:solidFill>
                <a:cs typeface="Times New Roman" pitchFamily="18" charset="0"/>
              </a:rPr>
              <a:t>Для ребёнка знакомство с окружающей действительностью начинается со знакомства со всем тем, чем живёт его семья. Дети должны знать, как зовут родителей, как важен их труд и занятия других членов семьи, называть ближайших родственников и принимать посильное участие в подготовке семейных праздников.</a:t>
            </a:r>
          </a:p>
          <a:p>
            <a:pPr algn="just"/>
            <a:r>
              <a:rPr lang="ru-RU" i="1" dirty="0">
                <a:solidFill>
                  <a:schemeClr val="tx1"/>
                </a:solidFill>
                <a:cs typeface="Times New Roman" pitchFamily="18" charset="0"/>
              </a:rPr>
              <a:t>С этой целью мы решили </a:t>
            </a:r>
            <a:r>
              <a:rPr lang="ru-RU" i="1" dirty="0" smtClean="0">
                <a:solidFill>
                  <a:schemeClr val="tx1"/>
                </a:solidFill>
                <a:cs typeface="Times New Roman" pitchFamily="18" charset="0"/>
              </a:rPr>
              <a:t>организовать</a:t>
            </a:r>
            <a:br>
              <a:rPr lang="ru-RU" i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i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b="1" i="1" u="sng" dirty="0">
                <a:solidFill>
                  <a:schemeClr val="tx1"/>
                </a:solidFill>
                <a:cs typeface="Times New Roman" pitchFamily="18" charset="0"/>
              </a:rPr>
              <a:t>совместный проект « Мой дом – моя </a:t>
            </a:r>
            <a:r>
              <a:rPr lang="ru-RU" b="1" i="1" u="sng" dirty="0" smtClean="0">
                <a:solidFill>
                  <a:schemeClr val="tx1"/>
                </a:solidFill>
                <a:cs typeface="Times New Roman" pitchFamily="18" charset="0"/>
              </a:rPr>
              <a:t>крепость! ».</a:t>
            </a:r>
            <a:endParaRPr lang="ru-RU" b="1" i="1" u="sng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buNone/>
            </a:pPr>
            <a:endParaRPr lang="ru-RU" i="1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4" name="Picture 4" descr="https://sun9-east.userapi.com/sun9-24/s/v1/if1/nWkKeyRzZ4inO7WtOTjgf5UUH4S7ASPJOu4__HllNfOA1pHDO6ZjjpFFSgzfMliYb214XkwF.jpg?size=1536x1536&amp;quality=9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262" y="630622"/>
            <a:ext cx="3489103" cy="439857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809750" y="141891"/>
            <a:ext cx="7696200" cy="630620"/>
          </a:xfrm>
        </p:spPr>
        <p:txBody>
          <a:bodyPr>
            <a:normAutofit fontScale="92500"/>
          </a:bodyPr>
          <a:lstStyle/>
          <a:p>
            <a:r>
              <a:rPr lang="ru-RU" sz="2400" i="1" dirty="0" smtClean="0">
                <a:solidFill>
                  <a:schemeClr val="tx1"/>
                </a:solidFill>
              </a:rPr>
              <a:t>Рисунки детей на тему «Мой дом-моя крепость»</a:t>
            </a:r>
            <a:endParaRPr lang="ru-RU" sz="2400" i="1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92" y="1041651"/>
            <a:ext cx="9006458" cy="55584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6787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810250"/>
            <a:ext cx="8534400" cy="18414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323284"/>
            <a:ext cx="8267700" cy="619899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1649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467350"/>
            <a:ext cx="8534400" cy="52704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400048"/>
            <a:ext cx="4648200" cy="61976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1654" y="409512"/>
            <a:ext cx="5499246" cy="61881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97669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3462574"/>
            <a:ext cx="8534400" cy="150706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1"/>
            <a:ext cx="8534400" cy="1683340"/>
          </a:xfrm>
        </p:spPr>
        <p:txBody>
          <a:bodyPr>
            <a:normAutofit/>
          </a:bodyPr>
          <a:lstStyle/>
          <a:p>
            <a:pPr lvl="0">
              <a:buClr>
                <a:prstClr val="white"/>
              </a:buClr>
            </a:pPr>
            <a:r>
              <a:rPr lang="ru-RU" sz="2800" b="1" i="1" cap="all" dirty="0">
                <a:ln w="3175" cmpd="sng">
                  <a:noFill/>
                </a:ln>
                <a:solidFill>
                  <a:schemeClr val="tx1"/>
                </a:solidFill>
              </a:rPr>
              <a:t>В проектно-тематической  деятельности приняли активное участие </a:t>
            </a:r>
            <a:r>
              <a:rPr lang="ru-RU" sz="2800" b="1" i="1" cap="all" dirty="0" smtClean="0">
                <a:ln w="3175" cmpd="sng">
                  <a:noFill/>
                </a:ln>
                <a:solidFill>
                  <a:schemeClr val="tx1"/>
                </a:solidFill>
              </a:rPr>
              <a:t>12 </a:t>
            </a:r>
            <a:r>
              <a:rPr lang="ru-RU" sz="2800" b="1" i="1" cap="all" dirty="0">
                <a:ln w="3175" cmpd="sng">
                  <a:noFill/>
                </a:ln>
                <a:solidFill>
                  <a:schemeClr val="tx1"/>
                </a:solidFill>
              </a:rPr>
              <a:t>семей. Это </a:t>
            </a:r>
            <a:r>
              <a:rPr lang="ru-RU" sz="2800" b="1" i="1" cap="all" dirty="0" smtClean="0">
                <a:ln w="3175" cmpd="sng">
                  <a:noFill/>
                </a:ln>
                <a:solidFill>
                  <a:schemeClr val="tx1"/>
                </a:solidFill>
              </a:rPr>
              <a:t>почти 45 % от </a:t>
            </a:r>
            <a:r>
              <a:rPr lang="ru-RU" sz="2800" b="1" i="1" cap="all" dirty="0">
                <a:ln w="3175" cmpd="sng">
                  <a:noFill/>
                </a:ln>
                <a:solidFill>
                  <a:schemeClr val="tx1"/>
                </a:solidFill>
              </a:rPr>
              <a:t>всей группы.</a:t>
            </a:r>
            <a:endParaRPr lang="ru-RU" i="1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703" y="2369141"/>
            <a:ext cx="6574220" cy="427944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6978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96076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717" y="-536028"/>
            <a:ext cx="5700822" cy="6180084"/>
          </a:xfrm>
        </p:spPr>
        <p:txBody>
          <a:bodyPr>
            <a:normAutofit/>
          </a:bodyPr>
          <a:lstStyle/>
          <a:p>
            <a:pPr lvl="0">
              <a:buClr>
                <a:prstClr val="white"/>
              </a:buClr>
            </a:pPr>
            <a:r>
              <a:rPr lang="ru-RU" sz="3200" b="1" i="1" u="sng" cap="all" dirty="0">
                <a:ln w="3175" cmpd="sng">
                  <a:noFill/>
                </a:ln>
                <a:solidFill>
                  <a:schemeClr val="bg1"/>
                </a:solidFill>
              </a:rPr>
              <a:t>Родители получили задание:</a:t>
            </a:r>
            <a:endParaRPr lang="ru-RU" b="1" i="1" u="sng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sz="2400" i="1" cap="all" dirty="0">
                <a:ln w="3175" cmpd="sng">
                  <a:noFill/>
                </a:ln>
                <a:solidFill>
                  <a:prstClr val="white"/>
                </a:solidFill>
                <a:ea typeface="+mj-ea"/>
                <a:cs typeface="+mj-cs"/>
              </a:rPr>
              <a:t>родителям необходимо было вместе с детьми, используя свои творческие способности, сделать  стенгазету </a:t>
            </a:r>
            <a:r>
              <a:rPr lang="ru-RU" sz="2400" i="1" cap="all" dirty="0" smtClean="0">
                <a:ln w="3175" cmpd="sng">
                  <a:noFill/>
                </a:ln>
                <a:solidFill>
                  <a:prstClr val="white"/>
                </a:solidFill>
                <a:ea typeface="+mj-ea"/>
                <a:cs typeface="+mj-cs"/>
              </a:rPr>
              <a:t>, поделку, рисунок или </a:t>
            </a:r>
            <a:r>
              <a:rPr lang="ru-RU" sz="2400" i="1" cap="all" dirty="0">
                <a:ln w="3175" cmpd="sng">
                  <a:noFill/>
                </a:ln>
                <a:solidFill>
                  <a:prstClr val="white"/>
                </a:solidFill>
                <a:ea typeface="+mj-ea"/>
                <a:cs typeface="+mj-cs"/>
              </a:rPr>
              <a:t>фотоколлаж на тему «</a:t>
            </a:r>
            <a:r>
              <a:rPr lang="ru-RU" sz="2400" i="1" cap="all" dirty="0" smtClean="0">
                <a:ln w="3175" cmpd="sng">
                  <a:noFill/>
                </a:ln>
                <a:solidFill>
                  <a:prstClr val="white"/>
                </a:solidFill>
                <a:ea typeface="+mj-ea"/>
                <a:cs typeface="+mj-cs"/>
              </a:rPr>
              <a:t>Мой дом- моя крепость!». Дети должны представить творческую работу самостоятельно.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037" y="772510"/>
            <a:ext cx="5690694" cy="567558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82675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6438900"/>
            <a:ext cx="8534400" cy="1905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30716"/>
            <a:ext cx="4724400" cy="62992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560" y="230715"/>
            <a:ext cx="4751390" cy="633518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3031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84212" y="5994399"/>
            <a:ext cx="85344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2" y="1200150"/>
            <a:ext cx="6392330" cy="47942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199" y="381000"/>
            <a:ext cx="4591052" cy="612140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8472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84212" y="5994399"/>
            <a:ext cx="85344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88" y="361950"/>
            <a:ext cx="4443412" cy="59245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361950"/>
            <a:ext cx="4476750" cy="59689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0877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6457950"/>
            <a:ext cx="8534400" cy="1714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1" y="1123950"/>
            <a:ext cx="6502400" cy="48768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362" y="571500"/>
            <a:ext cx="4414838" cy="58864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24438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948680"/>
            <a:ext cx="85344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" y="152400"/>
            <a:ext cx="4743450" cy="632460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950" y="152400"/>
            <a:ext cx="4724400" cy="62992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928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84212" y="5994399"/>
            <a:ext cx="85344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90" y="381000"/>
            <a:ext cx="4608510" cy="614468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700" y="381000"/>
            <a:ext cx="4591049" cy="612139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0087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829300"/>
            <a:ext cx="8534400" cy="16509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563165"/>
            <a:ext cx="6665913" cy="49994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507999"/>
            <a:ext cx="4267200" cy="56895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7073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829300"/>
            <a:ext cx="8534400" cy="16509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228600"/>
            <a:ext cx="4614861" cy="61531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686" y="279399"/>
            <a:ext cx="4576764" cy="61023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1394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848350"/>
            <a:ext cx="8534400" cy="14604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224365"/>
            <a:ext cx="4611688" cy="61489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700" y="260349"/>
            <a:ext cx="4552950" cy="60706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3045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715000"/>
            <a:ext cx="8534400" cy="27939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1" y="533400"/>
            <a:ext cx="6375399" cy="47815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100" y="298449"/>
            <a:ext cx="4648200" cy="61975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83271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924550"/>
            <a:ext cx="8534400" cy="6984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1" y="1009650"/>
            <a:ext cx="5943599" cy="44577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476250"/>
            <a:ext cx="4329113" cy="57721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431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810250"/>
            <a:ext cx="8534400" cy="18414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08" y="1257300"/>
            <a:ext cx="6316130" cy="473709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811" y="933450"/>
            <a:ext cx="4186238" cy="55816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1687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810250"/>
            <a:ext cx="8534400" cy="18414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71700" y="427112"/>
            <a:ext cx="8011487" cy="595463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28866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164</TotalTime>
  <Words>88</Words>
  <Application>Microsoft Office PowerPoint</Application>
  <PresentationFormat>Широкоэкранный</PresentationFormat>
  <Paragraphs>28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Century Gothic</vt:lpstr>
      <vt:lpstr>Times New Roman</vt:lpstr>
      <vt:lpstr>Wingdings 3</vt:lpstr>
      <vt:lpstr>Сектор</vt:lpstr>
      <vt:lpstr>Проектно-тематическая деятельность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Проектно-тематическая деятельность</dc:title>
  <dc:creator>Дарина</dc:creator>
  <cp:lastModifiedBy>Дарина</cp:lastModifiedBy>
  <cp:revision>28</cp:revision>
  <dcterms:created xsi:type="dcterms:W3CDTF">2023-01-15T13:14:19Z</dcterms:created>
  <dcterms:modified xsi:type="dcterms:W3CDTF">2023-02-08T07:43:28Z</dcterms:modified>
</cp:coreProperties>
</file>