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8" r:id="rId3"/>
    <p:sldId id="279" r:id="rId4"/>
    <p:sldId id="282" r:id="rId5"/>
    <p:sldId id="283" r:id="rId6"/>
    <p:sldId id="285" r:id="rId7"/>
    <p:sldId id="286" r:id="rId8"/>
    <p:sldId id="287" r:id="rId9"/>
    <p:sldId id="271" r:id="rId10"/>
    <p:sldId id="272" r:id="rId11"/>
    <p:sldId id="260" r:id="rId12"/>
    <p:sldId id="288" r:id="rId13"/>
    <p:sldId id="274" r:id="rId14"/>
    <p:sldId id="269" r:id="rId15"/>
    <p:sldId id="289" r:id="rId1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147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85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audio" Target="../media/audio2.wav"/><Relationship Id="rId3" Type="http://schemas.openxmlformats.org/officeDocument/2006/relationships/image" Target="../media/image1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0.png"/><Relationship Id="rId5" Type="http://schemas.openxmlformats.org/officeDocument/2006/relationships/image" Target="../media/image16.jpe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audio" Target="../media/audio1.wav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967" y="518575"/>
            <a:ext cx="8174920" cy="3363469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/>
              <a:t>Удалённое Занятие </a:t>
            </a:r>
            <a:br>
              <a:rPr lang="ru-RU" sz="2700" dirty="0" smtClean="0"/>
            </a:br>
            <a:r>
              <a:rPr lang="ru-RU" sz="2700" dirty="0" smtClean="0"/>
              <a:t>по обучению </a:t>
            </a:r>
            <a:r>
              <a:rPr lang="ru-RU" sz="2700" dirty="0" smtClean="0"/>
              <a:t>грамоте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для детей старшего дошкольного возраста </a:t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тема</a:t>
            </a:r>
            <a:r>
              <a:rPr lang="ru-RU" sz="2700" dirty="0" smtClean="0"/>
              <a:t>: дифференциация звуков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sp>
        <p:nvSpPr>
          <p:cNvPr id="3" name="Двойные круглые скобки 2"/>
          <p:cNvSpPr/>
          <p:nvPr/>
        </p:nvSpPr>
        <p:spPr>
          <a:xfrm>
            <a:off x="3802675" y="3156129"/>
            <a:ext cx="457200" cy="68975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2060"/>
                </a:solidFill>
              </a:rPr>
              <a:t>П</a:t>
            </a: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5200624" y="3225450"/>
            <a:ext cx="410344" cy="55111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00B050"/>
                </a:solidFill>
              </a:rPr>
              <a:t>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27364" y="3192775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и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49693" y="4579387"/>
            <a:ext cx="1556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(Часть 2)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27364" y="5568333"/>
            <a:ext cx="44385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Подготовила</a:t>
            </a:r>
          </a:p>
          <a:p>
            <a:r>
              <a:rPr lang="ru-RU" sz="1400" dirty="0"/>
              <a:t>у</a:t>
            </a:r>
            <a:r>
              <a:rPr lang="ru-RU" sz="1400" dirty="0" smtClean="0"/>
              <a:t>читель-логопед высшей квалификационной категории</a:t>
            </a:r>
          </a:p>
          <a:p>
            <a:r>
              <a:rPr lang="ru-RU" sz="1400" dirty="0" smtClean="0"/>
              <a:t>МБДОУ «ДС №366 г.Челябинска»</a:t>
            </a:r>
          </a:p>
          <a:p>
            <a:r>
              <a:rPr lang="ru-RU" sz="1400" dirty="0" smtClean="0"/>
              <a:t>Стовба Надежда Витальевна</a:t>
            </a:r>
            <a:endParaRPr lang="ru-RU" sz="1400" dirty="0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400925"/>
            <a:ext cx="830104" cy="34044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3688" y="3805481"/>
            <a:ext cx="21870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Буква </a:t>
            </a:r>
            <a:r>
              <a:rPr lang="ru-RU" sz="4000" b="1" dirty="0" err="1" smtClean="0">
                <a:solidFill>
                  <a:schemeClr val="accent4">
                    <a:lumMod val="50000"/>
                  </a:schemeClr>
                </a:solidFill>
              </a:rPr>
              <a:t>Пп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46" y="3158568"/>
            <a:ext cx="991968" cy="92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Игра «Третий лишний»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(место звука </a:t>
            </a:r>
            <a:r>
              <a:rPr lang="ru-RU" sz="2000" b="1" dirty="0" smtClean="0">
                <a:solidFill>
                  <a:srgbClr val="002060"/>
                </a:solidFill>
              </a:rPr>
              <a:t>п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в слове)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687685"/>
              </p:ext>
            </p:extLst>
          </p:nvPr>
        </p:nvGraphicFramePr>
        <p:xfrm>
          <a:off x="1043607" y="1052735"/>
          <a:ext cx="7128792" cy="50405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6264"/>
                <a:gridCol w="2376264"/>
                <a:gridCol w="2376264"/>
              </a:tblGrid>
              <a:tr h="1680187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</a:p>
                    <a:p>
                      <a:pPr algn="ctr"/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этом слове</a:t>
                      </a:r>
                    </a:p>
                    <a:p>
                      <a:pPr algn="ctr"/>
                      <a:r>
                        <a:rPr lang="ru-RU" baseline="0" dirty="0" smtClean="0"/>
                        <a:t> звук П находится</a:t>
                      </a:r>
                    </a:p>
                    <a:p>
                      <a:pPr algn="ctr"/>
                      <a:r>
                        <a:rPr lang="ru-RU" baseline="0" dirty="0" smtClean="0"/>
                        <a:t> в середине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801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801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73" y="1148546"/>
            <a:ext cx="2010537" cy="1530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425" y="1177374"/>
            <a:ext cx="1559755" cy="130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026" y="1148546"/>
            <a:ext cx="1783085" cy="14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52" y="2872440"/>
            <a:ext cx="1978372" cy="1338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162" y="2807373"/>
            <a:ext cx="1536061" cy="1495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717" y="4488660"/>
            <a:ext cx="1918299" cy="125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717" y="2741698"/>
            <a:ext cx="2121024" cy="143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729" y="4447949"/>
            <a:ext cx="1334507" cy="1334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606" y="4479775"/>
            <a:ext cx="1546324" cy="149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Управляющая кнопка: настраиваемая 15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7191128" y="225683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3596054" y="221615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7090637" y="392047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страиваемая 18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2429162" y="3977221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страиваемая 19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2429162" y="558628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" action="ppaction://noaction" highlightClick="1">
              <a:snd r:embed="rId13" name="explode.wav"/>
            </a:hlinkClick>
          </p:cNvPr>
          <p:cNvSpPr/>
          <p:nvPr/>
        </p:nvSpPr>
        <p:spPr>
          <a:xfrm>
            <a:off x="4733171" y="556920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алее 21">
            <a:hlinkClick r:id="" action="ppaction://hlinkshowjump?jump=nextslide" highlightClick="1"/>
          </p:cNvPr>
          <p:cNvSpPr/>
          <p:nvPr/>
        </p:nvSpPr>
        <p:spPr>
          <a:xfrm>
            <a:off x="8173526" y="6317438"/>
            <a:ext cx="819319" cy="432048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" action="ppaction://noaction" highlightClick="1">
              <a:snd r:embed="rId14" name="applause.wav"/>
            </a:hlinkClick>
          </p:cNvPr>
          <p:cNvSpPr/>
          <p:nvPr/>
        </p:nvSpPr>
        <p:spPr>
          <a:xfrm>
            <a:off x="2383990" y="225683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настраиваемая 23">
            <a:hlinkClick r:id="" action="ppaction://noaction" highlightClick="1">
              <a:snd r:embed="rId14" name="applause.wav"/>
            </a:hlinkClick>
          </p:cNvPr>
          <p:cNvSpPr/>
          <p:nvPr/>
        </p:nvSpPr>
        <p:spPr>
          <a:xfrm>
            <a:off x="4723242" y="393627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страиваемая 24">
            <a:hlinkClick r:id="" action="ppaction://noaction" highlightClick="1">
              <a:snd r:embed="rId14" name="applause.wav"/>
            </a:hlinkClick>
          </p:cNvPr>
          <p:cNvSpPr/>
          <p:nvPr/>
        </p:nvSpPr>
        <p:spPr>
          <a:xfrm>
            <a:off x="6997420" y="5569207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849003" y="2372366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панама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6317240" y="4028482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укроп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507036" y="4070936"/>
            <a:ext cx="599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ступа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093659" y="4086400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суп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031219" y="5765374"/>
            <a:ext cx="668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лампа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824957" y="5653765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подарки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3522316" y="5708957"/>
            <a:ext cx="613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сапог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4798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512064" y="605103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8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424" y="3733146"/>
            <a:ext cx="2572928" cy="246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Выноска-облако 12"/>
          <p:cNvSpPr/>
          <p:nvPr/>
        </p:nvSpPr>
        <p:spPr>
          <a:xfrm>
            <a:off x="5492802" y="620688"/>
            <a:ext cx="3327670" cy="2595659"/>
          </a:xfrm>
          <a:prstGeom prst="cloudCallout">
            <a:avLst>
              <a:gd name="adj1" fmla="val 2834"/>
              <a:gd name="adj2" fmla="val 1077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2.bp.blogspot.com/-GqkGfatzly8/T0h3Tg0HkVI/AAAAAAAALi4/Gzv3tbHU4I8/s1600/%D0%B1%D1%83%D0%BA%D0%B2%D0%B0-%D0%BF-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4" b="69203"/>
          <a:stretch/>
        </p:blipFill>
        <p:spPr bwMode="auto">
          <a:xfrm>
            <a:off x="298027" y="553082"/>
            <a:ext cx="3158195" cy="220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2.bp.blogspot.com/_XuTQI-8Rm2M/TPYSXk0IkSI/AAAAAAAAFTs/T_PmlyNPHKc/s1600/%25D0%25B1%25D1%2583%25D0%25BA%25D0%25B2%25D0%25B0-%25D0%25BF-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3" b="50529"/>
          <a:stretch/>
        </p:blipFill>
        <p:spPr bwMode="auto">
          <a:xfrm>
            <a:off x="751246" y="4254766"/>
            <a:ext cx="4392488" cy="179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2.bp.blogspot.com/-GqkGfatzly8/T0h3Tg0HkVI/AAAAAAAALi4/Gzv3tbHU4I8/s1600/%D0%B1%D1%83%D0%BA%D0%B2%D0%B0-%D0%BF-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2" t="15945" r="9888" b="63507"/>
          <a:stretch/>
        </p:blipFill>
        <p:spPr bwMode="auto">
          <a:xfrm>
            <a:off x="2958823" y="1840033"/>
            <a:ext cx="1856906" cy="220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53305" y="1124744"/>
            <a:ext cx="346716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Давайте поселим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звуки П и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 домик!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Как называется дом для звуков?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Какого цвета буква П?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Почему?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28089" y="641107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4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3.bp.blogspot.com/-7abJ4DCrLQQ/T0h3SjvezkI/AAAAAAAALi0/LJwel9m8NW8/s1600/%D0%B1%D1%83%D0%BA%D0%B2%D0%B0-%D0%BF-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1" b="3987"/>
          <a:stretch/>
        </p:blipFill>
        <p:spPr bwMode="auto">
          <a:xfrm>
            <a:off x="395536" y="260648"/>
            <a:ext cx="4177203" cy="448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516073" y="6277439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699" y="2881818"/>
            <a:ext cx="3264941" cy="312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Выноска-облако 11"/>
          <p:cNvSpPr/>
          <p:nvPr/>
        </p:nvSpPr>
        <p:spPr>
          <a:xfrm>
            <a:off x="5723699" y="764704"/>
            <a:ext cx="2649653" cy="2151249"/>
          </a:xfrm>
          <a:prstGeom prst="cloudCallout">
            <a:avLst>
              <a:gd name="adj1" fmla="val -26656"/>
              <a:gd name="adj2" fmla="val 1548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Какие картинки можно ещё нарисовать</a:t>
            </a:r>
          </a:p>
          <a:p>
            <a:pPr algn="ctr"/>
            <a:r>
              <a:rPr lang="ru-RU" b="1" dirty="0"/>
              <a:t>д</a:t>
            </a:r>
            <a:r>
              <a:rPr lang="ru-RU" b="1" dirty="0" smtClean="0"/>
              <a:t>ля буквы П?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4483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http://2.bp.blogspot.com/-GqkGfatzly8/T0h3Tg0HkVI/AAAAAAAALi4/Gzv3tbHU4I8/s1600/%D0%B1%D1%83%D0%BA%D0%B2%D0%B0-%D0%BF-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9" t="76513" r="17373" b="4156"/>
          <a:stretch/>
        </p:blipFill>
        <p:spPr bwMode="auto">
          <a:xfrm>
            <a:off x="3923928" y="4301748"/>
            <a:ext cx="5219644" cy="254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55576" y="5949280"/>
            <a:ext cx="1092383" cy="6480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61978" y="188640"/>
            <a:ext cx="8820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Сколько палочек понадобится, чтобы сложить букву П?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Из чего ещё можно сложить букву П? </a:t>
            </a:r>
          </a:p>
        </p:txBody>
      </p:sp>
    </p:spTree>
    <p:extLst>
      <p:ext uri="{BB962C8B-B14F-4D97-AF65-F5344CB8AC3E}">
        <p14:creationId xmlns:p14="http://schemas.microsoft.com/office/powerpoint/2010/main" val="251403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4224916" cy="404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979712" y="1340768"/>
            <a:ext cx="3108176" cy="1800200"/>
          </a:xfrm>
          <a:prstGeom prst="cloudCallout">
            <a:avLst>
              <a:gd name="adj1" fmla="val 49543"/>
              <a:gd name="adj2" fmla="val 1717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Конец,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А кто со мной занимался – МОЛОДЕЦ!!!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3081" y="5753643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в начало 4">
            <a:hlinkClick r:id="" action="ppaction://hlinkshowjump?jump=firstslide" highlightClick="1"/>
          </p:cNvPr>
          <p:cNvSpPr/>
          <p:nvPr/>
        </p:nvSpPr>
        <p:spPr>
          <a:xfrm>
            <a:off x="8125544" y="6050803"/>
            <a:ext cx="829329" cy="559339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30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46" y="2822223"/>
            <a:ext cx="2865437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68" y="2762443"/>
            <a:ext cx="2664296" cy="2148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808" y="2762443"/>
            <a:ext cx="2736304" cy="22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302" y="3016512"/>
            <a:ext cx="1560513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773" y="3062550"/>
            <a:ext cx="1201737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5224" y="548680"/>
            <a:ext cx="8064896" cy="181588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Наш </a:t>
            </a:r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поезд отправляется в новое путешествие по стране АЗБУКЕ!!!</a:t>
            </a:r>
          </a:p>
          <a:p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Кого мы </a:t>
            </a:r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 возьмём </a:t>
            </a:r>
            <a:r>
              <a:rPr lang="ru-RU" sz="2800" dirty="0">
                <a:solidFill>
                  <a:srgbClr val="C17529">
                    <a:lumMod val="75000"/>
                  </a:srgbClr>
                </a:solidFill>
              </a:rPr>
              <a:t>с собой? (Ёжика и Лисёнка и Мудрую Сову</a:t>
            </a:r>
            <a:r>
              <a:rPr lang="ru-RU" sz="2800" dirty="0" smtClean="0">
                <a:solidFill>
                  <a:srgbClr val="C17529">
                    <a:lumMod val="75000"/>
                  </a:srgbClr>
                </a:solidFill>
              </a:rPr>
              <a:t>).</a:t>
            </a:r>
            <a:endParaRPr lang="ru-RU" sz="2800" dirty="0">
              <a:solidFill>
                <a:srgbClr val="C17529">
                  <a:lumMod val="75000"/>
                </a:srgbClr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63510" y="6221627"/>
            <a:ext cx="63661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9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063510" y="6221627"/>
            <a:ext cx="63661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88803"/>
            <a:ext cx="2088232" cy="2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1"/>
          <a:stretch/>
        </p:blipFill>
        <p:spPr bwMode="auto">
          <a:xfrm>
            <a:off x="4355976" y="332656"/>
            <a:ext cx="4440161" cy="553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Выноска-облако 11"/>
          <p:cNvSpPr/>
          <p:nvPr/>
        </p:nvSpPr>
        <p:spPr>
          <a:xfrm>
            <a:off x="138357" y="188640"/>
            <a:ext cx="3106646" cy="3098615"/>
          </a:xfrm>
          <a:prstGeom prst="cloudCallout">
            <a:avLst>
              <a:gd name="adj1" fmla="val 7425"/>
              <a:gd name="adj2" fmla="val 1174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</a:rPr>
              <a:t>Ребята, </a:t>
            </a:r>
            <a:r>
              <a:rPr lang="ru-RU" b="1" dirty="0">
                <a:solidFill>
                  <a:prstClr val="white"/>
                </a:solidFill>
              </a:rPr>
              <a:t> </a:t>
            </a:r>
            <a:r>
              <a:rPr lang="ru-RU" b="1" dirty="0" smtClean="0">
                <a:solidFill>
                  <a:prstClr val="white"/>
                </a:solidFill>
              </a:rPr>
              <a:t>вы помните, как </a:t>
            </a:r>
            <a:r>
              <a:rPr lang="ru-RU" b="1" dirty="0">
                <a:solidFill>
                  <a:prstClr val="white"/>
                </a:solidFill>
              </a:rPr>
              <a:t>мы познакомились </a:t>
            </a:r>
            <a:r>
              <a:rPr lang="ru-RU" b="1" dirty="0" smtClean="0">
                <a:solidFill>
                  <a:prstClr val="white"/>
                </a:solidFill>
              </a:rPr>
              <a:t>с звуком П?  Что делал Ёжик?</a:t>
            </a:r>
          </a:p>
          <a:p>
            <a:pPr algn="ctr"/>
            <a:r>
              <a:rPr lang="ru-RU" b="1" dirty="0" smtClean="0">
                <a:solidFill>
                  <a:prstClr val="white"/>
                </a:solidFill>
              </a:rPr>
              <a:t>Какой звук мы услышали, когда Ёжик выбивал палас палкой?</a:t>
            </a:r>
            <a:endParaRPr lang="ru-RU" dirty="0"/>
          </a:p>
        </p:txBody>
      </p:sp>
      <p:pic>
        <p:nvPicPr>
          <p:cNvPr id="2" name="ппп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24128" y="3273992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15194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871" y="3026948"/>
            <a:ext cx="2088232" cy="251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5644171" y="1556792"/>
            <a:ext cx="3499829" cy="1296144"/>
          </a:xfrm>
          <a:prstGeom prst="cloudCallout">
            <a:avLst>
              <a:gd name="adj1" fmla="val -6401"/>
              <a:gd name="adj2" fmla="val 1949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995" y="243513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К Какому гномику относится звук  </a:t>
            </a:r>
            <a:r>
              <a:rPr lang="ru-RU" sz="3200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? Выберите </a:t>
            </a:r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гномика для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звука </a:t>
            </a:r>
            <a:r>
              <a:rPr lang="ru-RU" sz="3200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765" y="3870114"/>
            <a:ext cx="197485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071" y="3896045"/>
            <a:ext cx="18002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951" y="1359918"/>
            <a:ext cx="1784578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3896045"/>
            <a:ext cx="196329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67" y="1320731"/>
            <a:ext cx="144016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43094" y="1556792"/>
            <a:ext cx="259000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Ребята,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будьте внимательными,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гномиков много –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можно запутаться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Управляющая кнопка: настраиваемая 9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1616438" y="339965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5176119" y="620495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4071612" y="343016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1555095" y="632718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3570951" y="6309291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417139" y="5832043"/>
            <a:ext cx="1440160" cy="7200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27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481" y="3645024"/>
            <a:ext cx="2379260" cy="286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911574" y="6271121"/>
            <a:ext cx="1092023" cy="47390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179512" y="908720"/>
            <a:ext cx="3499829" cy="1800200"/>
          </a:xfrm>
          <a:prstGeom prst="cloudCallout">
            <a:avLst>
              <a:gd name="adj1" fmla="val -2600"/>
              <a:gd name="adj2" fmla="val 2269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Как мы познакомились со звуком П ? </a:t>
            </a:r>
          </a:p>
          <a:p>
            <a:pPr algn="ctr"/>
            <a:r>
              <a:rPr lang="ru-RU" b="1" dirty="0" smtClean="0"/>
              <a:t>Как звали птенчика?</a:t>
            </a:r>
          </a:p>
          <a:p>
            <a:pPr algn="ctr"/>
            <a:r>
              <a:rPr lang="ru-RU" b="1" dirty="0" smtClean="0"/>
              <a:t>Что говорил </a:t>
            </a:r>
            <a:r>
              <a:rPr lang="ru-RU" b="1" dirty="0"/>
              <a:t> </a:t>
            </a:r>
            <a:r>
              <a:rPr lang="ru-RU" b="1" dirty="0" smtClean="0"/>
              <a:t>птенчик Петя?</a:t>
            </a:r>
            <a:endParaRPr lang="ru-RU" b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4"/>
          <a:stretch/>
        </p:blipFill>
        <p:spPr bwMode="auto">
          <a:xfrm>
            <a:off x="3851920" y="260648"/>
            <a:ext cx="4989228" cy="582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пь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0222" y="919685"/>
            <a:ext cx="487363" cy="48736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37971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546" y="3394894"/>
            <a:ext cx="2126303" cy="20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Выноска-облако 17"/>
          <p:cNvSpPr/>
          <p:nvPr/>
        </p:nvSpPr>
        <p:spPr>
          <a:xfrm>
            <a:off x="6084168" y="1320731"/>
            <a:ext cx="2736304" cy="1895616"/>
          </a:xfrm>
          <a:prstGeom prst="cloudCallout">
            <a:avLst>
              <a:gd name="adj1" fmla="val 2834"/>
              <a:gd name="adj2" fmla="val 1077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995" y="243513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К Какому гномику относится звук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</a:t>
            </a:r>
            <a:r>
              <a:rPr lang="ru-RU" sz="3200" b="1" cap="all" dirty="0"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? Выберите </a:t>
            </a:r>
            <a:r>
              <a:rPr lang="ru-RU" sz="32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гномика для </a:t>
            </a:r>
            <a:r>
              <a:rPr lang="ru-RU" sz="3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звука </a:t>
            </a:r>
            <a:r>
              <a:rPr lang="ru-RU" sz="3200" cap="all" dirty="0"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629" y="4174923"/>
            <a:ext cx="1974850" cy="262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338" y="1360656"/>
            <a:ext cx="18002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190" y="1406393"/>
            <a:ext cx="1784578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07681"/>
            <a:ext cx="1963299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514" y="4023224"/>
            <a:ext cx="144016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настраиваемая 9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1148334" y="639863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1616386" y="3827056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4283968" y="3720331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страиваемая 12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3128002" y="6213732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noaction" highlightClick="1">
              <a:snd r:embed="rId9" name="explode.wav"/>
            </a:hlinkClick>
          </p:cNvPr>
          <p:cNvSpPr/>
          <p:nvPr/>
        </p:nvSpPr>
        <p:spPr>
          <a:xfrm>
            <a:off x="5461174" y="620246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7512064" y="605103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979378" y="1668374"/>
            <a:ext cx="2855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Ребята,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будьте внимательными,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гномиков много –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 можно запутаться</a:t>
            </a:r>
          </a:p>
        </p:txBody>
      </p:sp>
    </p:spTree>
    <p:extLst>
      <p:ext uri="{BB962C8B-B14F-4D97-AF65-F5344CB8AC3E}">
        <p14:creationId xmlns:p14="http://schemas.microsoft.com/office/powerpoint/2010/main" val="21724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Чем отличаются звуки </a:t>
            </a:r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/>
              <a:t> и </a:t>
            </a:r>
            <a:r>
              <a:rPr lang="ru-RU" dirty="0" err="1">
                <a:solidFill>
                  <a:srgbClr val="00B050"/>
                </a:solidFill>
              </a:rPr>
              <a:t>П</a:t>
            </a:r>
            <a:r>
              <a:rPr lang="ru-RU" dirty="0" err="1" smtClean="0"/>
              <a:t>ь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Чем они похожи?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1550339"/>
            <a:ext cx="3164969" cy="338554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1600" u="sng" dirty="0" smtClean="0"/>
              <a:t>Отличия</a:t>
            </a:r>
            <a:r>
              <a:rPr lang="ru-RU" sz="1600" dirty="0" smtClean="0"/>
              <a:t>: </a:t>
            </a:r>
            <a:r>
              <a:rPr lang="ru-RU" sz="1600" dirty="0" smtClean="0">
                <a:solidFill>
                  <a:srgbClr val="002060"/>
                </a:solidFill>
              </a:rPr>
              <a:t>твёрдостью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00B050"/>
                </a:solidFill>
              </a:rPr>
              <a:t>мягкостью</a:t>
            </a: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5660" y="2088316"/>
            <a:ext cx="1861407" cy="181588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1600" u="sng" dirty="0" smtClean="0"/>
              <a:t>Сходство: </a:t>
            </a:r>
          </a:p>
          <a:p>
            <a:r>
              <a:rPr lang="ru-RU" sz="1600" dirty="0" smtClean="0"/>
              <a:t>1.оба согласные, </a:t>
            </a:r>
          </a:p>
          <a:p>
            <a:r>
              <a:rPr lang="ru-RU" sz="1600" dirty="0" smtClean="0"/>
              <a:t>2.глухие, </a:t>
            </a:r>
          </a:p>
          <a:p>
            <a:r>
              <a:rPr lang="ru-RU" sz="1600" dirty="0" smtClean="0"/>
              <a:t>3.взрывные.</a:t>
            </a:r>
          </a:p>
          <a:p>
            <a:r>
              <a:rPr lang="ru-RU" sz="1600" dirty="0" smtClean="0"/>
              <a:t>4.воздух встречает</a:t>
            </a:r>
          </a:p>
          <a:p>
            <a:r>
              <a:rPr lang="ru-RU" sz="1600" dirty="0"/>
              <a:t>п</a:t>
            </a:r>
            <a:r>
              <a:rPr lang="ru-RU" sz="1600" dirty="0" smtClean="0"/>
              <a:t>реграду: </a:t>
            </a:r>
          </a:p>
          <a:p>
            <a:r>
              <a:rPr lang="ru-RU" sz="1600" dirty="0" smtClean="0"/>
              <a:t>сомкнутые губки)</a:t>
            </a:r>
            <a:endParaRPr lang="ru-RU" sz="1600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85" y="2120766"/>
            <a:ext cx="2661907" cy="339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114" y="2140799"/>
            <a:ext cx="2198997" cy="327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757220" y="6327315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108" y="4077072"/>
            <a:ext cx="2126303" cy="203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69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Поймай звуки П и П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200" dirty="0" smtClean="0"/>
              <a:t>(покажи твёрдый или мягкий КУЛАЧОК) </a:t>
            </a:r>
            <a:endParaRPr lang="ru-RU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132856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1-ая ступенька: П  П </a:t>
            </a:r>
            <a:r>
              <a:rPr lang="ru-RU" sz="3200" dirty="0" err="1" smtClean="0"/>
              <a:t>П</a:t>
            </a:r>
            <a:r>
              <a:rPr lang="ru-RU" sz="3200" dirty="0" smtClean="0"/>
              <a:t> </a:t>
            </a:r>
            <a:r>
              <a:rPr lang="ru-RU" sz="3200" dirty="0" err="1" smtClean="0"/>
              <a:t>Пь</a:t>
            </a:r>
            <a:r>
              <a:rPr lang="ru-RU" sz="3200" dirty="0" smtClean="0"/>
              <a:t> </a:t>
            </a:r>
            <a:r>
              <a:rPr lang="ru-RU" sz="3200" dirty="0" err="1" smtClean="0"/>
              <a:t>Пь</a:t>
            </a:r>
            <a:r>
              <a:rPr lang="ru-RU" sz="3200" dirty="0" smtClean="0"/>
              <a:t> П </a:t>
            </a:r>
            <a:r>
              <a:rPr lang="ru-RU" sz="3200" dirty="0" err="1" smtClean="0"/>
              <a:t>П</a:t>
            </a:r>
            <a:r>
              <a:rPr lang="ru-RU" sz="3200" dirty="0" smtClean="0"/>
              <a:t> </a:t>
            </a:r>
            <a:r>
              <a:rPr lang="ru-RU" sz="3200" dirty="0" err="1" smtClean="0"/>
              <a:t>Пь</a:t>
            </a:r>
            <a:r>
              <a:rPr lang="ru-RU" sz="3200" dirty="0" smtClean="0"/>
              <a:t> </a:t>
            </a:r>
            <a:r>
              <a:rPr lang="ru-RU" sz="3200" dirty="0"/>
              <a:t>П</a:t>
            </a:r>
            <a:endParaRPr lang="ru-RU" sz="3200" dirty="0" smtClean="0"/>
          </a:p>
          <a:p>
            <a:r>
              <a:rPr lang="ru-RU" sz="3200" dirty="0" smtClean="0"/>
              <a:t>2-ая ступенька: АП УП  ИП </a:t>
            </a:r>
            <a:r>
              <a:rPr lang="ru-RU" sz="3200" dirty="0" err="1" smtClean="0"/>
              <a:t>ИПь</a:t>
            </a:r>
            <a:r>
              <a:rPr lang="ru-RU" sz="3200" dirty="0" smtClean="0"/>
              <a:t> ИП </a:t>
            </a:r>
            <a:r>
              <a:rPr lang="ru-RU" sz="3200" dirty="0" err="1" smtClean="0"/>
              <a:t>ИП</a:t>
            </a:r>
            <a:r>
              <a:rPr lang="ru-RU" sz="3200" dirty="0" smtClean="0"/>
              <a:t> </a:t>
            </a:r>
            <a:r>
              <a:rPr lang="ru-RU" sz="3200" dirty="0" err="1" smtClean="0"/>
              <a:t>УПь</a:t>
            </a:r>
            <a:r>
              <a:rPr lang="ru-RU" sz="3200" dirty="0" smtClean="0"/>
              <a:t> </a:t>
            </a:r>
            <a:r>
              <a:rPr lang="ru-RU" sz="3200" dirty="0" err="1" smtClean="0"/>
              <a:t>УПь</a:t>
            </a:r>
            <a:r>
              <a:rPr lang="ru-RU" sz="3200" dirty="0" smtClean="0"/>
              <a:t>  </a:t>
            </a:r>
          </a:p>
          <a:p>
            <a:r>
              <a:rPr lang="ru-RU" sz="3200" dirty="0" smtClean="0"/>
              <a:t>3-тья ступенька: ПА ПУ ПИ П</a:t>
            </a:r>
            <a:r>
              <a:rPr lang="ru-RU" sz="3200" dirty="0"/>
              <a:t>Ё</a:t>
            </a:r>
            <a:r>
              <a:rPr lang="ru-RU" sz="3200" dirty="0" smtClean="0"/>
              <a:t> ПО ПЫ ПЭ ПЕ </a:t>
            </a:r>
            <a:endParaRPr lang="ru-RU" sz="3200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512064" y="6051034"/>
            <a:ext cx="1092383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s://i.playground.ru/p/2IvYQjbgrGJbtibH7knM-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12" y="4005064"/>
            <a:ext cx="2572928" cy="246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3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9" y="1251131"/>
            <a:ext cx="1775051" cy="120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Игра «Третий лишний»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(дифференциация </a:t>
            </a:r>
            <a:r>
              <a:rPr lang="ru-RU" sz="2000" b="1" dirty="0" smtClean="0">
                <a:solidFill>
                  <a:srgbClr val="002060"/>
                </a:solidFill>
              </a:rPr>
              <a:t>П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-</a:t>
            </a:r>
            <a:r>
              <a:rPr lang="ru-RU" sz="2000" b="1" dirty="0" smtClean="0">
                <a:solidFill>
                  <a:srgbClr val="00B050"/>
                </a:solidFill>
              </a:rPr>
              <a:t>П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07444"/>
              </p:ext>
            </p:extLst>
          </p:nvPr>
        </p:nvGraphicFramePr>
        <p:xfrm>
          <a:off x="899591" y="1075859"/>
          <a:ext cx="7272808" cy="5413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70753"/>
                <a:gridCol w="2505420"/>
                <a:gridCol w="2296635"/>
              </a:tblGrid>
              <a:tr h="16330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Молодец!</a:t>
                      </a:r>
                    </a:p>
                    <a:p>
                      <a:pPr algn="ctr"/>
                      <a:r>
                        <a:rPr lang="ru-RU" dirty="0" smtClean="0"/>
                        <a:t>В</a:t>
                      </a:r>
                      <a:r>
                        <a:rPr lang="ru-RU" baseline="0" dirty="0" smtClean="0"/>
                        <a:t> этом слове </a:t>
                      </a:r>
                    </a:p>
                    <a:p>
                      <a:pPr algn="ctr"/>
                      <a:r>
                        <a:rPr lang="ru-RU" baseline="0" dirty="0" smtClean="0"/>
                        <a:t>звук </a:t>
                      </a:r>
                      <a:r>
                        <a:rPr lang="ru-RU" baseline="0" dirty="0" err="1" smtClean="0"/>
                        <a:t>Пь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Молодец!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 этом слове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звук </a:t>
                      </a:r>
                      <a:r>
                        <a:rPr lang="ru-RU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Пь</a:t>
                      </a:r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805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05" y="1136343"/>
            <a:ext cx="1286138" cy="121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66" y="1211213"/>
            <a:ext cx="2309242" cy="135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1196752"/>
            <a:ext cx="1728192" cy="139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200" y="2773448"/>
            <a:ext cx="1584175" cy="138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396" y="2855945"/>
            <a:ext cx="1815182" cy="1342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744" y="2856191"/>
            <a:ext cx="1447702" cy="153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80" y="4725144"/>
            <a:ext cx="1530350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823" y="4662089"/>
            <a:ext cx="1795543" cy="1489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456" y="4547230"/>
            <a:ext cx="1719635" cy="171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01" y="4618657"/>
            <a:ext cx="2180249" cy="1353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173526" y="6317438"/>
            <a:ext cx="819319" cy="432048"/>
          </a:xfrm>
          <a:prstGeom prst="actionButtonForwardNex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страиваемая 16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4858790" y="225735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1140491" y="3959034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настраиваемая 18">
            <a:hlinkClick r:id="" action="ppaction://noaction" highlightClick="1">
              <a:snd r:embed="rId13" name="applause.wav"/>
            </a:hlinkClick>
          </p:cNvPr>
          <p:cNvSpPr/>
          <p:nvPr/>
        </p:nvSpPr>
        <p:spPr>
          <a:xfrm>
            <a:off x="6140368" y="605094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страиваемая 19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2212183" y="2257358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6001106" y="2197560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2355224" y="6050944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4734474" y="5981445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настраиваемая 23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7033344" y="3989910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страиваемая 24">
            <a:hlinkClick r:id="" action="ppaction://noaction" highlightClick="1">
              <a:snd r:embed="rId14" name="explode.wav"/>
            </a:hlinkClick>
          </p:cNvPr>
          <p:cNvSpPr/>
          <p:nvPr/>
        </p:nvSpPr>
        <p:spPr>
          <a:xfrm>
            <a:off x="3421329" y="4002039"/>
            <a:ext cx="936104" cy="392335"/>
          </a:xfrm>
          <a:prstGeom prst="actionButtonBlank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36066" y="2370804"/>
            <a:ext cx="7050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посуда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421329" y="2406660"/>
            <a:ext cx="10509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пирамидка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983471" y="2350606"/>
            <a:ext cx="10670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поварёшка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5125169" y="4136232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повар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3473311" y="6093223"/>
            <a:ext cx="1128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парикмахер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744458" y="4671317"/>
            <a:ext cx="756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письмо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0652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402</TotalTime>
  <Words>329</Words>
  <Application>Microsoft Office PowerPoint</Application>
  <PresentationFormat>Экран (4:3)</PresentationFormat>
  <Paragraphs>83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Удалённое Занятие  по обучению грамоте для детей старшего дошкольного возраста   тема: дифференциация звуков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отличаются звуки П и Пь? Чем они похожи?</vt:lpstr>
      <vt:lpstr>Поймай звуки П и П  (покажи твёрдый или мягкий КУЛАЧОК) </vt:lpstr>
      <vt:lpstr>Игра «Третий лишний» (дифференциация П-П)</vt:lpstr>
      <vt:lpstr>Игра «Третий лишний» (место звука п в слове)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арк1</dc:creator>
  <cp:lastModifiedBy>надежда</cp:lastModifiedBy>
  <cp:revision>35</cp:revision>
  <cp:lastPrinted>2016-02-11T16:54:56Z</cp:lastPrinted>
  <dcterms:created xsi:type="dcterms:W3CDTF">2016-02-11T14:38:52Z</dcterms:created>
  <dcterms:modified xsi:type="dcterms:W3CDTF">2021-02-02T14:40:54Z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2633638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