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2" r:id="rId4"/>
    <p:sldId id="263" r:id="rId5"/>
    <p:sldId id="265" r:id="rId6"/>
    <p:sldId id="264" r:id="rId7"/>
    <p:sldId id="261" r:id="rId8"/>
    <p:sldId id="271" r:id="rId9"/>
    <p:sldId id="270" r:id="rId10"/>
    <p:sldId id="272" r:id="rId11"/>
    <p:sldId id="273" r:id="rId12"/>
    <p:sldId id="276" r:id="rId13"/>
    <p:sldId id="275" r:id="rId14"/>
    <p:sldId id="278" r:id="rId15"/>
    <p:sldId id="277" r:id="rId16"/>
    <p:sldId id="281" r:id="rId17"/>
    <p:sldId id="279" r:id="rId18"/>
    <p:sldId id="282" r:id="rId19"/>
    <p:sldId id="283" r:id="rId20"/>
    <p:sldId id="284" r:id="rId21"/>
    <p:sldId id="285" r:id="rId22"/>
    <p:sldId id="286" r:id="rId23"/>
    <p:sldId id="287" r:id="rId24"/>
    <p:sldId id="269" r:id="rId25"/>
    <p:sldId id="291" r:id="rId26"/>
    <p:sldId id="293" r:id="rId27"/>
    <p:sldId id="289" r:id="rId28"/>
    <p:sldId id="26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2703"/>
    <a:srgbClr val="972B01"/>
    <a:srgbClr val="B94900"/>
    <a:srgbClr val="92300F"/>
    <a:srgbClr val="A9915D"/>
    <a:srgbClr val="AD9861"/>
    <a:srgbClr val="8A733F"/>
    <a:srgbClr val="FCFCE9"/>
    <a:srgbClr val="F5F1BF"/>
    <a:srgbClr val="B39E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93" d="100"/>
          <a:sy n="93" d="100"/>
        </p:scale>
        <p:origin x="-1018" y="-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0.png"/><Relationship Id="rId18" Type="http://schemas.microsoft.com/office/2007/relationships/hdphoto" Target="../media/hdphoto7.wdp"/><Relationship Id="rId3" Type="http://schemas.openxmlformats.org/officeDocument/2006/relationships/audio" Target="../media/audio2.wav"/><Relationship Id="rId7" Type="http://schemas.openxmlformats.org/officeDocument/2006/relationships/image" Target="../media/image27.png"/><Relationship Id="rId12" Type="http://schemas.microsoft.com/office/2007/relationships/hdphoto" Target="../media/hdphoto4.wdp"/><Relationship Id="rId17" Type="http://schemas.openxmlformats.org/officeDocument/2006/relationships/image" Target="../media/image32.png"/><Relationship Id="rId2" Type="http://schemas.openxmlformats.org/officeDocument/2006/relationships/audio" Target="../media/audio1.wav"/><Relationship Id="rId16" Type="http://schemas.microsoft.com/office/2007/relationships/hdphoto" Target="../media/hdphoto6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5" Type="http://schemas.openxmlformats.org/officeDocument/2006/relationships/image" Target="../media/image31.png"/><Relationship Id="rId10" Type="http://schemas.microsoft.com/office/2007/relationships/hdphoto" Target="../media/hdphoto3.wdp"/><Relationship Id="rId4" Type="http://schemas.openxmlformats.org/officeDocument/2006/relationships/image" Target="../media/image2.jpg"/><Relationship Id="rId9" Type="http://schemas.openxmlformats.org/officeDocument/2006/relationships/image" Target="../media/image28.png"/><Relationship Id="rId14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37.png"/><Relationship Id="rId3" Type="http://schemas.openxmlformats.org/officeDocument/2006/relationships/audio" Target="../media/audio2.wav"/><Relationship Id="rId7" Type="http://schemas.openxmlformats.org/officeDocument/2006/relationships/image" Target="../media/image33.png"/><Relationship Id="rId12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microsoft.com/office/2007/relationships/hdphoto" Target="../media/hdphoto9.wdp"/><Relationship Id="rId5" Type="http://schemas.openxmlformats.org/officeDocument/2006/relationships/image" Target="../media/image26.png"/><Relationship Id="rId10" Type="http://schemas.openxmlformats.org/officeDocument/2006/relationships/image" Target="../media/image35.png"/><Relationship Id="rId4" Type="http://schemas.openxmlformats.org/officeDocument/2006/relationships/image" Target="../media/image2.jpg"/><Relationship Id="rId9" Type="http://schemas.openxmlformats.org/officeDocument/2006/relationships/image" Target="../media/image34.jpeg"/><Relationship Id="rId14" Type="http://schemas.microsoft.com/office/2007/relationships/hdphoto" Target="../media/hdphoto10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microsoft.com/office/2007/relationships/hdphoto" Target="../media/hdphoto14.wdp"/><Relationship Id="rId3" Type="http://schemas.openxmlformats.org/officeDocument/2006/relationships/image" Target="../media/image2.jpg"/><Relationship Id="rId7" Type="http://schemas.openxmlformats.org/officeDocument/2006/relationships/image" Target="../media/image40.jpeg"/><Relationship Id="rId12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11" Type="http://schemas.microsoft.com/office/2007/relationships/hdphoto" Target="../media/hdphoto13.wdp"/><Relationship Id="rId5" Type="http://schemas.microsoft.com/office/2007/relationships/hdphoto" Target="../media/hdphoto11.wdp"/><Relationship Id="rId10" Type="http://schemas.openxmlformats.org/officeDocument/2006/relationships/image" Target="../media/image42.png"/><Relationship Id="rId4" Type="http://schemas.openxmlformats.org/officeDocument/2006/relationships/image" Target="../media/image38.png"/><Relationship Id="rId9" Type="http://schemas.microsoft.com/office/2007/relationships/hdphoto" Target="../media/hdphoto12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.jpg"/><Relationship Id="rId7" Type="http://schemas.microsoft.com/office/2007/relationships/hdphoto" Target="../media/hdphoto16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48.png"/><Relationship Id="rId5" Type="http://schemas.microsoft.com/office/2007/relationships/hdphoto" Target="../media/hdphoto15.wdp"/><Relationship Id="rId10" Type="http://schemas.openxmlformats.org/officeDocument/2006/relationships/image" Target="../media/image47.jpeg"/><Relationship Id="rId4" Type="http://schemas.openxmlformats.org/officeDocument/2006/relationships/image" Target="../media/image44.png"/><Relationship Id="rId9" Type="http://schemas.microsoft.com/office/2007/relationships/hdphoto" Target="../media/hdphoto17.wdp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13" Type="http://schemas.openxmlformats.org/officeDocument/2006/relationships/image" Target="../media/image48.png"/><Relationship Id="rId3" Type="http://schemas.openxmlformats.org/officeDocument/2006/relationships/audio" Target="../media/audio2.wav"/><Relationship Id="rId7" Type="http://schemas.openxmlformats.org/officeDocument/2006/relationships/image" Target="../media/image50.png"/><Relationship Id="rId12" Type="http://schemas.microsoft.com/office/2007/relationships/hdphoto" Target="../media/hdphoto21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11" Type="http://schemas.openxmlformats.org/officeDocument/2006/relationships/image" Target="../media/image52.png"/><Relationship Id="rId5" Type="http://schemas.openxmlformats.org/officeDocument/2006/relationships/image" Target="../media/image49.png"/><Relationship Id="rId10" Type="http://schemas.microsoft.com/office/2007/relationships/hdphoto" Target="../media/hdphoto20.wdp"/><Relationship Id="rId4" Type="http://schemas.openxmlformats.org/officeDocument/2006/relationships/image" Target="../media/image2.jpg"/><Relationship Id="rId9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clck/jsredir?from=yandex.ru;images/search;images;;&amp;text=&amp;etext=9180.RMGVGxt2OMsWsBkjJoAetXDSsN0IqATKMMxE2DYZFd884sXmz3CdR682SSRHBgu8Mcy8NSmOVuCj4YecNMEESH9ADdz7qIPr8V3cOolSJB8b0HiuyeQ7uVRYmJB8YEhO2nZm7RYPU4T7elnSsp2Rsg.f78752bd638353143f6672984f9b109b49a28704&amp;uuid=&amp;state=iric5OQ0sS1mPitaa3mxJE61AVKS1Y9siPMmVFsWPIWEtrEgMmapww,,&amp;data=eEwyM2lDYU9Gd1VROE1ZMXhZYkJTWkRFY2JtMUhhSjNpaXJ3c2VTamQwNUtHQy1VRG9INEhxNVNRalU3YUVWbFRBaGtJTkdCeEkxNnpDZUpsX0NEX0xST09tdl9ibkVRZ0o3Wm5mZldvazVfNzh1cDA2a2I1R3FiVEhJczI5YWZGY0lMNGFQSGFQclNSRFgzbE5pVXpVVTdFOUFTMmdQeFJDQmFfTUkwNFNvLA,,&amp;sign=eb02c8982525b0da43e3a6733b63a42c&amp;keyno=IMGS_0&amp;b64e=2&amp;l10n=ru" TargetMode="External"/><Relationship Id="rId7" Type="http://schemas.openxmlformats.org/officeDocument/2006/relationships/hyperlink" Target="https://volzsky-klass.ru/kanakina-4-klass-uchebnik-2-upr-60-s-30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yandex.ru/clck/jsredir?from=yandex.ru;images/search;images;;&amp;text=&amp;etext=9180.kD59_WlXcM9DT047MMwbUD5iE0UWBAaU_XgsacyA1RZP3ujnt4vMhVIGVbtGV80WKibNtJCTehd5Z5p3NJL3dtt2OWUS2WyTKd28wKB_AWV_nP38jeTIBIQePqlOmGo9.c2104e0880db1ea89c2f513c393f70c09110a992&amp;uuid=&amp;state=iric5OQ0sS1mPitaa3mxJE61AVKS1Y9siPMmVFsWPIWEtrEgMmapww,,&amp;data=eEwyM2lDYU9Gd1VROE1ZMXhZYkJTUjRYN1Btc3dmRV9wU1ZwZjhKeWVMYl9XYldoTTNuaEpBSGY3bzVqRzl2NXpkb2JocmFXNDBYVjRJN2lZY19mbWJ6ZHJJX3BYQVl5dC1MNmdnZzc5b3ZteWl2ZlNVeVhNODJIa010b19HYTlKeWVkS1ltX2NHMklhUWsyYnpIS0wwZGJsT3N5d3p1Ynp0TzVrREItc1pWZC1SLVF5VV9CdjMzOVZRUXgyMGpyZzl0c25HQ251ekJicFRtejUzNGZpUSws&amp;sign=98916a743ebd210674b70de107623902&amp;keyno=IMGS_0&amp;b64e=2&amp;l10n=ru" TargetMode="External"/><Relationship Id="rId5" Type="http://schemas.openxmlformats.org/officeDocument/2006/relationships/hyperlink" Target="http://yandex.ru/clck/jsredir?from=yandex.ru;images/search;images;;&amp;text=&amp;etext=9180.Hhyjb8Y3uANLEylZKryJnzZswRGUti9k5xoA6jeEldReDVfxcFhW9Qtn-1JF5EBKhxSbiZepZJWn86i323IIeg.ffdc522ba7f3912f8aafa686acd5be24ce21fe36&amp;uuid=&amp;state=iric5OQ0sS1mPitaa3mxJE61AVKS1Y9siPMmVFsWPIWEtrEgMmapww,,&amp;data=eEwyM2lDYU9Gd1VROE1ZMXhZYkJTYXBuUjFFeGZrQS1OSHpSTjJtQ2cyYlNHUkFERFU4Tmx2M2FOTjZtbk9JTGtBZ3NTRHJZWC1iY1lqd3pzUTMtS0xtdUtueDlpdHg2bk5kdThkdzdRV1RoeUh1Z0RwQjVuRWlsZ0J1cUl2ckg,&amp;sign=71fffbecf893bb4a87c053034c3627f8&amp;keyno=IMGS_0&amp;b64e=2&amp;l10n=ru" TargetMode="External"/><Relationship Id="rId4" Type="http://schemas.openxmlformats.org/officeDocument/2006/relationships/hyperlink" Target="http://www.murmansk.kp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200150"/>
            <a:ext cx="7886700" cy="179614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ln w="19050"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«Быть  военным  почётно!»</a:t>
            </a:r>
            <a:r>
              <a:rPr lang="ru-RU" b="1" dirty="0">
                <a:ln w="19050"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n w="19050"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801938" y="3257550"/>
            <a:ext cx="6342062" cy="2438400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ru-RU" b="1" i="1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Автор – составитель:</a:t>
            </a:r>
          </a:p>
          <a:p>
            <a:pPr>
              <a:buFont typeface="Arial" charset="0"/>
              <a:buNone/>
              <a:defRPr/>
            </a:pPr>
            <a:r>
              <a:rPr lang="ru-RU" b="1" i="1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Карпова  Людмила  Леонидовна,</a:t>
            </a:r>
          </a:p>
          <a:p>
            <a:pPr>
              <a:buFont typeface="Arial" charset="0"/>
              <a:buNone/>
              <a:defRPr/>
            </a:pPr>
            <a:r>
              <a:rPr lang="ru-RU" b="1" i="1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воспитатель  МБДОУ  детский сад</a:t>
            </a:r>
          </a:p>
          <a:p>
            <a:pPr>
              <a:buFont typeface="Arial" charset="0"/>
              <a:buNone/>
              <a:defRPr/>
            </a:pPr>
            <a:r>
              <a:rPr lang="ru-RU" b="1" i="1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«Радуга» с. </a:t>
            </a:r>
            <a:r>
              <a:rPr lang="ru-RU" b="1" i="1" dirty="0" err="1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Мамонтово</a:t>
            </a:r>
            <a:r>
              <a:rPr lang="ru-RU" b="1" i="1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Font typeface="Arial" charset="0"/>
              <a:buNone/>
              <a:defRPr/>
            </a:pPr>
            <a:r>
              <a:rPr lang="ru-RU" b="1" i="1" dirty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              2022 год</a:t>
            </a:r>
            <a:endParaRPr lang="ru-RU" b="1" i="1" dirty="0">
              <a:solidFill>
                <a:srgbClr val="003CB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pln-pskov.ru/prptfiles/big/15332141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9492" y="364502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  <a:cs typeface="Arial" charset="0"/>
              </a:rPr>
              <a:t>Десантники в минуты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  <a:cs typeface="Arial" charset="0"/>
              </a:rPr>
              <a:t>Спускаются с небес.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3230" y="448514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  <a:cs typeface="Arial" charset="0"/>
              </a:rPr>
              <a:t>Распутав парашюты,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  <a:cs typeface="Arial" charset="0"/>
              </a:rPr>
              <a:t>Прочешут темный лес,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3230" y="531999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  <a:cs typeface="Arial" charset="0"/>
              </a:rPr>
              <a:t>Овраги, горы и луга.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  <a:cs typeface="Arial" charset="0"/>
              </a:rPr>
              <a:t>Найдут опасного врага.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0630"/>
            <a:ext cx="7886700" cy="156006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Десантники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56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37249" y="4761159"/>
            <a:ext cx="3269498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Моряк</a:t>
            </a:r>
            <a:endParaRPr lang="ru-RU" sz="3600" b="1" dirty="0"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2769" y="564649"/>
            <a:ext cx="571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Военные  профессии</a:t>
            </a:r>
            <a:endParaRPr lang="ru-RU" sz="3600" b="1" dirty="0">
              <a:ln w="9525">
                <a:noFill/>
              </a:ln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6" descr="http://igorgodunov.ru/a/A-43/f53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32" b="8246"/>
          <a:stretch/>
        </p:blipFill>
        <p:spPr bwMode="auto">
          <a:xfrm>
            <a:off x="1929112" y="1210980"/>
            <a:ext cx="5285773" cy="372452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1738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900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83868" y="42836"/>
            <a:ext cx="328016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Моряк</a:t>
            </a:r>
            <a:r>
              <a:rPr lang="ru-RU" sz="4000" b="1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+mn-lt"/>
                <a:cs typeface="+mn-cs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500" y="764704"/>
            <a:ext cx="612068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1270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+mn-cs"/>
              </a:rPr>
              <a:t>На мачте наш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1270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+mn-cs"/>
              </a:rPr>
              <a:t>трёхцветный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1270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+mn-cs"/>
              </a:rPr>
              <a:t>флаг,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1270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+mn-cs"/>
              </a:rPr>
              <a:t>На палубе стоит моряк.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1270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+mn-cs"/>
              </a:rPr>
              <a:t>И знает, что моря страны,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63888" y="4797152"/>
            <a:ext cx="648072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2300F"/>
                </a:solidFill>
                <a:latin typeface="Arial Black" pitchFamily="34" charset="0"/>
                <a:cs typeface="+mn-cs"/>
              </a:rPr>
              <a:t>Границы океанов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2300F"/>
                </a:solidFill>
                <a:latin typeface="Arial Black" pitchFamily="34" charset="0"/>
                <a:cs typeface="+mn-cs"/>
              </a:rPr>
              <a:t>И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2300F"/>
                </a:solidFill>
                <a:latin typeface="Arial Black" pitchFamily="34" charset="0"/>
                <a:cs typeface="+mn-cs"/>
              </a:rPr>
              <a:t>днём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2300F"/>
                </a:solidFill>
                <a:latin typeface="Arial Black" pitchFamily="34" charset="0"/>
                <a:cs typeface="+mn-cs"/>
              </a:rPr>
              <a:t>, и ночью быть должны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2300F"/>
                </a:solidFill>
                <a:latin typeface="Arial Black" pitchFamily="34" charset="0"/>
                <a:cs typeface="+mn-cs"/>
              </a:rPr>
              <a:t>Под бдительной охраной!</a:t>
            </a:r>
          </a:p>
        </p:txBody>
      </p:sp>
    </p:spTree>
    <p:extLst>
      <p:ext uri="{BB962C8B-B14F-4D97-AF65-F5344CB8AC3E}">
        <p14:creationId xmlns:p14="http://schemas.microsoft.com/office/powerpoint/2010/main" val="22952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37249" y="4761159"/>
            <a:ext cx="3269498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Подводник</a:t>
            </a:r>
            <a:endParaRPr lang="ru-RU" sz="3200" b="1" dirty="0"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2769" y="564649"/>
            <a:ext cx="571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Военные  профессии</a:t>
            </a:r>
            <a:endParaRPr lang="ru-RU" sz="3600" b="1" dirty="0">
              <a:ln w="9525">
                <a:noFill/>
              </a:ln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C:\Users\admin\Desktop\p_02.jpg"/>
          <p:cNvPicPr>
            <a:picLocks noChangeAspect="1" noChangeArrowheads="1"/>
          </p:cNvPicPr>
          <p:nvPr/>
        </p:nvPicPr>
        <p:blipFill rotWithShape="1">
          <a:blip r:embed="rId3"/>
          <a:srcRect l="2038" t="-1201" r="-2020" b="1201"/>
          <a:stretch/>
        </p:blipFill>
        <p:spPr>
          <a:xfrm>
            <a:off x="2004019" y="1210980"/>
            <a:ext cx="5135958" cy="370301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06617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7699" y="436590"/>
            <a:ext cx="53040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72B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дивная картина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72B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Выходит из глубин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72B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Стальная субмарина,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72B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будто бы дельфин!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5157192"/>
            <a:ext cx="475252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Подводники в ней служат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Они и там, и тут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 водной гладью кружат,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Границу берегут!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4300" y="365126"/>
            <a:ext cx="4555671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Подводники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38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64585" y="4578568"/>
            <a:ext cx="3269498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Пограничник</a:t>
            </a:r>
            <a:endParaRPr lang="ru-RU" sz="3600" b="1" dirty="0"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2769" y="564649"/>
            <a:ext cx="571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Военные  профессии</a:t>
            </a:r>
            <a:endParaRPr lang="ru-RU" sz="3600" b="1" dirty="0">
              <a:ln w="9525">
                <a:noFill/>
              </a:ln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1" r="6741"/>
          <a:stretch/>
        </p:blipFill>
        <p:spPr bwMode="auto">
          <a:xfrm>
            <a:off x="2225664" y="1333820"/>
            <a:ext cx="4572060" cy="3427339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9740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988" cy="690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7"/>
          <p:cNvSpPr txBox="1">
            <a:spLocks/>
          </p:cNvSpPr>
          <p:nvPr/>
        </p:nvSpPr>
        <p:spPr>
          <a:xfrm>
            <a:off x="457200" y="138792"/>
            <a:ext cx="5770563" cy="9867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Пограничник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28839" y="1125538"/>
            <a:ext cx="631767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                                   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ветвях заснули птицы,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Звёзды в небе не горят.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Притаился у границы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Пограничников отряд.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Пограничники не дремлют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родного рубежа: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Наше море, нашу землю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Наше небо сторожат!</a:t>
            </a:r>
          </a:p>
        </p:txBody>
      </p:sp>
    </p:spTree>
    <p:extLst>
      <p:ext uri="{BB962C8B-B14F-4D97-AF65-F5344CB8AC3E}">
        <p14:creationId xmlns:p14="http://schemas.microsoft.com/office/powerpoint/2010/main" val="209482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37250" y="4578568"/>
            <a:ext cx="3269498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Танкист</a:t>
            </a:r>
            <a:endParaRPr lang="ru-RU" sz="3600" b="1" dirty="0"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2769" y="564649"/>
            <a:ext cx="571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Военные  профессии</a:t>
            </a:r>
            <a:endParaRPr lang="ru-RU" sz="3600" b="1" dirty="0">
              <a:ln w="9525">
                <a:noFill/>
              </a:ln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812" y="1311713"/>
            <a:ext cx="5174170" cy="3449446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346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95"/>
          <a:stretch>
            <a:fillRect/>
          </a:stretch>
        </p:blipFill>
        <p:spPr>
          <a:xfrm>
            <a:off x="0" y="-365848"/>
            <a:ext cx="9144000" cy="72238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9576" y="161450"/>
            <a:ext cx="3269498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Танкист</a:t>
            </a:r>
            <a:endParaRPr lang="ru-RU" sz="3600" b="1" dirty="0"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88327" y="3847835"/>
            <a:ext cx="55556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Везде, как будто вездеход,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гусеницах танк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пройдёт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Ствол орудийный впереди,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Опасно, враг, не подходи!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Танк прочной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защищён </a:t>
            </a: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броней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сможет встретить бой!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>
                <a:solidFill>
                  <a:schemeClr val="bg1"/>
                </a:solidFill>
              </a:ln>
              <a:solidFill>
                <a:schemeClr val="bg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76944" y="4490973"/>
            <a:ext cx="3269498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Пехотинец</a:t>
            </a:r>
            <a:endParaRPr lang="ru-RU" sz="3600" b="1" dirty="0"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2769" y="564649"/>
            <a:ext cx="571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Военные  профессии</a:t>
            </a:r>
            <a:endParaRPr lang="ru-RU" sz="3600" b="1" dirty="0">
              <a:ln w="9525">
                <a:noFill/>
              </a:ln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1"/>
          <a:stretch/>
        </p:blipFill>
        <p:spPr bwMode="auto">
          <a:xfrm>
            <a:off x="2151196" y="1386170"/>
            <a:ext cx="4720995" cy="3199799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1426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6" name="Объект 4"/>
          <p:cNvSpPr txBox="1">
            <a:spLocks/>
          </p:cNvSpPr>
          <p:nvPr/>
        </p:nvSpPr>
        <p:spPr>
          <a:xfrm>
            <a:off x="720435" y="811862"/>
            <a:ext cx="8229600" cy="248552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  <a:defRPr/>
            </a:pPr>
            <a:r>
              <a:rPr lang="ru-RU" sz="3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 презентации</a:t>
            </a:r>
            <a:r>
              <a:rPr lang="ru-RU" sz="32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3200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уточнить  и  расширить представления  детей о различных видах войск, военной технике,  о  людях  военных  профессий  -    защитниках  Отечества.</a:t>
            </a:r>
          </a:p>
          <a:p>
            <a:pPr marL="0" indent="0">
              <a:buNone/>
              <a:defRPr/>
            </a:pPr>
            <a:r>
              <a:rPr lang="ru-RU" sz="3200" b="1" i="1" u="sng" dirty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Презентация  предназначена для  детей  старшего  дошкольного  возраста.</a:t>
            </a:r>
          </a:p>
          <a:p>
            <a:pPr marL="0" indent="0">
              <a:buFont typeface="Arial" charset="0"/>
              <a:buNone/>
              <a:defRPr/>
            </a:pPr>
            <a:endParaRPr lang="ru-RU" sz="3200" b="1" i="1" dirty="0" smtClean="0">
              <a:solidFill>
                <a:srgbClr val="003CB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08175" y="92075"/>
            <a:ext cx="56165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b="1" dirty="0">
                <a:solidFill>
                  <a:srgbClr val="002060"/>
                </a:solidFill>
              </a:rPr>
              <a:t>Пехотинец</a:t>
            </a:r>
          </a:p>
          <a:p>
            <a:pPr eaLnBrk="1" hangingPunct="1"/>
            <a:endParaRPr lang="ru-RU" altLang="ru-RU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076635"/>
            <a:ext cx="525658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rgbClr val="1724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Пехота на любой войне</a:t>
            </a:r>
          </a:p>
          <a:p>
            <a:pPr>
              <a:defRPr/>
            </a:pPr>
            <a:r>
              <a:rPr lang="ru-RU" sz="2400" b="1" dirty="0"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rgbClr val="1724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Полей царица.</a:t>
            </a:r>
          </a:p>
          <a:p>
            <a:pPr>
              <a:defRPr/>
            </a:pPr>
            <a:r>
              <a:rPr lang="ru-RU" sz="2400" b="1" dirty="0"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rgbClr val="1724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хочется поздравить мне</a:t>
            </a:r>
          </a:p>
          <a:p>
            <a:pPr>
              <a:defRPr/>
            </a:pPr>
            <a:r>
              <a:rPr lang="ru-RU" sz="2400" b="1" dirty="0"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rgbClr val="1724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Всех пехотинцев!</a:t>
            </a:r>
          </a:p>
        </p:txBody>
      </p:sp>
    </p:spTree>
    <p:extLst>
      <p:ext uri="{BB962C8B-B14F-4D97-AF65-F5344CB8AC3E}">
        <p14:creationId xmlns:p14="http://schemas.microsoft.com/office/powerpoint/2010/main" val="172910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playground.ru/images/files/9/6/2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996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3"/>
          <p:cNvSpPr>
            <a:spLocks noChangeArrowheads="1"/>
          </p:cNvSpPr>
          <p:nvPr/>
        </p:nvSpPr>
        <p:spPr bwMode="auto">
          <a:xfrm>
            <a:off x="1042988" y="2060575"/>
            <a:ext cx="70580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7200" b="1" u="sng" dirty="0">
                <a:solidFill>
                  <a:srgbClr val="FF0000"/>
                </a:solidFill>
                <a:latin typeface="Arial" panose="020B0604020202020204" pitchFamily="34" charset="0"/>
              </a:rPr>
              <a:t>Поиграем?</a:t>
            </a:r>
          </a:p>
        </p:txBody>
      </p:sp>
    </p:spTree>
    <p:extLst>
      <p:ext uri="{BB962C8B-B14F-4D97-AF65-F5344CB8AC3E}">
        <p14:creationId xmlns:p14="http://schemas.microsoft.com/office/powerpoint/2010/main" val="256715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52769" y="564649"/>
            <a:ext cx="571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Что  нужно  солдату?</a:t>
            </a:r>
            <a:endParaRPr lang="ru-RU" sz="3600" b="1" dirty="0">
              <a:ln w="9525">
                <a:noFill/>
              </a:ln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AutoShape 6" descr="http://armor.kiev.ua/Tanks/WWII/T70/t70_11.jpg"/>
          <p:cNvSpPr>
            <a:spLocks noChangeAspect="1" noChangeArrowheads="1"/>
          </p:cNvSpPr>
          <p:nvPr/>
        </p:nvSpPr>
        <p:spPr bwMode="auto">
          <a:xfrm>
            <a:off x="45402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AutoShape 8" descr="http://armor.kiev.ua/Tanks/WWII/T70/t70_11.jpg"/>
          <p:cNvSpPr>
            <a:spLocks noChangeAspect="1" noChangeArrowheads="1"/>
          </p:cNvSpPr>
          <p:nvPr/>
        </p:nvSpPr>
        <p:spPr bwMode="auto">
          <a:xfrm>
            <a:off x="606425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74812" y="5159374"/>
            <a:ext cx="1706563" cy="158432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686897" y="5172868"/>
            <a:ext cx="1704975" cy="158432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645150" y="5172868"/>
            <a:ext cx="1704975" cy="158432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5" y="1312743"/>
            <a:ext cx="2593975" cy="3759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77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72" y="1948832"/>
            <a:ext cx="2464176" cy="2120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 descr="http://s1.maminuklubs.lv/cache/b1/f3/b1f3bc523f32add0ead3047d692f20f6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9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99" y="1170924"/>
            <a:ext cx="2227263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 descr="http://arsenal-optic.ru/images/200908/source_img/2087_G_125047448744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517" y="3783014"/>
            <a:ext cx="1763712" cy="13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http://vizitop.com/images/201012/source_img/p-16568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483" y="564649"/>
            <a:ext cx="207010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 descr="http://www.scout60.ru/images/product_images/popup_images/1339_0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668" y="3506788"/>
            <a:ext cx="1554163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4" descr="http://www.primcenter.ru/images/photos/medium/map1398-5.jpg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9657" r="991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87" y="2502695"/>
            <a:ext cx="193833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251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236 0.0081 L 0.07431 0.409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2006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75 0.09746 L 0.25868 0.2263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13" y="643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-0.13194 0.2546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97" y="127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52769" y="564649"/>
            <a:ext cx="571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Что  нужно  солдату?</a:t>
            </a:r>
            <a:endParaRPr lang="ru-RU" sz="3600" b="1" dirty="0">
              <a:ln w="9525">
                <a:noFill/>
              </a:ln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AutoShape 6" descr="http://armor.kiev.ua/Tanks/WWII/T70/t70_11.jpg"/>
          <p:cNvSpPr>
            <a:spLocks noChangeAspect="1" noChangeArrowheads="1"/>
          </p:cNvSpPr>
          <p:nvPr/>
        </p:nvSpPr>
        <p:spPr bwMode="auto">
          <a:xfrm>
            <a:off x="45402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AutoShape 8" descr="http://armor.kiev.ua/Tanks/WWII/T70/t70_11.jpg"/>
          <p:cNvSpPr>
            <a:spLocks noChangeAspect="1" noChangeArrowheads="1"/>
          </p:cNvSpPr>
          <p:nvPr/>
        </p:nvSpPr>
        <p:spPr bwMode="auto">
          <a:xfrm>
            <a:off x="606425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878156" y="5171786"/>
            <a:ext cx="1706563" cy="158432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686897" y="5172868"/>
            <a:ext cx="1704975" cy="158432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592292" y="5171785"/>
            <a:ext cx="1704975" cy="158432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5" y="1312743"/>
            <a:ext cx="2593975" cy="3759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 descr="http://www.biodos.ru/biouserimages/37776/ad_121222_image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93" y="1226128"/>
            <a:ext cx="1697038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http://lemur59.ru/sites/default/files/images/armejskaya_palatka_pb-2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43" y="3012931"/>
            <a:ext cx="1797050" cy="1347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0" descr="http://www.xn--1-7sb3aaogh.xn--p1ai/catalog/images/big/4342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495" l="959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04" y="4462463"/>
            <a:ext cx="1649412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 descr="http://s02.yapfiles.ru/files/85446/sobaka_pogranichnik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481" y="3317873"/>
            <a:ext cx="1946275" cy="1457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8" descr="http://florist96.ru/image/cache/data/shariki-3834-500x500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8962"/>
          <a:stretch/>
        </p:blipFill>
        <p:spPr bwMode="auto">
          <a:xfrm>
            <a:off x="7125711" y="887814"/>
            <a:ext cx="1353270" cy="190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883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11111E-6 L 0.32604 0.5928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2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12448 0.333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5" y="1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7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34 -0.03264 L -0.09792 0.2879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63" y="1601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707355" y="604550"/>
            <a:ext cx="57292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rgbClr val="FF0000"/>
                </a:solidFill>
                <a:latin typeface="Arial" panose="020B0604020202020204" pitchFamily="34" charset="0"/>
              </a:rPr>
              <a:t>Кто где служит?</a:t>
            </a:r>
          </a:p>
        </p:txBody>
      </p:sp>
      <p:pic>
        <p:nvPicPr>
          <p:cNvPr id="7" name="Picture 2" descr="http://www.rich-toys.ru/cat_images/51/5167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08" b="89508" l="1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17" y="4173170"/>
            <a:ext cx="3144838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www.paluba.info/images/str5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56" y="3137045"/>
            <a:ext cx="2343247" cy="1197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http://www.motto.net.ua/pic/201209/800x600/motto.net.ua-1870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1258122"/>
            <a:ext cx="2390342" cy="17914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056" y="1569052"/>
            <a:ext cx="140970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203" y="2376487"/>
            <a:ext cx="1685925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6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549" y="4253619"/>
            <a:ext cx="1751012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Соединительная линия уступом 7"/>
          <p:cNvCxnSpPr>
            <a:stCxn id="9" idx="3"/>
          </p:cNvCxnSpPr>
          <p:nvPr/>
        </p:nvCxnSpPr>
        <p:spPr>
          <a:xfrm>
            <a:off x="3214255" y="2153855"/>
            <a:ext cx="2656320" cy="1059245"/>
          </a:xfrm>
          <a:prstGeom prst="curvedConnector3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7"/>
          <p:cNvCxnSpPr/>
          <p:nvPr/>
        </p:nvCxnSpPr>
        <p:spPr>
          <a:xfrm flipV="1">
            <a:off x="2671190" y="4980518"/>
            <a:ext cx="4134359" cy="323898"/>
          </a:xfrm>
          <a:prstGeom prst="curvedConnector3">
            <a:avLst>
              <a:gd name="adj1" fmla="val 50000"/>
            </a:avLst>
          </a:prstGeom>
          <a:ln w="476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>
            <a:off x="3218127" y="3657055"/>
            <a:ext cx="4598987" cy="287338"/>
          </a:xfrm>
          <a:prstGeom prst="curvedConnector3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36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802347" y="405804"/>
            <a:ext cx="57292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Четвёртый  лишний</a:t>
            </a:r>
            <a:endParaRPr lang="ru-RU" altLang="ru-RU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2" name="Picture 12" descr="http://waz-avto.ru/wp-content/uploads/2012/03/%D0%92%D0%90%D0%97-2108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08" b="8986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5" y="1319374"/>
            <a:ext cx="3060700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 descr="http://server1.bezfishki.com/2008/092008/22/N/12_istrebiteli_mig/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36" b="8993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1856">
            <a:off x="855456" y="3856586"/>
            <a:ext cx="2592387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http://karopka.ru/upload/iblock/3/0/a/9/a/5/7842ff13caf30c628bc0ac1553b2bcd9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97" b="8989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539" y="3881438"/>
            <a:ext cx="309086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http://www.totalnavy.com/350images/akula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238" y="1663292"/>
            <a:ext cx="2599748" cy="10922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Овал 23"/>
          <p:cNvSpPr>
            <a:spLocks noChangeAspect="1"/>
          </p:cNvSpPr>
          <p:nvPr/>
        </p:nvSpPr>
        <p:spPr>
          <a:xfrm>
            <a:off x="791520" y="3507312"/>
            <a:ext cx="2914042" cy="2810886"/>
          </a:xfrm>
          <a:prstGeom prst="ellipse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Овал 24"/>
          <p:cNvSpPr>
            <a:spLocks noChangeAspect="1"/>
          </p:cNvSpPr>
          <p:nvPr/>
        </p:nvSpPr>
        <p:spPr>
          <a:xfrm>
            <a:off x="1182688" y="1017180"/>
            <a:ext cx="2989262" cy="2472145"/>
          </a:xfrm>
          <a:prstGeom prst="ellipse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Овал 25"/>
          <p:cNvSpPr>
            <a:spLocks noChangeAspect="1"/>
          </p:cNvSpPr>
          <p:nvPr/>
        </p:nvSpPr>
        <p:spPr>
          <a:xfrm>
            <a:off x="5392232" y="3646560"/>
            <a:ext cx="3165475" cy="2485880"/>
          </a:xfrm>
          <a:prstGeom prst="ellipse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Овал 26"/>
          <p:cNvSpPr>
            <a:spLocks noChangeAspect="1"/>
          </p:cNvSpPr>
          <p:nvPr/>
        </p:nvSpPr>
        <p:spPr>
          <a:xfrm>
            <a:off x="5338765" y="1116675"/>
            <a:ext cx="2957510" cy="2453613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870" y="3332143"/>
            <a:ext cx="1009465" cy="952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900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731885" y="439387"/>
            <a:ext cx="57292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Четвёртый  лишний</a:t>
            </a:r>
            <a:endParaRPr lang="ru-RU" altLang="ru-RU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Овал 3"/>
          <p:cNvSpPr>
            <a:spLocks noChangeAspect="1"/>
          </p:cNvSpPr>
          <p:nvPr/>
        </p:nvSpPr>
        <p:spPr>
          <a:xfrm>
            <a:off x="1403350" y="1137445"/>
            <a:ext cx="3013075" cy="2677318"/>
          </a:xfrm>
          <a:prstGeom prst="ellipse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>
            <a:spLocks noChangeAspect="1"/>
          </p:cNvSpPr>
          <p:nvPr/>
        </p:nvSpPr>
        <p:spPr>
          <a:xfrm>
            <a:off x="5033470" y="1030190"/>
            <a:ext cx="3268923" cy="2703512"/>
          </a:xfrm>
          <a:prstGeom prst="ellipse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>
            <a:spLocks noChangeAspect="1"/>
          </p:cNvSpPr>
          <p:nvPr/>
        </p:nvSpPr>
        <p:spPr>
          <a:xfrm>
            <a:off x="664371" y="3801017"/>
            <a:ext cx="2816622" cy="2685255"/>
          </a:xfrm>
          <a:prstGeom prst="ellipse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>
            <a:spLocks noChangeAspect="1"/>
          </p:cNvSpPr>
          <p:nvPr/>
        </p:nvSpPr>
        <p:spPr>
          <a:xfrm>
            <a:off x="5614640" y="3840163"/>
            <a:ext cx="3168650" cy="2951162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Picture 2" descr="http://www.armystore.ru/upload/catalog/ru/0900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658" y="4109678"/>
            <a:ext cx="1428750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www.armystore.ru/upload/catalog/ru/09066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677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444" y="1661585"/>
            <a:ext cx="1168295" cy="1965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ttp://www.armystore.ru/upload/catalog/ru/090683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3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137" y="1218804"/>
            <a:ext cx="18415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758949" y="2935036"/>
            <a:ext cx="2447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/>
              <a:t>Плащ-палатка</a:t>
            </a: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5160298" y="1015474"/>
            <a:ext cx="29527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 smtClean="0"/>
              <a:t>Зимний</a:t>
            </a:r>
          </a:p>
          <a:p>
            <a:pPr algn="ctr" eaLnBrk="1" hangingPunct="1"/>
            <a:r>
              <a:rPr lang="ru-RU" altLang="ru-RU" sz="2400" dirty="0" smtClean="0"/>
              <a:t> </a:t>
            </a:r>
            <a:r>
              <a:rPr lang="ru-RU" altLang="ru-RU" sz="2400" dirty="0"/>
              <a:t>костюм</a:t>
            </a:r>
          </a:p>
        </p:txBody>
      </p:sp>
      <p:pic>
        <p:nvPicPr>
          <p:cNvPr id="14" name="Picture 8" descr="http://www.ducati-motorcycle-parts.com/Images/products/Apparel/Ducati/Pants/Mens/Ducati-Company-Mens-Jeans-98761500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960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436" y="4291013"/>
            <a:ext cx="1776413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5944464" y="3921192"/>
            <a:ext cx="2447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/>
              <a:t>Джинсы</a:t>
            </a:r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1033067" y="3896122"/>
            <a:ext cx="2447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/>
              <a:t>Штаны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032" y="3896122"/>
            <a:ext cx="855022" cy="80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573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9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02" y="1080653"/>
            <a:ext cx="3814164" cy="3713019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TextBox 6"/>
          <p:cNvSpPr txBox="1"/>
          <p:nvPr/>
        </p:nvSpPr>
        <p:spPr>
          <a:xfrm>
            <a:off x="4906888" y="0"/>
            <a:ext cx="5616624" cy="52629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2400" dirty="0">
              <a:cs typeface="Arial" charset="0"/>
            </a:endParaRPr>
          </a:p>
          <a:p>
            <a:pPr>
              <a:defRPr/>
            </a:pPr>
            <a:endParaRPr lang="ru-RU" sz="2400" dirty="0">
              <a:cs typeface="Arial" charset="0"/>
            </a:endParaRPr>
          </a:p>
          <a:p>
            <a:pPr>
              <a:defRPr/>
            </a:pPr>
            <a:endParaRPr lang="ru-RU" sz="2400" dirty="0">
              <a:cs typeface="Arial" charset="0"/>
            </a:endParaRPr>
          </a:p>
          <a:p>
            <a:pPr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Пусть небо будет     </a:t>
            </a:r>
          </a:p>
          <a:p>
            <a:pPr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голубым</a:t>
            </a:r>
          </a:p>
          <a:p>
            <a:pPr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Пусть в небе </a:t>
            </a:r>
          </a:p>
          <a:p>
            <a:pPr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не клубится дым,</a:t>
            </a:r>
          </a:p>
          <a:p>
            <a:pPr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Пусть пушки </a:t>
            </a:r>
          </a:p>
          <a:p>
            <a:pPr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грозные молчат,</a:t>
            </a:r>
          </a:p>
          <a:p>
            <a:pPr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пулемёты не строчат,</a:t>
            </a:r>
          </a:p>
          <a:p>
            <a:pPr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Чтоб жили люди, </a:t>
            </a:r>
          </a:p>
          <a:p>
            <a:pPr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города…</a:t>
            </a:r>
          </a:p>
          <a:p>
            <a:pPr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 нужен</a:t>
            </a:r>
          </a:p>
          <a:p>
            <a:pPr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на земле всегда!</a:t>
            </a:r>
          </a:p>
        </p:txBody>
      </p:sp>
    </p:spTree>
    <p:extLst>
      <p:ext uri="{BB962C8B-B14F-4D97-AF65-F5344CB8AC3E}">
        <p14:creationId xmlns:p14="http://schemas.microsoft.com/office/powerpoint/2010/main" val="252471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25604" y="1364251"/>
            <a:ext cx="6838977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Pedsovet.su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(источник  шаблона  Пасечник Е.А.)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culture.ru</a:t>
            </a: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hlinkClick r:id="rId4"/>
              </a:rPr>
              <a:t>www.murmansk.kp.ru</a:t>
            </a:r>
            <a:endParaRPr lang="ru-RU" sz="1600" b="1" dirty="0" smtClean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pln-pskov.ru</a:t>
            </a: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mandarin48.ru</a:t>
            </a: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b="1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antalyaelitestroy.ru</a:t>
            </a:r>
            <a:endParaRPr lang="ru-RU" sz="1600" b="1" u="sng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yandex.ru/images/search?text</a:t>
            </a: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  <a:hlinkClick r:id="rId7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https://yandex.ru/images/search?text=%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D0%BA%D0%B0%D1%80%D1%82%D0%B8%D0%BD%D0%BA%D0%B8%20%D1%81%D0%BE%D0%BB%D0%B4%D0%B0%D1%82%D0%B0&amp;lr=197</a:t>
            </a: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  <a:hlinkClick r:id="rId7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https://yandex.ru/images/search?text=%D0%BA%D0%B0%D1%80%D1%82%D0%B8%D0%BD%D0%BA%D0%B8%20%D0%BF%D0%B5%D1%85%D0%BE%D1%82%D0%B8%D0%BD%D0%B5%D1%86&amp;lr=197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  <a:hlinkClick r:id="rId7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  <a:hlinkClick r:id="rId7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  <a:hlinkClick r:id="rId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2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596878"/>
            <a:ext cx="5662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Интернет  источники</a:t>
            </a:r>
            <a:endParaRPr lang="ru-RU" sz="3600" b="1" dirty="0">
              <a:ln w="9525">
                <a:noFill/>
              </a:ln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6" name="Объект 4"/>
          <p:cNvSpPr txBox="1">
            <a:spLocks/>
          </p:cNvSpPr>
          <p:nvPr/>
        </p:nvSpPr>
        <p:spPr>
          <a:xfrm>
            <a:off x="748144" y="922698"/>
            <a:ext cx="8229600" cy="56499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  <a:defRPr/>
            </a:pPr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 презентации:</a:t>
            </a:r>
          </a:p>
          <a:p>
            <a:pPr>
              <a:buFont typeface="Arial" charset="0"/>
              <a:buChar char="•"/>
              <a:defRPr/>
            </a:pPr>
            <a:r>
              <a:rPr lang="ru-RU" b="1" i="1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воспитывать уважение к Защитникам Отечества, гордость за российских воинов, любовь  к  Родине;</a:t>
            </a:r>
          </a:p>
          <a:p>
            <a:pPr>
              <a:buFont typeface="Arial" charset="0"/>
              <a:buChar char="•"/>
              <a:defRPr/>
            </a:pPr>
            <a:r>
              <a:rPr lang="ru-RU" b="1" i="1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формировать  чувство патриотизма, желание защищать свою Родину;</a:t>
            </a:r>
          </a:p>
          <a:p>
            <a:pPr>
              <a:buFont typeface="Arial" charset="0"/>
              <a:buChar char="•"/>
              <a:defRPr/>
            </a:pPr>
            <a:r>
              <a:rPr lang="ru-RU" b="1" i="1" dirty="0" smtClean="0">
                <a:solidFill>
                  <a:srgbClr val="003CB4"/>
                </a:solidFill>
                <a:latin typeface="Times New Roman" pitchFamily="18" charset="0"/>
                <a:cs typeface="Times New Roman" pitchFamily="18" charset="0"/>
              </a:rPr>
              <a:t>развивать внимание, память, сообразительность и связную речь детей.</a:t>
            </a:r>
          </a:p>
        </p:txBody>
      </p:sp>
    </p:spTree>
    <p:extLst>
      <p:ext uri="{BB962C8B-B14F-4D97-AF65-F5344CB8AC3E}">
        <p14:creationId xmlns:p14="http://schemas.microsoft.com/office/powerpoint/2010/main" val="93572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048" y="1634431"/>
            <a:ext cx="5667284" cy="358913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57939" y="484910"/>
            <a:ext cx="8229600" cy="16002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Защищать страну  родную – большая в мире честь!</a:t>
            </a: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23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" name="Рисунок 5" descr="d8bf8ad2c392[1]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67" y="4225635"/>
            <a:ext cx="3590959" cy="258179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Рисунок 6" descr="3-2[1]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078" y="3959476"/>
            <a:ext cx="3842314" cy="2817317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Содержимое 3" descr="vms1[1]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7625" y="1766998"/>
            <a:ext cx="3292675" cy="2592731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35785" y="1084864"/>
            <a:ext cx="2879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FF0000"/>
                </a:solidFill>
                <a:latin typeface="Arial" panose="020B0604020202020204" pitchFamily="34" charset="0"/>
              </a:rPr>
              <a:t>и на воде, </a:t>
            </a:r>
            <a:endParaRPr lang="ru-RU" altLang="ru-RU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54375" y="1004288"/>
            <a:ext cx="28799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i="1" dirty="0">
                <a:solidFill>
                  <a:srgbClr val="FF0000"/>
                </a:solidFill>
                <a:latin typeface="Arial" panose="020B0604020202020204" pitchFamily="34" charset="0"/>
              </a:rPr>
              <a:t>и на земле, </a:t>
            </a:r>
            <a:endParaRPr lang="ru-RU" altLang="ru-RU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243194" y="1127126"/>
            <a:ext cx="2520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FF0000"/>
                </a:solidFill>
                <a:latin typeface="Arial" panose="020B0604020202020204" pitchFamily="34" charset="0"/>
              </a:rPr>
              <a:t>и в</a:t>
            </a:r>
            <a:r>
              <a:rPr lang="en-US" altLang="ru-RU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3600" b="1" dirty="0">
                <a:solidFill>
                  <a:srgbClr val="FF0000"/>
                </a:solidFill>
                <a:latin typeface="Arial" panose="020B0604020202020204" pitchFamily="34" charset="0"/>
              </a:rPr>
              <a:t>небе!</a:t>
            </a:r>
            <a:endParaRPr lang="ru-RU" altLang="ru-RU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22353" y="86419"/>
            <a:ext cx="9144000" cy="14843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Доблестные воины защищают страну </a:t>
            </a:r>
            <a:r>
              <a:rPr lang="en-US" sz="3600" b="1" i="1" dirty="0" smtClean="0">
                <a:solidFill>
                  <a:srgbClr val="003CB4"/>
                </a:solidFill>
              </a:rPr>
              <a:t/>
            </a:r>
            <a:br>
              <a:rPr lang="en-US" sz="3600" b="1" i="1" dirty="0" smtClean="0">
                <a:solidFill>
                  <a:srgbClr val="003CB4"/>
                </a:solidFill>
              </a:rPr>
            </a:br>
            <a:endParaRPr lang="ru-RU" sz="3600" b="1" i="1" dirty="0">
              <a:solidFill>
                <a:srgbClr val="003C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6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3800" y="1103313"/>
            <a:ext cx="3960813" cy="70643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18820" y="538956"/>
            <a:ext cx="6121400" cy="917575"/>
          </a:xfrm>
          <a:prstGeom prst="rect">
            <a:avLst/>
          </a:prstGeo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Будущие защитники</a:t>
            </a:r>
          </a:p>
          <a:p>
            <a:pPr algn="ctr"/>
            <a:r>
              <a:rPr lang="ru-RU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Отечества!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9" r="18343"/>
          <a:stretch/>
        </p:blipFill>
        <p:spPr bwMode="auto">
          <a:xfrm>
            <a:off x="5711342" y="781065"/>
            <a:ext cx="2545727" cy="2895635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r="-1263"/>
          <a:stretch/>
        </p:blipFill>
        <p:spPr bwMode="auto">
          <a:xfrm>
            <a:off x="695515" y="4178835"/>
            <a:ext cx="2800524" cy="2292306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2" descr="https://www.culture.ru/storage/images/6bd8f1324f5ebb1342a30e7c07305a4c/2a2bd6cc7724299325441da0d704ff2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7" t="14552" r="11496"/>
          <a:stretch/>
        </p:blipFill>
        <p:spPr bwMode="auto">
          <a:xfrm>
            <a:off x="5905546" y="4029919"/>
            <a:ext cx="2825288" cy="23878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s15.stc.all.kpcdn.net/share/i/12/9707189/wr-96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049" y="1594224"/>
            <a:ext cx="3471081" cy="23568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7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02589" y="4482007"/>
            <a:ext cx="3269498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Лётчик</a:t>
            </a:r>
            <a:endParaRPr lang="ru-RU" sz="3600" b="1" dirty="0"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2769" y="564649"/>
            <a:ext cx="571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Военные  профессии</a:t>
            </a:r>
            <a:endParaRPr lang="ru-RU" sz="3600" b="1" dirty="0">
              <a:ln w="9525">
                <a:noFill/>
              </a:ln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pochemychki-ozgdou20.edumsko.ru/uploads/4600/4509/section/625749/navigator/fevral_/Voennyj_letchik_(1).jpg?15422659508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87" y="1404793"/>
            <a:ext cx="4387814" cy="3046086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8505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2" t="10823" r="4054" b="715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78727" y="4437112"/>
            <a:ext cx="7832921" cy="22467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9230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Он металлическую птицу</a:t>
            </a:r>
            <a:br>
              <a:rPr lang="ru-RU" sz="2800" b="1" dirty="0">
                <a:solidFill>
                  <a:srgbClr val="9230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9230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Поднимет в облака.</a:t>
            </a:r>
            <a:br>
              <a:rPr lang="ru-RU" sz="2800" b="1" dirty="0">
                <a:solidFill>
                  <a:srgbClr val="9230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9230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Теперь воздушная граница</a:t>
            </a:r>
            <a:br>
              <a:rPr lang="ru-RU" sz="2800" b="1" dirty="0">
                <a:solidFill>
                  <a:srgbClr val="9230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9230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Надёжна </a:t>
            </a:r>
            <a:r>
              <a:rPr lang="ru-RU" sz="2800" b="1" dirty="0">
                <a:solidFill>
                  <a:srgbClr val="9230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крепка!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48507" y="270225"/>
            <a:ext cx="3269498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Лётчик</a:t>
            </a:r>
            <a:endParaRPr lang="ru-RU" sz="3600" b="1" dirty="0"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4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74879" y="4591111"/>
            <a:ext cx="3269498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Десантник</a:t>
            </a:r>
            <a:endParaRPr lang="ru-RU" sz="3600" b="1" dirty="0"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2769" y="426104"/>
            <a:ext cx="571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972B0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Военные  профессии</a:t>
            </a:r>
            <a:endParaRPr lang="ru-RU" sz="3600" b="1" dirty="0">
              <a:ln w="9525">
                <a:noFill/>
              </a:ln>
              <a:solidFill>
                <a:srgbClr val="972B0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C:\Users\admin\Desktop\p180vo3oa710cc1om51b336lf1idj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7520" y="1072435"/>
            <a:ext cx="5884217" cy="3713809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0721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481</TotalTime>
  <Words>380</Words>
  <Application>Microsoft Office PowerPoint</Application>
  <PresentationFormat>Экран (4:3)</PresentationFormat>
  <Paragraphs>126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«Быть  военным  почётно!»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Десантники</vt:lpstr>
      <vt:lpstr>Презентация PowerPoint</vt:lpstr>
      <vt:lpstr>Презентация PowerPoint</vt:lpstr>
      <vt:lpstr>Презентация PowerPoint</vt:lpstr>
      <vt:lpstr>Подводники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74</cp:revision>
  <dcterms:created xsi:type="dcterms:W3CDTF">2013-11-19T05:52:05Z</dcterms:created>
  <dcterms:modified xsi:type="dcterms:W3CDTF">2022-03-20T09:08:25Z</dcterms:modified>
</cp:coreProperties>
</file>