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0" r:id="rId1"/>
  </p:sldMasterIdLst>
  <p:notesMasterIdLst>
    <p:notesMasterId r:id="rId18"/>
  </p:notesMasterIdLst>
  <p:sldIdLst>
    <p:sldId id="256" r:id="rId2"/>
    <p:sldId id="304" r:id="rId3"/>
    <p:sldId id="306" r:id="rId4"/>
    <p:sldId id="305" r:id="rId5"/>
    <p:sldId id="308" r:id="rId6"/>
    <p:sldId id="300" r:id="rId7"/>
    <p:sldId id="311" r:id="rId8"/>
    <p:sldId id="314" r:id="rId9"/>
    <p:sldId id="313" r:id="rId10"/>
    <p:sldId id="312" r:id="rId11"/>
    <p:sldId id="309" r:id="rId12"/>
    <p:sldId id="315" r:id="rId13"/>
    <p:sldId id="316" r:id="rId14"/>
    <p:sldId id="302" r:id="rId15"/>
    <p:sldId id="297" r:id="rId16"/>
    <p:sldId id="280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49D63E-D588-448A-93A1-E47824B88C54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EF7671-F0FA-4661-BDDD-7431BB4501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3766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EF7671-F0FA-4661-BDDD-7431BB450192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0818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6" name="Group 65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67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68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9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0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71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2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3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4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5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6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7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8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9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0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1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2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3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4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5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6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7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8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9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0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1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2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3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4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5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96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7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8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9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0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1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2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3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4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5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6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7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08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9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0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1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2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3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4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5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6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7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8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9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0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0238" y="1122363"/>
            <a:ext cx="6593681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0238" y="3602038"/>
            <a:ext cx="6593681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01052" y="5410202"/>
            <a:ext cx="2057400" cy="365125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00237" y="5410202"/>
            <a:ext cx="384366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15603" y="5410200"/>
            <a:ext cx="578317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6319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1"/>
          <p:cNvSpPr>
            <a:spLocks noGrp="1"/>
          </p:cNvSpPr>
          <p:nvPr>
            <p:ph type="title"/>
          </p:nvPr>
        </p:nvSpPr>
        <p:spPr>
          <a:xfrm>
            <a:off x="856060" y="618518"/>
            <a:ext cx="7429499" cy="147857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8" name="Content Placeholder 2"/>
          <p:cNvSpPr>
            <a:spLocks noGrp="1"/>
          </p:cNvSpPr>
          <p:nvPr>
            <p:ph idx="1"/>
          </p:nvPr>
        </p:nvSpPr>
        <p:spPr>
          <a:xfrm>
            <a:off x="856060" y="2249487"/>
            <a:ext cx="7429499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9" name="Date Placeholder 3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5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46747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1419227"/>
            <a:ext cx="74295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58" y="4424362"/>
            <a:ext cx="74295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949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6058" y="2249486"/>
            <a:ext cx="3658792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1" y="2249486"/>
            <a:ext cx="3656408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375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619127"/>
            <a:ext cx="7429500" cy="147796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78902" y="2249486"/>
            <a:ext cx="3435949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6058" y="3073398"/>
            <a:ext cx="3658793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1992" y="2249485"/>
            <a:ext cx="3433565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3073398"/>
            <a:ext cx="3656408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6449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1780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06083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029" y="609601"/>
            <a:ext cx="2892028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150" y="592666"/>
            <a:ext cx="4418407" cy="5198534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029" y="2249486"/>
            <a:ext cx="2892028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8427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1" y="609600"/>
            <a:ext cx="3753962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32866" y="609600"/>
            <a:ext cx="3452693" cy="5181602"/>
          </a:xfrm>
          <a:prstGeom prst="round2DiagRect">
            <a:avLst>
              <a:gd name="adj1" fmla="val 6074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32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9" y="2249486"/>
            <a:ext cx="3753964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62570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4304665"/>
            <a:ext cx="7434266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56058" y="606426"/>
            <a:ext cx="7434266" cy="3299778"/>
          </a:xfrm>
          <a:prstGeom prst="round2DiagRect">
            <a:avLst>
              <a:gd name="adj1" fmla="val 5101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24" y="5124020"/>
            <a:ext cx="7433144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18937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93" y="609600"/>
            <a:ext cx="7429466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8" y="4419600"/>
            <a:ext cx="7428344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65044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365557"/>
            <a:ext cx="6564224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8" y="4309919"/>
            <a:ext cx="74295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2" name="TextBox 51"/>
          <p:cNvSpPr txBox="1"/>
          <p:nvPr/>
        </p:nvSpPr>
        <p:spPr>
          <a:xfrm>
            <a:off x="696579" y="718458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7817473" y="2764972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452556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2134042"/>
            <a:ext cx="74295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23" y="4657655"/>
            <a:ext cx="7428379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83725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56060" y="609600"/>
            <a:ext cx="74294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856058" y="2674463"/>
            <a:ext cx="2397674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856059" y="3360263"/>
            <a:ext cx="2396432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86075" y="2677635"/>
            <a:ext cx="238828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86075" y="3363435"/>
            <a:ext cx="238895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89332" y="2674463"/>
            <a:ext cx="2396226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89332" y="3360263"/>
            <a:ext cx="2396226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21473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56059" y="609600"/>
            <a:ext cx="74294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856060" y="4404596"/>
            <a:ext cx="239643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56060" y="2666998"/>
            <a:ext cx="239643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8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856060" y="4980859"/>
            <a:ext cx="239643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66790" y="4404596"/>
            <a:ext cx="24003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66790" y="2666998"/>
            <a:ext cx="2399205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8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65695" y="4980857"/>
            <a:ext cx="24003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89426" y="4404595"/>
            <a:ext cx="2393056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89332" y="2666998"/>
            <a:ext cx="2396227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8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89332" y="4980855"/>
            <a:ext cx="2396226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cap="all" baseline="0"/>
            </a:lvl1pPr>
          </a:lstStyle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623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03929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1" y="609600"/>
            <a:ext cx="1503758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6057" y="609600"/>
            <a:ext cx="5811443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2376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9041774" cy="6858001"/>
            <a:chOff x="-14288" y="0"/>
            <a:chExt cx="9041774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8352798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6060" y="618518"/>
            <a:ext cx="7429499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60" y="2249487"/>
            <a:ext cx="74294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835140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31" r:id="rId1"/>
    <p:sldLayoutId id="2147483832" r:id="rId2"/>
    <p:sldLayoutId id="2147483833" r:id="rId3"/>
    <p:sldLayoutId id="2147483834" r:id="rId4"/>
    <p:sldLayoutId id="2147483835" r:id="rId5"/>
    <p:sldLayoutId id="2147483836" r:id="rId6"/>
    <p:sldLayoutId id="2147483837" r:id="rId7"/>
    <p:sldLayoutId id="2147483838" r:id="rId8"/>
    <p:sldLayoutId id="2147483839" r:id="rId9"/>
    <p:sldLayoutId id="2147483840" r:id="rId10"/>
    <p:sldLayoutId id="2147483841" r:id="rId11"/>
    <p:sldLayoutId id="2147483842" r:id="rId12"/>
    <p:sldLayoutId id="2147483843" r:id="rId13"/>
    <p:sldLayoutId id="2147483844" r:id="rId14"/>
    <p:sldLayoutId id="2147483845" r:id="rId15"/>
    <p:sldLayoutId id="2147483846" r:id="rId16"/>
    <p:sldLayoutId id="214748384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.jp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6.png"/><Relationship Id="rId10" Type="http://schemas.openxmlformats.org/officeDocument/2006/relationships/image" Target="../media/image11.jpeg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51720" y="3789040"/>
            <a:ext cx="7092280" cy="864096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«использование компьютерных технологий в изобразительном искусстве»</a:t>
            </a:r>
            <a:endParaRPr lang="ru-RU" sz="4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27984" y="4963480"/>
            <a:ext cx="4573172" cy="1512168"/>
          </a:xfrm>
        </p:spPr>
        <p:txBody>
          <a:bodyPr>
            <a:normAutofit fontScale="85000" lnSpcReduction="10000"/>
          </a:bodyPr>
          <a:lstStyle/>
          <a:p>
            <a:pPr algn="ctr">
              <a:lnSpc>
                <a:spcPct val="100000"/>
              </a:lnSpc>
            </a:pPr>
            <a:r>
              <a:rPr lang="ru-RU" sz="1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Автор:</a:t>
            </a:r>
          </a:p>
          <a:p>
            <a:pPr algn="ctr">
              <a:lnSpc>
                <a:spcPct val="100000"/>
              </a:lnSpc>
            </a:pPr>
            <a:r>
              <a:rPr lang="ru-RU" sz="1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Реутина Юлия Вадимовна</a:t>
            </a:r>
          </a:p>
          <a:p>
            <a:pPr algn="ctr">
              <a:lnSpc>
                <a:spcPct val="100000"/>
              </a:lnSpc>
            </a:pPr>
            <a:r>
              <a:rPr lang="ru-RU" sz="1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Учитель изобразительного искусства</a:t>
            </a:r>
          </a:p>
          <a:p>
            <a:pPr algn="ctr">
              <a:lnSpc>
                <a:spcPct val="100000"/>
              </a:lnSpc>
            </a:pPr>
            <a:r>
              <a:rPr lang="ru-RU" sz="1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МОУ Введенской СОШ № 3 г. Звенигорода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6BCF127-513D-42E4-A293-3D23978711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7783" y="2780928"/>
            <a:ext cx="3888433" cy="147857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Современные </a:t>
            </a:r>
            <a:br>
              <a:rPr lang="ru-RU" dirty="0"/>
            </a:br>
            <a:r>
              <a:rPr lang="ru-RU" dirty="0"/>
              <a:t>образовательные</a:t>
            </a:r>
            <a:br>
              <a:rPr lang="ru-RU" dirty="0"/>
            </a:br>
            <a:r>
              <a:rPr lang="ru-RU" dirty="0"/>
              <a:t>технологии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6053746-AAF3-41CC-942F-511809AA9DC5}"/>
              </a:ext>
            </a:extLst>
          </p:cNvPr>
          <p:cNvSpPr txBox="1"/>
          <p:nvPr/>
        </p:nvSpPr>
        <p:spPr>
          <a:xfrm>
            <a:off x="721701" y="406405"/>
            <a:ext cx="25922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Развивающее обучение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E08BD7EA-9461-45C7-9565-49669BCF4A20}"/>
              </a:ext>
            </a:extLst>
          </p:cNvPr>
          <p:cNvSpPr txBox="1"/>
          <p:nvPr/>
        </p:nvSpPr>
        <p:spPr>
          <a:xfrm>
            <a:off x="306286" y="1176103"/>
            <a:ext cx="259228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/>
              <a:t>Технология дистанционного обучения и др.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9CA7DA0F-40F1-427E-8467-AF22F8B24DF4}"/>
              </a:ext>
            </a:extLst>
          </p:cNvPr>
          <p:cNvSpPr txBox="1"/>
          <p:nvPr/>
        </p:nvSpPr>
        <p:spPr>
          <a:xfrm>
            <a:off x="3237725" y="500845"/>
            <a:ext cx="259228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/>
              <a:t>Система инновационной оценки «портфолио»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92B25121-FA71-448E-A503-9AE2C71A0BFC}"/>
              </a:ext>
            </a:extLst>
          </p:cNvPr>
          <p:cNvSpPr txBox="1"/>
          <p:nvPr/>
        </p:nvSpPr>
        <p:spPr>
          <a:xfrm>
            <a:off x="161864" y="2709136"/>
            <a:ext cx="259228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/>
              <a:t>Здоровьесберегающие технологии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DF866561-C65A-4C89-B138-367AD1DA62BD}"/>
              </a:ext>
            </a:extLst>
          </p:cNvPr>
          <p:cNvSpPr txBox="1"/>
          <p:nvPr/>
        </p:nvSpPr>
        <p:spPr>
          <a:xfrm>
            <a:off x="6246847" y="1278525"/>
            <a:ext cx="259228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/>
              <a:t>Информационно-коммуникативные технологии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21873331-69E8-4EDC-AFEA-01DAEAF593D8}"/>
              </a:ext>
            </a:extLst>
          </p:cNvPr>
          <p:cNvSpPr txBox="1"/>
          <p:nvPr/>
        </p:nvSpPr>
        <p:spPr>
          <a:xfrm>
            <a:off x="6408711" y="3917830"/>
            <a:ext cx="259228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/>
              <a:t>Обучение в сотрудничестве, командная, групповая работа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A74AFFB7-7936-4993-B84B-BE5E777E0405}"/>
              </a:ext>
            </a:extLst>
          </p:cNvPr>
          <p:cNvSpPr txBox="1"/>
          <p:nvPr/>
        </p:nvSpPr>
        <p:spPr>
          <a:xfrm>
            <a:off x="2231739" y="6033989"/>
            <a:ext cx="46805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/>
              <a:t>Технология использования в обучении игровых методов: ролевых, деловых, и др.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3F7302B6-B4AD-4825-B54D-3E5F6F7D3AB3}"/>
              </a:ext>
            </a:extLst>
          </p:cNvPr>
          <p:cNvSpPr txBox="1"/>
          <p:nvPr/>
        </p:nvSpPr>
        <p:spPr>
          <a:xfrm>
            <a:off x="173426" y="3965170"/>
            <a:ext cx="259228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/>
              <a:t>Технология развития «критическое мышление»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6147BDB4-6B76-46D4-B427-F1D3821C2EF7}"/>
              </a:ext>
            </a:extLst>
          </p:cNvPr>
          <p:cNvSpPr txBox="1"/>
          <p:nvPr/>
        </p:nvSpPr>
        <p:spPr>
          <a:xfrm>
            <a:off x="6560840" y="2780928"/>
            <a:ext cx="259228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/>
              <a:t>Проектные методы обучения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5984E0E3-C608-423F-9DD1-276ED5744635}"/>
              </a:ext>
            </a:extLst>
          </p:cNvPr>
          <p:cNvSpPr txBox="1"/>
          <p:nvPr/>
        </p:nvSpPr>
        <p:spPr>
          <a:xfrm>
            <a:off x="760745" y="5239115"/>
            <a:ext cx="259228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/>
              <a:t>Исследовательские методы в обучении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414F37FE-2D38-4E83-9531-7944BB41E767}"/>
              </a:ext>
            </a:extLst>
          </p:cNvPr>
          <p:cNvSpPr txBox="1"/>
          <p:nvPr/>
        </p:nvSpPr>
        <p:spPr>
          <a:xfrm>
            <a:off x="6160435" y="453121"/>
            <a:ext cx="25922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Проблемное обучение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A04E14B6-8275-4CB3-8A56-BD7B78C4D6BE}"/>
              </a:ext>
            </a:extLst>
          </p:cNvPr>
          <p:cNvSpPr txBox="1"/>
          <p:nvPr/>
        </p:nvSpPr>
        <p:spPr>
          <a:xfrm>
            <a:off x="5508104" y="5293085"/>
            <a:ext cx="259228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/>
              <a:t>Разноуровневое обучение</a:t>
            </a:r>
          </a:p>
        </p:txBody>
      </p:sp>
    </p:spTree>
    <p:extLst>
      <p:ext uri="{BB962C8B-B14F-4D97-AF65-F5344CB8AC3E}">
        <p14:creationId xmlns:p14="http://schemas.microsoft.com/office/powerpoint/2010/main" val="2845619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74CB1B4-FBD8-4037-AE02-3547FBE81B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6060" y="618518"/>
            <a:ext cx="7429499" cy="1082290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600" b="1" dirty="0"/>
              <a:t>Психолого-педагогическое обоснование использование ИКТ на уроках искусства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60540CC-FB9C-46EB-AD69-026A0513C8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altLang="ru-RU" sz="2400" dirty="0"/>
              <a:t>Одна из известных фраз К.Д. Ушинского:</a:t>
            </a:r>
          </a:p>
          <a:p>
            <a:pPr marL="0" indent="0" algn="just">
              <a:buNone/>
            </a:pPr>
            <a:r>
              <a:rPr lang="ru-RU" altLang="ru-RU" sz="2400" dirty="0"/>
              <a:t> </a:t>
            </a:r>
            <a:r>
              <a:rPr lang="ru-RU" altLang="ru-RU" sz="2400" b="1" dirty="0"/>
              <a:t>«</a:t>
            </a:r>
            <a:r>
              <a:rPr lang="ru-RU" altLang="ru-RU" sz="2400" b="1" i="1" dirty="0"/>
              <a:t>Детская природа ясно требует наглядности. Учите ребенка каким-нибудь пяти не известным ему словам, и он будет долго и напрасно мучиться над ними; но свяжите с картинками двадцать таких слов - и ребенок усвоит их на лету. Вы объясняете ребенку очень простую мысль, и он вас не понимает; вы объясняете тому же ребенку сложную картину, и он вас понимает быстро... Если вы входите в класс, от которого трудно добиться слова (а таких классов у нас не искать стать), начните показывать картинки, и класс заговорит, а главное, заговорит свободно…»</a:t>
            </a:r>
            <a:r>
              <a:rPr lang="ru-RU" altLang="ru-RU" sz="2400" b="1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750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C23DE93-74EA-46FB-B95B-DA03EC297F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3038" y="-4463"/>
            <a:ext cx="7429499" cy="1478570"/>
          </a:xfrm>
        </p:spPr>
        <p:txBody>
          <a:bodyPr>
            <a:normAutofit/>
          </a:bodyPr>
          <a:lstStyle/>
          <a:p>
            <a:pPr algn="ctr"/>
            <a:r>
              <a:rPr lang="ru-RU" sz="2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Цели использования ИКТ на уроке </a:t>
            </a:r>
            <a:r>
              <a:rPr lang="ru-RU" sz="4800" dirty="0"/>
              <a:t>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D9E9EC3-51E9-4C50-A608-182BEDDC31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3038" y="1196752"/>
            <a:ext cx="7429499" cy="5256584"/>
          </a:xfrm>
        </p:spPr>
        <p:txBody>
          <a:bodyPr>
            <a:normAutofit fontScale="55000" lnSpcReduction="20000"/>
          </a:bodyPr>
          <a:lstStyle/>
          <a:p>
            <a:pPr algn="just"/>
            <a:r>
              <a:rPr lang="ru-RU" sz="3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Сделать урок современным (с точки зрения использования технических средств). </a:t>
            </a:r>
          </a:p>
          <a:p>
            <a:pPr algn="just"/>
            <a:r>
              <a:rPr lang="ru-RU" sz="3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Приблизить урок к мировосприятию современного ребенка, так как он больше смотрит и слушает, чем читает и говорит. </a:t>
            </a:r>
          </a:p>
          <a:p>
            <a:pPr algn="just"/>
            <a:r>
              <a:rPr lang="ru-RU" sz="3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Установить отношения взаимопонимания, взаимопомощи между учителем и учеником. </a:t>
            </a:r>
          </a:p>
          <a:p>
            <a:pPr marL="0" indent="0" algn="ctr">
              <a:buNone/>
            </a:pPr>
            <a:r>
              <a:rPr lang="ru-RU" sz="44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ПОМОЩЬ УЧИТЕЛЮ В: </a:t>
            </a:r>
          </a:p>
          <a:p>
            <a:pPr algn="just"/>
            <a:r>
              <a:rPr lang="ru-RU" sz="3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возможности эмоционально и образно подать материал;</a:t>
            </a:r>
          </a:p>
          <a:p>
            <a:pPr algn="just"/>
            <a:r>
              <a:rPr lang="ru-RU" sz="3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организации закрепления полученных на уроке знаний; </a:t>
            </a:r>
          </a:p>
          <a:p>
            <a:pPr algn="just"/>
            <a:r>
              <a:rPr lang="ru-RU" sz="3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проверке знаний, умений и навыков; </a:t>
            </a:r>
          </a:p>
          <a:p>
            <a:pPr algn="just"/>
            <a:r>
              <a:rPr lang="ru-RU" sz="3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придании оценке ученика более взвешенного и объективного характера; </a:t>
            </a:r>
          </a:p>
          <a:p>
            <a:pPr algn="just"/>
            <a:r>
              <a:rPr lang="ru-RU" sz="3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экономии времени.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9128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2486603-A103-44D4-A647-82A052E47C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4264" y="2700755"/>
            <a:ext cx="5153719" cy="147857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формы использования икт </a:t>
            </a:r>
          </a:p>
        </p:txBody>
      </p:sp>
      <p:sp>
        <p:nvSpPr>
          <p:cNvPr id="6" name="Объект 2">
            <a:extLst>
              <a:ext uri="{FF2B5EF4-FFF2-40B4-BE49-F238E27FC236}">
                <a16:creationId xmlns:a16="http://schemas.microsoft.com/office/drawing/2014/main" xmlns="" id="{2268A474-0090-49D9-9946-15A2BE7A2439}"/>
              </a:ext>
            </a:extLst>
          </p:cNvPr>
          <p:cNvSpPr txBox="1">
            <a:spLocks/>
          </p:cNvSpPr>
          <p:nvPr/>
        </p:nvSpPr>
        <p:spPr>
          <a:xfrm>
            <a:off x="1187624" y="308756"/>
            <a:ext cx="2952328" cy="1152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Музыкальное сопровождение</a:t>
            </a:r>
          </a:p>
        </p:txBody>
      </p:sp>
      <p:sp>
        <p:nvSpPr>
          <p:cNvPr id="8" name="Объект 2">
            <a:extLst>
              <a:ext uri="{FF2B5EF4-FFF2-40B4-BE49-F238E27FC236}">
                <a16:creationId xmlns:a16="http://schemas.microsoft.com/office/drawing/2014/main" xmlns="" id="{32B37F98-4039-4C2F-8356-F78C92F381A9}"/>
              </a:ext>
            </a:extLst>
          </p:cNvPr>
          <p:cNvSpPr txBox="1">
            <a:spLocks/>
          </p:cNvSpPr>
          <p:nvPr/>
        </p:nvSpPr>
        <p:spPr>
          <a:xfrm>
            <a:off x="4572000" y="440668"/>
            <a:ext cx="3312368" cy="115212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Электронный учебно-методический комплекс</a:t>
            </a:r>
          </a:p>
        </p:txBody>
      </p:sp>
      <p:sp>
        <p:nvSpPr>
          <p:cNvPr id="10" name="Объект 2">
            <a:extLst>
              <a:ext uri="{FF2B5EF4-FFF2-40B4-BE49-F238E27FC236}">
                <a16:creationId xmlns:a16="http://schemas.microsoft.com/office/drawing/2014/main" xmlns="" id="{49A87938-A883-44DD-BBEE-1F14418703D1}"/>
              </a:ext>
            </a:extLst>
          </p:cNvPr>
          <p:cNvSpPr txBox="1">
            <a:spLocks/>
          </p:cNvSpPr>
          <p:nvPr/>
        </p:nvSpPr>
        <p:spPr>
          <a:xfrm>
            <a:off x="2771800" y="5369261"/>
            <a:ext cx="2952328" cy="115212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Тексты, </a:t>
            </a: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тесты,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диагностические работы и контрольные задания</a:t>
            </a:r>
          </a:p>
        </p:txBody>
      </p:sp>
      <p:sp>
        <p:nvSpPr>
          <p:cNvPr id="12" name="Объект 2">
            <a:extLst>
              <a:ext uri="{FF2B5EF4-FFF2-40B4-BE49-F238E27FC236}">
                <a16:creationId xmlns:a16="http://schemas.microsoft.com/office/drawing/2014/main" xmlns="" id="{A8BBBA5B-FBB2-4FB4-841F-A3895011257E}"/>
              </a:ext>
            </a:extLst>
          </p:cNvPr>
          <p:cNvSpPr txBox="1">
            <a:spLocks/>
          </p:cNvSpPr>
          <p:nvPr/>
        </p:nvSpPr>
        <p:spPr>
          <a:xfrm>
            <a:off x="5880898" y="1614044"/>
            <a:ext cx="2952328" cy="1152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Учебные проекты</a:t>
            </a:r>
          </a:p>
        </p:txBody>
      </p:sp>
      <p:sp>
        <p:nvSpPr>
          <p:cNvPr id="14" name="Объект 2">
            <a:extLst>
              <a:ext uri="{FF2B5EF4-FFF2-40B4-BE49-F238E27FC236}">
                <a16:creationId xmlns:a16="http://schemas.microsoft.com/office/drawing/2014/main" xmlns="" id="{13AAABE0-B7D6-4F52-8BE8-FEB7AD2B4EEE}"/>
              </a:ext>
            </a:extLst>
          </p:cNvPr>
          <p:cNvSpPr txBox="1">
            <a:spLocks/>
          </p:cNvSpPr>
          <p:nvPr/>
        </p:nvSpPr>
        <p:spPr>
          <a:xfrm>
            <a:off x="220116" y="2852936"/>
            <a:ext cx="2952328" cy="1152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Тренажёры</a:t>
            </a:r>
          </a:p>
        </p:txBody>
      </p:sp>
      <p:sp>
        <p:nvSpPr>
          <p:cNvPr id="16" name="Объект 2">
            <a:extLst>
              <a:ext uri="{FF2B5EF4-FFF2-40B4-BE49-F238E27FC236}">
                <a16:creationId xmlns:a16="http://schemas.microsoft.com/office/drawing/2014/main" xmlns="" id="{FBDD645C-520F-4D46-866B-FFAA4E2062EF}"/>
              </a:ext>
            </a:extLst>
          </p:cNvPr>
          <p:cNvSpPr txBox="1">
            <a:spLocks/>
          </p:cNvSpPr>
          <p:nvPr/>
        </p:nvSpPr>
        <p:spPr>
          <a:xfrm>
            <a:off x="7113952" y="2926097"/>
            <a:ext cx="2952328" cy="1152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Интернет</a:t>
            </a:r>
          </a:p>
        </p:txBody>
      </p:sp>
      <p:sp>
        <p:nvSpPr>
          <p:cNvPr id="18" name="Объект 2">
            <a:extLst>
              <a:ext uri="{FF2B5EF4-FFF2-40B4-BE49-F238E27FC236}">
                <a16:creationId xmlns:a16="http://schemas.microsoft.com/office/drawing/2014/main" xmlns="" id="{93C34220-64E6-4ECD-B051-DF6CFDB98B93}"/>
              </a:ext>
            </a:extLst>
          </p:cNvPr>
          <p:cNvSpPr txBox="1">
            <a:spLocks/>
          </p:cNvSpPr>
          <p:nvPr/>
        </p:nvSpPr>
        <p:spPr>
          <a:xfrm>
            <a:off x="867444" y="4437112"/>
            <a:ext cx="2952328" cy="1152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Обучающие программы</a:t>
            </a:r>
          </a:p>
        </p:txBody>
      </p:sp>
      <p:sp>
        <p:nvSpPr>
          <p:cNvPr id="20" name="Объект 2">
            <a:extLst>
              <a:ext uri="{FF2B5EF4-FFF2-40B4-BE49-F238E27FC236}">
                <a16:creationId xmlns:a16="http://schemas.microsoft.com/office/drawing/2014/main" xmlns="" id="{E7C4640F-10BE-4FEC-844C-973C315C3913}"/>
              </a:ext>
            </a:extLst>
          </p:cNvPr>
          <p:cNvSpPr txBox="1">
            <a:spLocks/>
          </p:cNvSpPr>
          <p:nvPr/>
        </p:nvSpPr>
        <p:spPr>
          <a:xfrm>
            <a:off x="3413493" y="1622613"/>
            <a:ext cx="2952328" cy="1152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Презентации</a:t>
            </a:r>
          </a:p>
        </p:txBody>
      </p:sp>
      <p:sp>
        <p:nvSpPr>
          <p:cNvPr id="22" name="Объект 2">
            <a:extLst>
              <a:ext uri="{FF2B5EF4-FFF2-40B4-BE49-F238E27FC236}">
                <a16:creationId xmlns:a16="http://schemas.microsoft.com/office/drawing/2014/main" xmlns="" id="{8A50BB6F-B54D-452A-99A6-E8CB7EAB00F6}"/>
              </a:ext>
            </a:extLst>
          </p:cNvPr>
          <p:cNvSpPr txBox="1">
            <a:spLocks/>
          </p:cNvSpPr>
          <p:nvPr/>
        </p:nvSpPr>
        <p:spPr>
          <a:xfrm>
            <a:off x="599795" y="1518810"/>
            <a:ext cx="2952328" cy="1152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Видеофильмы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C28B511-C044-4838-A688-E9C36B2CCD2D}"/>
              </a:ext>
            </a:extLst>
          </p:cNvPr>
          <p:cNvSpPr txBox="1">
            <a:spLocks/>
          </p:cNvSpPr>
          <p:nvPr/>
        </p:nvSpPr>
        <p:spPr>
          <a:xfrm>
            <a:off x="5876322" y="4523142"/>
            <a:ext cx="2952328" cy="1152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Дистанционное обучение</a:t>
            </a:r>
          </a:p>
        </p:txBody>
      </p:sp>
    </p:spTree>
    <p:extLst>
      <p:ext uri="{BB962C8B-B14F-4D97-AF65-F5344CB8AC3E}">
        <p14:creationId xmlns:p14="http://schemas.microsoft.com/office/powerpoint/2010/main" val="1479421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18A5C901-A17F-4D50-A023-EBDBAD8693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97" r="5920" b="5997"/>
          <a:stretch/>
        </p:blipFill>
        <p:spPr>
          <a:xfrm>
            <a:off x="5138900" y="1599026"/>
            <a:ext cx="2294493" cy="2886823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B060D07-4AAD-4EE9-B3A2-3C9E401833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90" y="120456"/>
            <a:ext cx="7429499" cy="1478570"/>
          </a:xfrm>
        </p:spPr>
        <p:txBody>
          <a:bodyPr/>
          <a:lstStyle/>
          <a:p>
            <a:pPr algn="ctr"/>
            <a:r>
              <a:rPr lang="ru-RU" b="0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Электронный  Учебно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-методический комплекс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64A71C6C-A1C8-4D18-ADE8-538213511B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31" y="3924530"/>
            <a:ext cx="2140601" cy="2770189"/>
          </a:xfr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7BEDCC7E-34C5-4CE8-BDBB-7CFB35EE1D0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5524" y="1266797"/>
            <a:ext cx="1235850" cy="123585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030C9E7D-534B-490A-ABD1-2332A44CB29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4583" y="2044749"/>
            <a:ext cx="1586791" cy="158679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2E5FF02-CCA7-4404-A1AA-3B25A24202F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60" t="1786" r="19338"/>
          <a:stretch/>
        </p:blipFill>
        <p:spPr>
          <a:xfrm>
            <a:off x="3051815" y="1383263"/>
            <a:ext cx="1999132" cy="312639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DECE41DA-CA03-440D-A1B8-71E4AF532CE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459" y="4171254"/>
            <a:ext cx="1867706" cy="2552674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929AE3AE-E702-46B2-BFBD-A8F6B08B44B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26" y="1697624"/>
            <a:ext cx="2999874" cy="2426148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xmlns="" id="{F3B462F0-ED70-4042-8122-80007EBE563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6760" y="4415767"/>
            <a:ext cx="2061845" cy="2244248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xmlns="" id="{77BE68B1-292C-470B-B807-767818297DD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7712" y="3804074"/>
            <a:ext cx="2028983" cy="2933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8996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AF50718-1D69-4246-844B-F758FDC33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1600" y="188640"/>
            <a:ext cx="7429499" cy="147857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Учебные проекты</a:t>
            </a:r>
            <a:b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18F87EB3-D415-4DCD-B668-47831DBF5B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952" y="3933056"/>
            <a:ext cx="3648405" cy="2736304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9E8CE7A3-68E9-41F6-B489-DEC1DA9B5E9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33" t="15428" r="933" b="18423"/>
          <a:stretch/>
        </p:blipFill>
        <p:spPr>
          <a:xfrm>
            <a:off x="4355976" y="692696"/>
            <a:ext cx="4327071" cy="381642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C5F86176-7FE5-4B7D-ACF0-A411397932E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50" b="20601"/>
          <a:stretch/>
        </p:blipFill>
        <p:spPr>
          <a:xfrm>
            <a:off x="619952" y="894862"/>
            <a:ext cx="3744416" cy="330252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ABB9E4F6-2650-408B-8600-61817151D36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9" t="16518" r="-1799" b="19433"/>
          <a:stretch/>
        </p:blipFill>
        <p:spPr>
          <a:xfrm>
            <a:off x="4686349" y="3787824"/>
            <a:ext cx="3435846" cy="2934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6251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87398F5-9BFE-46CD-B690-44ACED991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6060" y="116632"/>
            <a:ext cx="7429499" cy="147857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Тексты, Тесты, диагностические работы и контрольные задания</a:t>
            </a:r>
            <a:b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918CC9E8-EA6F-485B-B16E-013605B3B8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438" t="10800" r="23226" b="4074"/>
          <a:stretch/>
        </p:blipFill>
        <p:spPr>
          <a:xfrm>
            <a:off x="1474465" y="1196752"/>
            <a:ext cx="6192688" cy="5457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2534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1258BCD-4CA1-487C-9EC9-A754DFAEF5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6060" y="23529"/>
            <a:ext cx="7429499" cy="1389247"/>
          </a:xfrm>
        </p:spPr>
        <p:txBody>
          <a:bodyPr/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Тренажёры</a:t>
            </a:r>
            <a:b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B98C1488-1B38-4672-8BD5-86A59456D1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045" t="19201" r="17556" b="13601"/>
          <a:stretch/>
        </p:blipFill>
        <p:spPr>
          <a:xfrm>
            <a:off x="323528" y="836712"/>
            <a:ext cx="4320480" cy="324036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C5921EF6-67E9-476B-8CDB-2EAFE44F44F1}"/>
              </a:ext>
            </a:extLst>
          </p:cNvPr>
          <p:cNvPicPr/>
          <p:nvPr/>
        </p:nvPicPr>
        <p:blipFill rotWithShape="1">
          <a:blip r:embed="rId3"/>
          <a:srcRect l="19696" t="24139" r="46007" b="6899"/>
          <a:stretch/>
        </p:blipFill>
        <p:spPr>
          <a:xfrm>
            <a:off x="4788024" y="836712"/>
            <a:ext cx="3837598" cy="403244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6F1B7040-A297-4E55-AC18-7B99C8D5EDC2}"/>
              </a:ext>
            </a:extLst>
          </p:cNvPr>
          <p:cNvPicPr/>
          <p:nvPr/>
        </p:nvPicPr>
        <p:blipFill rotWithShape="1">
          <a:blip r:embed="rId4"/>
          <a:srcRect l="19695" t="24139" r="22120" b="43535"/>
          <a:stretch/>
        </p:blipFill>
        <p:spPr>
          <a:xfrm>
            <a:off x="395536" y="4366321"/>
            <a:ext cx="5544616" cy="2204864"/>
          </a:xfrm>
          <a:prstGeom prst="rect">
            <a:avLst/>
          </a:prstGeom>
        </p:spPr>
      </p:pic>
      <p:cxnSp>
        <p:nvCxnSpPr>
          <p:cNvPr id="8" name="Прямая со стрелкой 7">
            <a:extLst>
              <a:ext uri="{FF2B5EF4-FFF2-40B4-BE49-F238E27FC236}">
                <a16:creationId xmlns:a16="http://schemas.microsoft.com/office/drawing/2014/main" xmlns="" id="{F6DD1158-5077-49E4-818F-021F8217A693}"/>
              </a:ext>
            </a:extLst>
          </p:cNvPr>
          <p:cNvCxnSpPr/>
          <p:nvPr/>
        </p:nvCxnSpPr>
        <p:spPr>
          <a:xfrm>
            <a:off x="2915816" y="1340768"/>
            <a:ext cx="576064" cy="9361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 стрелкой 9">
            <a:extLst>
              <a:ext uri="{FF2B5EF4-FFF2-40B4-BE49-F238E27FC236}">
                <a16:creationId xmlns:a16="http://schemas.microsoft.com/office/drawing/2014/main" xmlns="" id="{E78233C5-D76F-46DC-9CE3-09BFAE526410}"/>
              </a:ext>
            </a:extLst>
          </p:cNvPr>
          <p:cNvCxnSpPr/>
          <p:nvPr/>
        </p:nvCxnSpPr>
        <p:spPr>
          <a:xfrm flipH="1" flipV="1">
            <a:off x="1763688" y="2780928"/>
            <a:ext cx="576064" cy="7920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 стрелкой 11">
            <a:extLst>
              <a:ext uri="{FF2B5EF4-FFF2-40B4-BE49-F238E27FC236}">
                <a16:creationId xmlns:a16="http://schemas.microsoft.com/office/drawing/2014/main" xmlns="" id="{8B7FFD61-5A09-4872-A94A-8B31DF47DB1D}"/>
              </a:ext>
            </a:extLst>
          </p:cNvPr>
          <p:cNvCxnSpPr/>
          <p:nvPr/>
        </p:nvCxnSpPr>
        <p:spPr>
          <a:xfrm flipV="1">
            <a:off x="2915816" y="2924944"/>
            <a:ext cx="576064" cy="2880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 стрелкой 13">
            <a:extLst>
              <a:ext uri="{FF2B5EF4-FFF2-40B4-BE49-F238E27FC236}">
                <a16:creationId xmlns:a16="http://schemas.microsoft.com/office/drawing/2014/main" xmlns="" id="{63D40702-D57B-4284-8273-7A52ADF71393}"/>
              </a:ext>
            </a:extLst>
          </p:cNvPr>
          <p:cNvCxnSpPr/>
          <p:nvPr/>
        </p:nvCxnSpPr>
        <p:spPr>
          <a:xfrm flipH="1" flipV="1">
            <a:off x="1619672" y="1484784"/>
            <a:ext cx="720080" cy="13681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 стрелкой 15">
            <a:extLst>
              <a:ext uri="{FF2B5EF4-FFF2-40B4-BE49-F238E27FC236}">
                <a16:creationId xmlns:a16="http://schemas.microsoft.com/office/drawing/2014/main" xmlns="" id="{5EEA59FD-E97F-4F53-A9C0-F145BF2B5C10}"/>
              </a:ext>
            </a:extLst>
          </p:cNvPr>
          <p:cNvCxnSpPr/>
          <p:nvPr/>
        </p:nvCxnSpPr>
        <p:spPr>
          <a:xfrm flipH="1">
            <a:off x="1619672" y="2276872"/>
            <a:ext cx="576064" cy="12961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 стрелкой 17">
            <a:extLst>
              <a:ext uri="{FF2B5EF4-FFF2-40B4-BE49-F238E27FC236}">
                <a16:creationId xmlns:a16="http://schemas.microsoft.com/office/drawing/2014/main" xmlns="" id="{CC1B5562-398E-48C4-9B1D-4AB564B86F70}"/>
              </a:ext>
            </a:extLst>
          </p:cNvPr>
          <p:cNvCxnSpPr/>
          <p:nvPr/>
        </p:nvCxnSpPr>
        <p:spPr>
          <a:xfrm>
            <a:off x="2771800" y="2564904"/>
            <a:ext cx="648072" cy="10081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 стрелкой 19">
            <a:extLst>
              <a:ext uri="{FF2B5EF4-FFF2-40B4-BE49-F238E27FC236}">
                <a16:creationId xmlns:a16="http://schemas.microsoft.com/office/drawing/2014/main" xmlns="" id="{6032AA64-4989-42A9-9C38-8BF9EFF2393D}"/>
              </a:ext>
            </a:extLst>
          </p:cNvPr>
          <p:cNvCxnSpPr/>
          <p:nvPr/>
        </p:nvCxnSpPr>
        <p:spPr>
          <a:xfrm flipV="1">
            <a:off x="2915816" y="1484784"/>
            <a:ext cx="720080" cy="4320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>
            <a:extLst>
              <a:ext uri="{FF2B5EF4-FFF2-40B4-BE49-F238E27FC236}">
                <a16:creationId xmlns:a16="http://schemas.microsoft.com/office/drawing/2014/main" xmlns="" id="{BDC5CDAE-CC2C-4D3B-A853-2A954E3CF12C}"/>
              </a:ext>
            </a:extLst>
          </p:cNvPr>
          <p:cNvCxnSpPr/>
          <p:nvPr/>
        </p:nvCxnSpPr>
        <p:spPr>
          <a:xfrm flipH="1">
            <a:off x="1907704" y="1628800"/>
            <a:ext cx="324036" cy="4320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66531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E989A39-A6AD-40B8-A10B-8A8278823B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1760" y="23529"/>
            <a:ext cx="7429499" cy="1389247"/>
          </a:xfrm>
        </p:spPr>
        <p:txBody>
          <a:bodyPr/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Видео</a:t>
            </a:r>
            <a:b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D38E4BF7-E18C-41B4-8650-5F3076ED87E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574" t="19200" r="40333" b="19201"/>
          <a:stretch/>
        </p:blipFill>
        <p:spPr>
          <a:xfrm>
            <a:off x="409568" y="718152"/>
            <a:ext cx="3960441" cy="279522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8899BE70-2231-4D4F-A78A-14726139A6E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676" t="19345" r="33462" b="19056"/>
          <a:stretch/>
        </p:blipFill>
        <p:spPr>
          <a:xfrm>
            <a:off x="4373255" y="928192"/>
            <a:ext cx="4628151" cy="259228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7D90FC4-3DF6-4F13-9DCE-D3DF08DA3F9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79" t="19201" r="33463" b="19200"/>
          <a:stretch/>
        </p:blipFill>
        <p:spPr>
          <a:xfrm>
            <a:off x="1259632" y="3520480"/>
            <a:ext cx="5674600" cy="316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1465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703665E-65B0-4EB0-9A39-1FF96399F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6060" y="44624"/>
            <a:ext cx="7429499" cy="1478570"/>
          </a:xfrm>
        </p:spPr>
        <p:txBody>
          <a:bodyPr/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Презентации</a:t>
            </a:r>
            <a:b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C7210860-11B0-48C4-A5A7-881633FF7E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2716"/>
          <a:stretch/>
        </p:blipFill>
        <p:spPr>
          <a:xfrm>
            <a:off x="356686" y="4005064"/>
            <a:ext cx="4214123" cy="271576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3D0C2A6A-B7DB-4EC0-AD82-A9A077EBE8B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3304"/>
          <a:stretch/>
        </p:blipFill>
        <p:spPr>
          <a:xfrm>
            <a:off x="3851920" y="1840736"/>
            <a:ext cx="5184576" cy="3363838"/>
          </a:xfrm>
          <a:prstGeom prst="rect">
            <a:avLst/>
          </a:prstGeom>
        </p:spPr>
      </p:pic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AC39C535-028E-4290-AB8D-372DBD6251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r="12857"/>
          <a:stretch/>
        </p:blipFill>
        <p:spPr>
          <a:xfrm>
            <a:off x="395536" y="980728"/>
            <a:ext cx="4392488" cy="2835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4243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77C93AE-F305-42BE-9189-3E88F1A553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6059" y="0"/>
            <a:ext cx="7429499" cy="1340768"/>
          </a:xfrm>
        </p:spPr>
        <p:txBody>
          <a:bodyPr/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7AAEFEC1-C1E2-489A-8890-BB49AF2F75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412" y="1484784"/>
            <a:ext cx="2626758" cy="35417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Объект 2">
            <a:extLst>
              <a:ext uri="{FF2B5EF4-FFF2-40B4-BE49-F238E27FC236}">
                <a16:creationId xmlns:a16="http://schemas.microsoft.com/office/drawing/2014/main" xmlns="" id="{56BFA1F3-1C8F-4204-B9C7-78342ADC517C}"/>
              </a:ext>
            </a:extLst>
          </p:cNvPr>
          <p:cNvSpPr txBox="1">
            <a:spLocks/>
          </p:cNvSpPr>
          <p:nvPr/>
        </p:nvSpPr>
        <p:spPr>
          <a:xfrm>
            <a:off x="399188" y="5390677"/>
            <a:ext cx="3203848" cy="10668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Шишкин Иван Иванович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(1832 - 1898)</a:t>
            </a:r>
          </a:p>
          <a:p>
            <a:pPr marL="0" indent="0" algn="ctr">
              <a:buNone/>
            </a:pP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01402DA9-4BE1-4D5E-8F81-D5C658D763F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836712"/>
            <a:ext cx="4572000" cy="26791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Объект 2">
            <a:extLst>
              <a:ext uri="{FF2B5EF4-FFF2-40B4-BE49-F238E27FC236}">
                <a16:creationId xmlns:a16="http://schemas.microsoft.com/office/drawing/2014/main" xmlns="" id="{0F807B30-CE7C-4EEA-9247-18A8BED2CD92}"/>
              </a:ext>
            </a:extLst>
          </p:cNvPr>
          <p:cNvSpPr txBox="1">
            <a:spLocks/>
          </p:cNvSpPr>
          <p:nvPr/>
        </p:nvSpPr>
        <p:spPr>
          <a:xfrm>
            <a:off x="3617640" y="3429000"/>
            <a:ext cx="5040560" cy="550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«Утро в сосновом лесу»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1FCFE94D-58A0-4537-A946-E45FBFC2457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6586" y="3911352"/>
            <a:ext cx="4572000" cy="25717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5" name="Объект 2">
            <a:extLst>
              <a:ext uri="{FF2B5EF4-FFF2-40B4-BE49-F238E27FC236}">
                <a16:creationId xmlns:a16="http://schemas.microsoft.com/office/drawing/2014/main" xmlns="" id="{11F86497-FEEC-4C6B-B4E3-76D420989AA0}"/>
              </a:ext>
            </a:extLst>
          </p:cNvPr>
          <p:cNvSpPr txBox="1">
            <a:spLocks/>
          </p:cNvSpPr>
          <p:nvPr/>
        </p:nvSpPr>
        <p:spPr>
          <a:xfrm>
            <a:off x="3648269" y="6357478"/>
            <a:ext cx="5040560" cy="550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«Рожь»</a:t>
            </a:r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xmlns="" id="{69B6ED4C-0FC2-4263-86F5-4F50A70E8329}"/>
              </a:ext>
            </a:extLst>
          </p:cNvPr>
          <p:cNvSpPr txBox="1">
            <a:spLocks/>
          </p:cNvSpPr>
          <p:nvPr/>
        </p:nvSpPr>
        <p:spPr>
          <a:xfrm>
            <a:off x="856060" y="44624"/>
            <a:ext cx="7429499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Дополнительные возможности</a:t>
            </a:r>
            <a:b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004478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51B1E935-FA1B-4AB1-813F-06EB238F47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64" t="31906" r="35682"/>
          <a:stretch/>
        </p:blipFill>
        <p:spPr>
          <a:xfrm>
            <a:off x="215516" y="107319"/>
            <a:ext cx="8712968" cy="6721270"/>
          </a:xfrm>
        </p:spPr>
      </p:pic>
    </p:spTree>
    <p:extLst>
      <p:ext uri="{BB962C8B-B14F-4D97-AF65-F5344CB8AC3E}">
        <p14:creationId xmlns:p14="http://schemas.microsoft.com/office/powerpoint/2010/main" val="40977717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>
            <a:extLst>
              <a:ext uri="{FF2B5EF4-FFF2-40B4-BE49-F238E27FC236}">
                <a16:creationId xmlns:a16="http://schemas.microsoft.com/office/drawing/2014/main" xmlns="" id="{937DB5A7-3C16-404D-B3FA-161FEE80E52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14350" y="188640"/>
            <a:ext cx="8162106" cy="1478570"/>
          </a:xfrm>
        </p:spPr>
        <p:txBody>
          <a:bodyPr>
            <a:normAutofit/>
          </a:bodyPr>
          <a:lstStyle/>
          <a:p>
            <a:pPr algn="ctr"/>
            <a:r>
              <a:rPr lang="ru-RU" alt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Преимущества использования компьютерных технологий </a:t>
            </a:r>
            <a:br>
              <a:rPr lang="ru-RU" alt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преподавании ИЗО очевидны</a:t>
            </a:r>
            <a:r>
              <a:rPr lang="ru-RU" alt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43011" name="Rectangle 3">
            <a:extLst>
              <a:ext uri="{FF2B5EF4-FFF2-40B4-BE49-F238E27FC236}">
                <a16:creationId xmlns:a16="http://schemas.microsoft.com/office/drawing/2014/main" xmlns="" id="{ABB72F12-FA8D-4571-8EDF-55F475B923E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04056" y="2060848"/>
            <a:ext cx="7772400" cy="3890962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ru-RU" alt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знакомство с любой темой можно сопровождать показом видеофрагментов, фотографий; </a:t>
            </a:r>
          </a:p>
          <a:p>
            <a:pPr>
              <a:lnSpc>
                <a:spcPct val="90000"/>
              </a:lnSpc>
            </a:pPr>
            <a:r>
              <a:rPr lang="ru-RU" alt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широко использовать показ репродукций картин художников; </a:t>
            </a:r>
          </a:p>
          <a:p>
            <a:pPr>
              <a:lnSpc>
                <a:spcPct val="90000"/>
              </a:lnSpc>
            </a:pPr>
            <a:r>
              <a:rPr lang="ru-RU" alt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демонстрировать графический материал (таблицы, схемы); </a:t>
            </a:r>
          </a:p>
          <a:p>
            <a:pPr>
              <a:lnSpc>
                <a:spcPct val="90000"/>
              </a:lnSpc>
            </a:pPr>
            <a:r>
              <a:rPr lang="ru-RU" alt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“оживлять”  картины; </a:t>
            </a:r>
          </a:p>
          <a:p>
            <a:pPr>
              <a:lnSpc>
                <a:spcPct val="90000"/>
              </a:lnSpc>
            </a:pPr>
            <a:r>
              <a:rPr lang="ru-RU" alt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“посещать” крупнейшие  музеи мира; </a:t>
            </a:r>
          </a:p>
          <a:p>
            <a:pPr>
              <a:lnSpc>
                <a:spcPct val="90000"/>
              </a:lnSpc>
            </a:pPr>
            <a:r>
              <a:rPr lang="ru-RU" alt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“погружаться”  в пространство и время; </a:t>
            </a:r>
          </a:p>
          <a:p>
            <a:pPr>
              <a:lnSpc>
                <a:spcPct val="90000"/>
              </a:lnSpc>
            </a:pPr>
            <a:r>
              <a:rPr lang="ru-RU" alt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активизировать учебный процесс.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AAD59D2-270C-4978-BE34-120DB51E6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6059" y="-99392"/>
            <a:ext cx="7429499" cy="1478570"/>
          </a:xfrm>
        </p:spPr>
        <p:txBody>
          <a:bodyPr/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заключение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D862923-255A-4589-AA67-58553284D9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6060" y="1196752"/>
            <a:ext cx="7429499" cy="459444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заключении хочу сказать, что в современной школе компьютер не решает всех проблем, он остается всего лишь многофункциональным техническим средством обучения. Ничто не заменит собственноручно нарисованной работы, ощущения «живой кисти», выбор материала, цвета, выстраивания композиции. Но в совокупности с информационными технологиями обучения можно создать необходимый уровень качества знаний, вариативности и индивидуального подхода к 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учащимся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94551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2420888"/>
            <a:ext cx="7467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 !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Контур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онтур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4833</TotalTime>
  <Words>444</Words>
  <Application>Microsoft Office PowerPoint</Application>
  <PresentationFormat>Экран (4:3)</PresentationFormat>
  <Paragraphs>66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Контур</vt:lpstr>
      <vt:lpstr> «использование компьютерных технологий в изобразительном искусстве»</vt:lpstr>
      <vt:lpstr>Современные  образовательные технологии</vt:lpstr>
      <vt:lpstr>Психолого-педагогическое обоснование использование ИКТ на уроках искусства</vt:lpstr>
      <vt:lpstr>Цели использования ИКТ на уроке  </vt:lpstr>
      <vt:lpstr>формы использования икт </vt:lpstr>
      <vt:lpstr>Электронный  Учебно-методический комплекс</vt:lpstr>
      <vt:lpstr>Учебные проекты  </vt:lpstr>
      <vt:lpstr>Тексты, Тесты, диагностические работы и контрольные задания </vt:lpstr>
      <vt:lpstr>Тренажёры </vt:lpstr>
      <vt:lpstr>Видео </vt:lpstr>
      <vt:lpstr>Презентации </vt:lpstr>
      <vt:lpstr> </vt:lpstr>
      <vt:lpstr>Презентация PowerPoint</vt:lpstr>
      <vt:lpstr>Преимущества использования компьютерных технологий   в преподавании ИЗО очевидны </vt:lpstr>
      <vt:lpstr>заключение</vt:lpstr>
      <vt:lpstr>Спасибо за внимание 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Света</dc:creator>
  <cp:lastModifiedBy>ШКОЛА</cp:lastModifiedBy>
  <cp:revision>136</cp:revision>
  <dcterms:created xsi:type="dcterms:W3CDTF">2019-10-15T17:02:54Z</dcterms:created>
  <dcterms:modified xsi:type="dcterms:W3CDTF">2021-02-15T08:12:20Z</dcterms:modified>
</cp:coreProperties>
</file>