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7" r:id="rId9"/>
    <p:sldId id="266" r:id="rId10"/>
    <p:sldId id="262" r:id="rId11"/>
    <p:sldId id="264" r:id="rId12"/>
    <p:sldId id="265" r:id="rId13"/>
    <p:sldId id="268" r:id="rId14"/>
    <p:sldId id="269" r:id="rId15"/>
    <p:sldId id="270" r:id="rId16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A0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80" y="6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C3C58-BB52-40BC-8043-DDF25564B4CC}" type="datetimeFigureOut">
              <a:rPr lang="en-US"/>
              <a:pPr>
                <a:defRPr/>
              </a:pPr>
              <a:t>9/10/2021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54F1B-E452-45DE-9786-7020427196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4B1C1-A488-4DB2-AAB2-9210096267AA}" type="datetimeFigureOut">
              <a:rPr lang="en-US"/>
              <a:pPr>
                <a:defRPr/>
              </a:pPr>
              <a:t>9/10/2021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B14F7-E271-4958-9741-627268F0C3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22712-4741-4BE1-822B-E20505116516}" type="datetimeFigureOut">
              <a:rPr lang="en-US"/>
              <a:pPr>
                <a:defRPr/>
              </a:pPr>
              <a:t>9/10/2021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AB157-904F-4FB3-A542-EF98EFE942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7D1E3-3E8B-457C-98C1-5B6457A9980F}" type="datetimeFigureOut">
              <a:rPr lang="en-US"/>
              <a:pPr>
                <a:defRPr/>
              </a:pPr>
              <a:t>9/10/2021</a:t>
            </a:fld>
            <a:endParaRPr lang="en-US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DA963-A978-4F81-9627-C55F3907EF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D2694-9C05-40CD-95D4-BDD4DC672C79}" type="datetimeFigureOut">
              <a:rPr lang="en-US"/>
              <a:pPr>
                <a:defRPr/>
              </a:pPr>
              <a:t>9/10/2021</a:t>
            </a:fld>
            <a:endParaRPr lang="en-US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B4B8C0-E406-480F-B365-E561E50DB9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C1220-E61E-45F8-9D9C-C389344E0916}" type="datetimeFigureOut">
              <a:rPr lang="en-US"/>
              <a:pPr>
                <a:defRPr/>
              </a:pPr>
              <a:t>9/10/2021</a:t>
            </a:fld>
            <a:endParaRPr lang="en-US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6C2216-0B93-4FF9-A1EE-846CE7FE6D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8EBAC-B129-4F7B-ADF8-A91B7E358F84}" type="datetimeFigureOut">
              <a:rPr lang="en-US"/>
              <a:pPr>
                <a:defRPr/>
              </a:pPr>
              <a:t>9/10/2021</a:t>
            </a:fld>
            <a:endParaRPr lang="en-US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1E529-C671-40D1-9A06-6047857094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755A8-446E-4F5D-AAAD-E8A3154954D1}" type="datetimeFigureOut">
              <a:rPr lang="en-US"/>
              <a:pPr>
                <a:defRPr/>
              </a:pPr>
              <a:t>9/10/2021</a:t>
            </a:fld>
            <a:endParaRPr lang="en-US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AF349-8282-4632-B601-2CAACA471C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90018-9F6A-418D-9760-C5E50A6A416B}" type="datetimeFigureOut">
              <a:rPr lang="en-US"/>
              <a:pPr>
                <a:defRPr/>
              </a:pPr>
              <a:t>9/10/2021</a:t>
            </a:fld>
            <a:endParaRPr lang="en-US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46FF7-7BB9-421C-A9CD-08F016C717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89BF6-C287-4737-9D83-7DDEA133FFE0}" type="datetimeFigureOut">
              <a:rPr lang="en-US"/>
              <a:pPr>
                <a:defRPr/>
              </a:pPr>
              <a:t>9/10/2021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389BC-F33B-4AAD-8E29-29DBC903CC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502E3-9386-4E99-A404-6FBC0145A905}" type="datetimeFigureOut">
              <a:rPr lang="en-US"/>
              <a:pPr>
                <a:defRPr/>
              </a:pPr>
              <a:t>9/10/2021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C1CA5-EBE0-43B4-AF4C-B129C443B6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 style du titre</a:t>
            </a:r>
            <a:endParaRPr lang="en-US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502FEEF-B985-48A4-B978-312D4AA357B5}" type="datetimeFigureOut">
              <a:rPr lang="en-US"/>
              <a:pPr>
                <a:defRPr/>
              </a:pPr>
              <a:t>9/10/2021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E384582-D542-41C3-8978-24C9713EBF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pn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gif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12" Type="http://schemas.openxmlformats.org/officeDocument/2006/relationships/image" Target="../media/image59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11" Type="http://schemas.openxmlformats.org/officeDocument/2006/relationships/image" Target="../media/image58.gif"/><Relationship Id="rId5" Type="http://schemas.openxmlformats.org/officeDocument/2006/relationships/image" Target="../media/image52.jpeg"/><Relationship Id="rId10" Type="http://schemas.openxmlformats.org/officeDocument/2006/relationships/image" Target="../media/image57.png"/><Relationship Id="rId4" Type="http://schemas.openxmlformats.org/officeDocument/2006/relationships/image" Target="../media/image51.jpeg"/><Relationship Id="rId9" Type="http://schemas.openxmlformats.org/officeDocument/2006/relationships/image" Target="../media/image5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95263"/>
            <a:ext cx="7918450" cy="7207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400" dirty="0"/>
              <a:t>                      </a:t>
            </a:r>
            <a:r>
              <a:rPr lang="ru-RU" sz="1400" b="1" dirty="0">
                <a:cs typeface="BakerSignet HUN" pitchFamily="34" charset="0"/>
              </a:rPr>
              <a:t>Муниципальное  автономное дошкольное образовательное учреждение</a:t>
            </a:r>
            <a:br>
              <a:rPr lang="ru-RU" sz="1400" b="1" dirty="0">
                <a:cs typeface="BakerSignet HUN" pitchFamily="34" charset="0"/>
              </a:rPr>
            </a:br>
            <a:r>
              <a:rPr lang="ru-RU" sz="1400" b="1" dirty="0">
                <a:cs typeface="BakerSignet HUN" pitchFamily="34" charset="0"/>
              </a:rPr>
              <a:t>   «Детский сад №79 г. Каменск- Уральский»</a:t>
            </a:r>
            <a:endParaRPr lang="en-US" sz="1400" b="1" dirty="0">
              <a:cs typeface="BakerSignet HUN" pitchFamily="34" charset="0"/>
            </a:endParaRPr>
          </a:p>
        </p:txBody>
      </p:sp>
      <p:sp>
        <p:nvSpPr>
          <p:cNvPr id="2051" name="Sous-titre 2"/>
          <p:cNvSpPr>
            <a:spLocks noGrp="1"/>
          </p:cNvSpPr>
          <p:nvPr>
            <p:ph type="subTitle" idx="1"/>
          </p:nvPr>
        </p:nvSpPr>
        <p:spPr>
          <a:xfrm>
            <a:off x="1116013" y="1203325"/>
            <a:ext cx="7056437" cy="3312641"/>
          </a:xfrm>
        </p:spPr>
        <p:txBody>
          <a:bodyPr/>
          <a:lstStyle/>
          <a:p>
            <a:pPr eaLnBrk="1" hangingPunct="1"/>
            <a:r>
              <a:rPr lang="ru-RU" sz="4400" dirty="0">
                <a:solidFill>
                  <a:srgbClr val="7030A0"/>
                </a:solidFill>
                <a:latin typeface="BakerSignet HUN" pitchFamily="34" charset="0"/>
                <a:cs typeface="BakerSignet HUN" pitchFamily="34" charset="0"/>
              </a:rPr>
              <a:t>      </a:t>
            </a:r>
            <a:r>
              <a:rPr lang="ru-RU" sz="40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Экологическое        воспитание дошкольников</a:t>
            </a:r>
          </a:p>
          <a:p>
            <a:pPr eaLnBrk="1" hangingPunct="1"/>
            <a:endParaRPr lang="ru-RU" sz="1400" dirty="0">
              <a:solidFill>
                <a:schemeClr val="tx1"/>
              </a:solidFill>
              <a:latin typeface="BakerSignet HUN" pitchFamily="34" charset="0"/>
              <a:cs typeface="BakerSignet HUN" pitchFamily="34" charset="0"/>
            </a:endParaRPr>
          </a:p>
          <a:p>
            <a:pPr eaLnBrk="1" hangingPunct="1"/>
            <a:endParaRPr lang="ru-RU" sz="1400" dirty="0">
              <a:solidFill>
                <a:schemeClr val="tx1"/>
              </a:solidFill>
              <a:latin typeface="BakerSignet HUN" pitchFamily="34" charset="0"/>
              <a:cs typeface="BakerSignet HUN" pitchFamily="34" charset="0"/>
            </a:endParaRPr>
          </a:p>
          <a:p>
            <a:pPr algn="l" eaLnBrk="1" hangingPunct="1"/>
            <a:r>
              <a:rPr lang="ru-RU" sz="1400" b="1" dirty="0">
                <a:solidFill>
                  <a:schemeClr val="tx1"/>
                </a:solidFill>
                <a:latin typeface="+mj-lt"/>
                <a:cs typeface="BakerSignet HUN" pitchFamily="34" charset="0"/>
              </a:rPr>
              <a:t>Подготовила воспитатель:</a:t>
            </a:r>
          </a:p>
          <a:p>
            <a:pPr algn="l" eaLnBrk="1" hangingPunct="1"/>
            <a:r>
              <a:rPr lang="ru-RU" sz="1600" b="1" i="1" dirty="0">
                <a:solidFill>
                  <a:schemeClr val="tx1"/>
                </a:solidFill>
                <a:latin typeface="+mj-lt"/>
                <a:cs typeface="BakerSignet HUN" pitchFamily="34" charset="0"/>
              </a:rPr>
              <a:t>       Охулкова Е.Р.</a:t>
            </a:r>
          </a:p>
          <a:p>
            <a:pPr eaLnBrk="1" hangingPunct="1"/>
            <a:endParaRPr lang="ru-RU" sz="1600" b="1" dirty="0">
              <a:solidFill>
                <a:schemeClr val="tx1"/>
              </a:solidFill>
              <a:latin typeface="Ariston" pitchFamily="66" charset="0"/>
              <a:cs typeface="BakerSignet HUN" pitchFamily="34" charset="0"/>
            </a:endParaRPr>
          </a:p>
          <a:p>
            <a:pPr eaLnBrk="1" hangingPunct="1"/>
            <a:endParaRPr lang="ru-RU" sz="1600" b="1" dirty="0">
              <a:solidFill>
                <a:schemeClr val="tx1"/>
              </a:solidFill>
              <a:latin typeface="Ariston" pitchFamily="66" charset="0"/>
              <a:cs typeface="BakerSignet HUN" pitchFamily="34" charset="0"/>
            </a:endParaRPr>
          </a:p>
          <a:p>
            <a:pPr eaLnBrk="1" hangingPunct="1"/>
            <a:r>
              <a:rPr lang="ru-RU" sz="1400" b="1" dirty="0">
                <a:solidFill>
                  <a:schemeClr val="tx1"/>
                </a:solidFill>
                <a:latin typeface="+mj-lt"/>
                <a:cs typeface="BakerSignet HUN" pitchFamily="34" charset="0"/>
              </a:rPr>
              <a:t>2021 г.</a:t>
            </a:r>
          </a:p>
        </p:txBody>
      </p:sp>
      <p:pic>
        <p:nvPicPr>
          <p:cNvPr id="2052" name="Picture 4" descr="C:\Татьяна\Загрузки\Картинки\Экология\Картинки и анимации на прозр. фоне\hello_html_m3aa30fd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2859132"/>
            <a:ext cx="2558059" cy="208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3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504056"/>
          </a:xfrm>
        </p:spPr>
        <p:txBody>
          <a:bodyPr/>
          <a:lstStyle/>
          <a:p>
            <a:pPr eaLnBrk="1" hangingPunct="1"/>
            <a:r>
              <a:rPr lang="ru-RU" sz="2400" b="1" dirty="0">
                <a:solidFill>
                  <a:srgbClr val="00B050"/>
                </a:solidFill>
                <a:cs typeface="BakerSignet HUN" pitchFamily="34" charset="0"/>
              </a:rPr>
              <a:t>«Охранять природу – значит охранять Родину!»</a:t>
            </a:r>
            <a:endParaRPr lang="en-US" sz="2400" b="1" dirty="0">
              <a:solidFill>
                <a:srgbClr val="00B050"/>
              </a:solidFill>
              <a:cs typeface="BakerSignet HUN" pitchFamily="34" charset="0"/>
            </a:endParaRPr>
          </a:p>
        </p:txBody>
      </p:sp>
      <p:pic>
        <p:nvPicPr>
          <p:cNvPr id="3075" name="Picture 4" descr="C:\Татьяна\Загрузки\Картинки\Экология\Картинки и анимации на прозр. фоне\0_116fe1_33920715_orig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2640431"/>
            <a:ext cx="3563888" cy="2503070"/>
          </a:xfrm>
          <a:noFill/>
        </p:spPr>
      </p:pic>
      <p:sp>
        <p:nvSpPr>
          <p:cNvPr id="3076" name="Прямоугольник 8"/>
          <p:cNvSpPr>
            <a:spLocks noChangeArrowheads="1"/>
          </p:cNvSpPr>
          <p:nvPr/>
        </p:nvSpPr>
        <p:spPr bwMode="auto">
          <a:xfrm>
            <a:off x="2286000" y="842963"/>
            <a:ext cx="6678613" cy="381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buFont typeface="Arial" charset="0"/>
              <a:buNone/>
            </a:pPr>
            <a:r>
              <a:rPr lang="ru-RU" dirty="0"/>
              <a:t> </a:t>
            </a: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Нас в любое время года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Учит  мудрая природа.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Птицы учат пению,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Паучок терпению.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Пчёлы в поле и саду обучают нас труду.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И к тому же в их труде всё  - по справедливости.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Отражение в воде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Учат нас правдивости,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Учит снег нас чистоте, учит солнце доброте,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И при всей огромности обучает скромности.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У природы круглый год обучаться нужно.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Нас деревья всех пород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Весь большой лесной народ,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Учат крепкой дружбе.</a:t>
            </a:r>
          </a:p>
          <a:p>
            <a:pPr algn="r">
              <a:buFont typeface="Arial" charset="0"/>
              <a:buNone/>
            </a:pPr>
            <a:r>
              <a:rPr lang="ru-RU" sz="1600" b="1" i="1" dirty="0">
                <a:solidFill>
                  <a:srgbClr val="7030A0"/>
                </a:solidFill>
                <a:latin typeface="+mj-lt"/>
              </a:rPr>
              <a:t>                            </a:t>
            </a: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М. Пришвин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457200" y="195263"/>
            <a:ext cx="8229600" cy="79216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000" b="1" i="1" dirty="0">
                <a:solidFill>
                  <a:srgbClr val="00B050"/>
                </a:solidFill>
                <a:cs typeface="BakerSignet HUN" pitchFamily="34" charset="0"/>
              </a:rPr>
              <a:t>Экология</a:t>
            </a:r>
            <a:r>
              <a:rPr lang="ru-RU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1800" dirty="0">
                <a:solidFill>
                  <a:srgbClr val="7030A0"/>
                </a:solidFill>
              </a:rPr>
              <a:t>– </a:t>
            </a:r>
            <a:r>
              <a:rPr lang="ru-RU" sz="1800" b="1" dirty="0">
                <a:solidFill>
                  <a:srgbClr val="7030A0"/>
                </a:solidFill>
                <a:cs typeface="BakerSignet HUN" pitchFamily="34" charset="0"/>
              </a:rPr>
              <a:t>это биологическая наука, изучающая взаимоотношения организмов со средой обитания и между собой.</a:t>
            </a:r>
            <a:endParaRPr lang="en-US" sz="1800" b="1" dirty="0">
              <a:solidFill>
                <a:srgbClr val="7030A0"/>
              </a:solidFill>
              <a:cs typeface="BakerSignet HUN" pitchFamily="34" charset="0"/>
            </a:endParaRPr>
          </a:p>
        </p:txBody>
      </p:sp>
      <p:sp>
        <p:nvSpPr>
          <p:cNvPr id="4099" name="Содержимое 5"/>
          <p:cNvSpPr>
            <a:spLocks noGrp="1"/>
          </p:cNvSpPr>
          <p:nvPr>
            <p:ph idx="1"/>
          </p:nvPr>
        </p:nvSpPr>
        <p:spPr>
          <a:xfrm>
            <a:off x="457200" y="1058863"/>
            <a:ext cx="8229600" cy="100806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z="2000" b="1" i="1" dirty="0">
                <a:solidFill>
                  <a:srgbClr val="00B050"/>
                </a:solidFill>
                <a:latin typeface="+mj-lt"/>
                <a:cs typeface="BakerSignet HUN" pitchFamily="34" charset="0"/>
              </a:rPr>
              <a:t>Экологическое воспитание дошкольников </a:t>
            </a:r>
            <a:r>
              <a:rPr lang="ru-RU" sz="1800" dirty="0">
                <a:solidFill>
                  <a:srgbClr val="7030A0"/>
                </a:solidFill>
                <a:latin typeface="+mj-lt"/>
              </a:rPr>
              <a:t>– </a:t>
            </a:r>
            <a:r>
              <a:rPr lang="ru-RU" sz="1800" b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это ознакомление детей с природой, в основу которого положен экологический подход, а педагогический процесс опирается на основополагающие идеи и понятия экологии.</a:t>
            </a:r>
          </a:p>
        </p:txBody>
      </p:sp>
      <p:pic>
        <p:nvPicPr>
          <p:cNvPr id="4100" name="Picture 4" descr="C:\Татьяна\Загрузки\Картинки\Экология\summer_composition_r_4-41_1458499301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513" y="2182764"/>
            <a:ext cx="4752751" cy="2855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1800" b="1" dirty="0">
                <a:solidFill>
                  <a:srgbClr val="00B050"/>
                </a:solidFill>
                <a:cs typeface="BakerSignet HUN" pitchFamily="34" charset="0"/>
              </a:rPr>
              <a:t>Цель:</a:t>
            </a:r>
            <a:r>
              <a:rPr lang="ru-RU" sz="1800" b="1" dirty="0">
                <a:solidFill>
                  <a:srgbClr val="00B050"/>
                </a:solidFill>
              </a:rPr>
              <a:t> </a:t>
            </a:r>
            <a:r>
              <a:rPr lang="ru-RU" sz="1600" b="1" i="1" dirty="0">
                <a:solidFill>
                  <a:srgbClr val="7030A0"/>
                </a:solidFill>
                <a:cs typeface="BakerSignet HUN" pitchFamily="34" charset="0"/>
              </a:rPr>
              <a:t>формирование человека нового типа с новым экологическим мышлением, способного осознавать последствия своих действий по отношению к окружающей среде и умеющего жить в относительной гармонии с природой.</a:t>
            </a:r>
            <a:endParaRPr lang="en-US" sz="1600" b="1" i="1" dirty="0">
              <a:solidFill>
                <a:srgbClr val="7030A0"/>
              </a:solidFill>
              <a:cs typeface="BakerSignet HUN" pitchFamily="34" charset="0"/>
            </a:endParaRPr>
          </a:p>
        </p:txBody>
      </p:sp>
      <p:sp>
        <p:nvSpPr>
          <p:cNvPr id="5123" name="Espace réservé du contenu 4"/>
          <p:cNvSpPr>
            <a:spLocks noGrp="1"/>
          </p:cNvSpPr>
          <p:nvPr>
            <p:ph idx="1"/>
          </p:nvPr>
        </p:nvSpPr>
        <p:spPr>
          <a:xfrm>
            <a:off x="457200" y="1058863"/>
            <a:ext cx="8229600" cy="18002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z="1800" b="1" dirty="0">
                <a:solidFill>
                  <a:srgbClr val="00B050"/>
                </a:solidFill>
                <a:latin typeface="+mj-lt"/>
                <a:cs typeface="BakerSignet HUN" pitchFamily="34" charset="0"/>
              </a:rPr>
              <a:t>Задачи:</a:t>
            </a:r>
            <a:r>
              <a:rPr lang="ru-RU" sz="1800" dirty="0">
                <a:solidFill>
                  <a:srgbClr val="00B050"/>
                </a:solidFill>
                <a:latin typeface="BakerSignet HUN" pitchFamily="34" charset="0"/>
                <a:cs typeface="BakerSignet HUN" pitchFamily="34" charset="0"/>
              </a:rPr>
              <a:t> </a:t>
            </a:r>
            <a:endParaRPr lang="ru-RU" sz="1600" b="1" dirty="0">
              <a:solidFill>
                <a:srgbClr val="7030A0"/>
              </a:solidFill>
              <a:latin typeface="BakerSignet HUN" pitchFamily="34" charset="0"/>
              <a:cs typeface="BakerSignet HUN" pitchFamily="34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формировать систему экологических знаний и представлений (интеллектуальное развитие);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развивать эстетические чувства (умения увидеть и прочувствовать красоту природы, восхититься ею, желания сохранить её).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ru-RU" sz="1600" b="1" i="1" dirty="0">
                <a:solidFill>
                  <a:srgbClr val="7030A0"/>
                </a:solidFill>
                <a:latin typeface="+mj-lt"/>
                <a:cs typeface="BakerSignet HUN" pitchFamily="34" charset="0"/>
              </a:rPr>
              <a:t>участие детей в посильной для них деятельности по уходу за растениями и животными, по охране и защите природы.</a:t>
            </a:r>
          </a:p>
          <a:p>
            <a:pPr eaLnBrk="1" hangingPunct="1">
              <a:buFont typeface="Wingdings" pitchFamily="2" charset="2"/>
              <a:buChar char="v"/>
            </a:pPr>
            <a:endParaRPr lang="en-US" sz="1800" b="1" dirty="0">
              <a:solidFill>
                <a:srgbClr val="00B050"/>
              </a:solidFill>
              <a:latin typeface="BakerSignet HUN" pitchFamily="34" charset="0"/>
              <a:cs typeface="BakerSignet HUN" pitchFamily="34" charset="0"/>
            </a:endParaRPr>
          </a:p>
        </p:txBody>
      </p:sp>
      <p:pic>
        <p:nvPicPr>
          <p:cNvPr id="5124" name="Picture 4" descr="C:\Татьяна\Загрузки\Картинки\Экология\Картинки и анимации на прозр. фоне\1512536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147814"/>
            <a:ext cx="8856538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2987824" y="339502"/>
            <a:ext cx="3744416" cy="36004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B050"/>
                </a:solidFill>
              </a:rPr>
              <a:t>Актуальность  работы</a:t>
            </a:r>
            <a:endParaRPr lang="en-US" sz="2400" b="1" dirty="0">
              <a:solidFill>
                <a:srgbClr val="00B050"/>
              </a:solidFill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539552" y="915566"/>
            <a:ext cx="7992888" cy="1296144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000" b="1" dirty="0">
                <a:solidFill>
                  <a:srgbClr val="7030A0"/>
                </a:solidFill>
              </a:rPr>
              <a:t> В настоящее время в области экологии просматриваются новые тенденции и проблемы, свидетельствующие о необходимости выхода экологического воспитания на качественно новый уровень.</a:t>
            </a:r>
            <a:endParaRPr lang="en-US" sz="2000" b="1" dirty="0">
              <a:solidFill>
                <a:srgbClr val="7030A0"/>
              </a:solidFill>
            </a:endParaRPr>
          </a:p>
        </p:txBody>
      </p:sp>
      <p:pic>
        <p:nvPicPr>
          <p:cNvPr id="6148" name="Picture 4" descr="L:\Загрузки\Картинки\Экология\Картинки и анимации на прозр. фоне\636384_html_m4047a4df (1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23478"/>
            <a:ext cx="1008112" cy="780027"/>
          </a:xfrm>
          <a:prstGeom prst="rect">
            <a:avLst/>
          </a:prstGeom>
          <a:noFill/>
        </p:spPr>
      </p:pic>
      <p:pic>
        <p:nvPicPr>
          <p:cNvPr id="6151" name="Picture 7" descr="L:\Загрузки\Картинки\Экология\Картинки и анимации на прозр. фоне\888685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3" y="3435846"/>
            <a:ext cx="8136904" cy="11473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2915816" y="206375"/>
            <a:ext cx="3528392" cy="493167"/>
          </a:xfr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Экологические занятия</a:t>
            </a:r>
            <a:endParaRPr lang="en-US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</p:txBody>
      </p:sp>
      <p:pic>
        <p:nvPicPr>
          <p:cNvPr id="2050" name="Picture 2" descr="C:\Татьяна\Фото.работа\Новые детки\Camera\Занятия\ФЦКМ\2014 - 2015 год\2014-10-13 09.26.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843558"/>
            <a:ext cx="2829071" cy="2195953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2051" name="Picture 3" descr="C:\Татьяна\Фото.работа\Новые детки\Camera\Занятия\ФЦКМ\2015 - 2016 год\2015-07-21 09.28.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7517" y="195486"/>
            <a:ext cx="2184243" cy="1638182"/>
          </a:xfrm>
          <a:prstGeom prst="round2DiagRect">
            <a:avLst/>
          </a:prstGeom>
          <a:noFill/>
          <a:ln w="76200">
            <a:solidFill>
              <a:srgbClr val="00B0F0"/>
            </a:solidFill>
          </a:ln>
        </p:spPr>
      </p:pic>
      <p:pic>
        <p:nvPicPr>
          <p:cNvPr id="2052" name="Picture 4" descr="C:\Татьяна\Фото.работа\Экология 1\Проект Птицы\SAM_023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3579862"/>
            <a:ext cx="1872208" cy="1368153"/>
          </a:xfrm>
          <a:prstGeom prst="round2DiagRect">
            <a:avLst/>
          </a:prstGeom>
          <a:noFill/>
          <a:ln w="76200">
            <a:solidFill>
              <a:srgbClr val="00B0F0"/>
            </a:solidFill>
          </a:ln>
        </p:spPr>
      </p:pic>
      <p:pic>
        <p:nvPicPr>
          <p:cNvPr id="2053" name="Picture 5" descr="C:\Татьяна\Фото.работа\Экология 1\SDC1903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2049692"/>
            <a:ext cx="1728192" cy="1296144"/>
          </a:xfrm>
          <a:prstGeom prst="roundRect">
            <a:avLst/>
          </a:prstGeom>
          <a:noFill/>
          <a:ln w="28575">
            <a:solidFill>
              <a:srgbClr val="FFFF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2054" name="Picture 6" descr="C:\Татьяна\Фото.работа\Экология 1\DSCF462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1880" y="3291830"/>
            <a:ext cx="2376264" cy="1584176"/>
          </a:xfrm>
          <a:prstGeom prst="round2DiagRect">
            <a:avLst/>
          </a:prstGeom>
          <a:noFill/>
          <a:ln w="28575">
            <a:solidFill>
              <a:srgbClr val="FFFF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2055" name="Picture 7" descr="C:\Татьяна\Фото.работа\Экология 2\Занятие Паук\2017-02-13 10.40.0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240" y="267494"/>
            <a:ext cx="2160240" cy="1584176"/>
          </a:xfrm>
          <a:prstGeom prst="round2DiagRect">
            <a:avLst/>
          </a:prstGeom>
          <a:noFill/>
          <a:ln w="76200">
            <a:solidFill>
              <a:srgbClr val="00B0F0"/>
            </a:solidFill>
          </a:ln>
        </p:spPr>
      </p:pic>
      <p:pic>
        <p:nvPicPr>
          <p:cNvPr id="2058" name="Picture 10" descr="C:\Татьяна\Фото.работа\Экология 1\2014-10-06 11.05.0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1560" y="3579862"/>
            <a:ext cx="1944217" cy="1364088"/>
          </a:xfrm>
          <a:prstGeom prst="round2DiagRect">
            <a:avLst/>
          </a:prstGeom>
          <a:noFill/>
          <a:ln w="76200">
            <a:solidFill>
              <a:srgbClr val="00B0F0"/>
            </a:solidFill>
          </a:ln>
        </p:spPr>
      </p:pic>
      <p:pic>
        <p:nvPicPr>
          <p:cNvPr id="2059" name="Picture 11" descr="C:\Татьяна\Фото.работа\Экология 1\PA21011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60232" y="2067694"/>
            <a:ext cx="1728192" cy="1296144"/>
          </a:xfrm>
          <a:prstGeom prst="roundRect">
            <a:avLst/>
          </a:prstGeom>
          <a:noFill/>
          <a:ln w="28575">
            <a:solidFill>
              <a:srgbClr val="FFFF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3131840" y="206375"/>
            <a:ext cx="3672408" cy="421159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Проект «Господин Лук»</a:t>
            </a:r>
            <a:endParaRPr lang="en-US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1475656" y="555525"/>
            <a:ext cx="6840760" cy="432049"/>
          </a:xfrm>
        </p:spPr>
        <p:txBody>
          <a:bodyPr rtlCol="0">
            <a:normAutofit fontScale="62500" lnSpcReduction="20000"/>
          </a:bodyPr>
          <a:lstStyle/>
          <a:p>
            <a:pPr algn="ctr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Цель: расширить знания детей и родителей о видах и свойствах лука.</a:t>
            </a:r>
            <a:endParaRPr lang="en-US" sz="2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539552" y="987574"/>
            <a:ext cx="2719142" cy="1967348"/>
          </a:xfrm>
          <a:prstGeom prst="ellipse">
            <a:avLst/>
          </a:prstGeom>
          <a:ln w="38100">
            <a:solidFill>
              <a:srgbClr val="92D05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pic>
        <p:nvPicPr>
          <p:cNvPr id="8198" name="Picture 6" descr="C:\Татьяна\Доклады, занятия\Проекты\Фото к проектам\Господин Лук\2016-03-09 09.56.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931790"/>
            <a:ext cx="2878010" cy="2088232"/>
          </a:xfrm>
          <a:prstGeom prst="ellipse">
            <a:avLst/>
          </a:prstGeom>
          <a:ln w="38100">
            <a:solidFill>
              <a:srgbClr val="92D05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pic>
        <p:nvPicPr>
          <p:cNvPr id="8199" name="Picture 7" descr="C:\Татьяна\Доклады, занятия\Проекты\Фото к проектам\Господин Лук\2016-03-15 09.45.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3003798"/>
            <a:ext cx="2967996" cy="2016224"/>
          </a:xfrm>
          <a:prstGeom prst="ellipse">
            <a:avLst/>
          </a:prstGeom>
          <a:ln w="38100">
            <a:solidFill>
              <a:srgbClr val="92D05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pic>
        <p:nvPicPr>
          <p:cNvPr id="8200" name="Picture 8" descr="C:\Татьяна\Доклады, занятия\Проекты\Фото к проектам\Господин Лук\2016-03-09 09.52.2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987574"/>
            <a:ext cx="2736304" cy="2014724"/>
          </a:xfrm>
          <a:prstGeom prst="ellipse">
            <a:avLst/>
          </a:prstGeom>
          <a:ln w="38100">
            <a:solidFill>
              <a:srgbClr val="92D05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6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2915816" y="1347614"/>
            <a:ext cx="3648406" cy="2736304"/>
          </a:xfrm>
          <a:prstGeom prst="ellipse">
            <a:avLst/>
          </a:prstGeom>
          <a:ln w="38100">
            <a:solidFill>
              <a:srgbClr val="92D05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2771800" y="123478"/>
            <a:ext cx="3312368" cy="288032"/>
          </a:xfrm>
        </p:spPr>
        <p:txBody>
          <a:bodyPr rtlCol="0"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</a:t>
            </a: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Проект «Птицы»</a:t>
            </a:r>
            <a:endParaRPr lang="en-US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1691680" y="411511"/>
            <a:ext cx="6336704" cy="360040"/>
          </a:xfrm>
        </p:spPr>
        <p:txBody>
          <a:bodyPr rtlCol="0">
            <a:normAutofit fontScale="92500" lnSpcReduction="10000"/>
          </a:bodyPr>
          <a:lstStyle/>
          <a:p>
            <a:pPr algn="ctr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Цель: воспитывать бережное отношение к пернатым.</a:t>
            </a:r>
            <a:endParaRPr lang="en-US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 t="5953" r="10708"/>
          <a:stretch>
            <a:fillRect/>
          </a:stretch>
        </p:blipFill>
        <p:spPr bwMode="auto">
          <a:xfrm>
            <a:off x="6101546" y="998484"/>
            <a:ext cx="1926838" cy="1522097"/>
          </a:xfrm>
          <a:prstGeom prst="roundRect">
            <a:avLst/>
          </a:prstGeom>
          <a:solidFill>
            <a:srgbClr val="FFFFFF"/>
          </a:solidFill>
          <a:ln w="57150" cap="sq">
            <a:solidFill>
              <a:srgbClr val="7030A0"/>
            </a:solidFill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1706" y="1018916"/>
            <a:ext cx="2017684" cy="1569310"/>
          </a:xfrm>
          <a:prstGeom prst="roundRect">
            <a:avLst/>
          </a:prstGeom>
          <a:solidFill>
            <a:srgbClr val="FFFFFF"/>
          </a:solidFill>
          <a:ln w="57150" cap="sq">
            <a:solidFill>
              <a:srgbClr val="7030A0"/>
            </a:solidFill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26" name="Picture 2" descr="C:\Татьяна\Доклады, занятия\Проекты\Фото к проектам\Проект Птицы\SAM_02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915566"/>
            <a:ext cx="2448272" cy="1836204"/>
          </a:xfrm>
          <a:prstGeom prst="roundRect">
            <a:avLst/>
          </a:prstGeom>
          <a:noFill/>
          <a:ln w="7620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1027" name="Picture 3" descr="C:\Татьяна\Доклады, занятия\Проекты\Фото к проектам\Проект Птицы\SAM_022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2787774"/>
            <a:ext cx="1944216" cy="1458162"/>
          </a:xfrm>
          <a:prstGeom prst="roundRect">
            <a:avLst/>
          </a:prstGeom>
          <a:noFill/>
          <a:ln w="57150">
            <a:solidFill>
              <a:srgbClr val="7030A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028" name="Picture 4" descr="C:\Татьяна\Доклады, занятия\Проекты\Фото к проектам\Проект Птицы\SAM_027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2787774"/>
            <a:ext cx="2040227" cy="1530170"/>
          </a:xfrm>
          <a:prstGeom prst="roundRect">
            <a:avLst/>
          </a:prstGeom>
          <a:noFill/>
          <a:ln w="57150">
            <a:solidFill>
              <a:srgbClr val="7030A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029" name="Picture 5" descr="C:\Татьяна\Фото.работа\Экология 2\Экологические игры\Изображение 08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2931790"/>
            <a:ext cx="1920213" cy="1440160"/>
          </a:xfrm>
          <a:prstGeom prst="roundRect">
            <a:avLst/>
          </a:prstGeom>
          <a:noFill/>
          <a:ln w="57150">
            <a:solidFill>
              <a:srgbClr val="7030A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030" name="Picture 6" descr="C:\Татьяна\Фото.работа\Экология 1\Проект Птицы\SAM_028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16016" y="2931790"/>
            <a:ext cx="1944216" cy="1458162"/>
          </a:xfrm>
          <a:prstGeom prst="roundRect">
            <a:avLst/>
          </a:prstGeom>
          <a:noFill/>
          <a:ln w="57150">
            <a:solidFill>
              <a:srgbClr val="7030A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457200" y="123478"/>
            <a:ext cx="8229600" cy="36004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b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Природоохранная акция «Накормите птиц зимой»</a:t>
            </a:r>
            <a:b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483518"/>
            <a:ext cx="5904656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b="1" dirty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План проведения акции: </a:t>
            </a:r>
          </a:p>
          <a:p>
            <a:pPr lvl="0" eaLnBrk="0" hangingPunct="0"/>
            <a:r>
              <a:rPr lang="ru-RU" sz="1400" b="1" dirty="0">
                <a:ln w="1905">
                  <a:solidFill>
                    <a:schemeClr val="accent6">
                      <a:lumMod val="50000"/>
                    </a:schemeClr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Занятие "Птичья столовая" </a:t>
            </a:r>
            <a:endParaRPr lang="ru-RU" sz="1400" b="1" dirty="0">
              <a:ln w="1905">
                <a:solidFill>
                  <a:schemeClr val="accent6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 eaLnBrk="0" hangingPunct="0"/>
            <a:r>
              <a:rPr lang="ru-RU" sz="1400" b="1" dirty="0">
                <a:ln w="1905">
                  <a:solidFill>
                    <a:schemeClr val="accent6">
                      <a:lumMod val="50000"/>
                    </a:schemeClr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Изготовление кормушек для птиц родителями вместе с детьми. </a:t>
            </a:r>
            <a:endParaRPr lang="ru-RU" sz="1400" b="1" dirty="0">
              <a:ln w="1905">
                <a:solidFill>
                  <a:schemeClr val="accent6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 eaLnBrk="0" hangingPunct="0"/>
            <a:r>
              <a:rPr lang="ru-RU" sz="1400" b="1" dirty="0">
                <a:ln w="1905">
                  <a:solidFill>
                    <a:schemeClr val="accent6">
                      <a:lumMod val="50000"/>
                    </a:schemeClr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Развешивание кормушек по близлежащей территории детского сада. </a:t>
            </a:r>
          </a:p>
          <a:p>
            <a:pPr lvl="0" eaLnBrk="0" hangingPunct="0"/>
            <a:r>
              <a:rPr lang="ru-RU" sz="1400" b="1" dirty="0">
                <a:ln w="1905">
                  <a:solidFill>
                    <a:schemeClr val="accent6">
                      <a:lumMod val="50000"/>
                    </a:schemeClr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4.Ежедневная подкормка птиц. </a:t>
            </a:r>
          </a:p>
          <a:p>
            <a:pPr lvl="0" eaLnBrk="0" hangingPunct="0"/>
            <a:r>
              <a:rPr lang="ru-RU" sz="1400" b="1" dirty="0">
                <a:ln w="1905">
                  <a:solidFill>
                    <a:schemeClr val="accent6">
                      <a:lumMod val="50000"/>
                    </a:schemeClr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5.Наблюдения за птицами и их повадками</a:t>
            </a:r>
            <a:r>
              <a:rPr lang="ru-RU" sz="1400" b="1" dirty="0">
                <a:ln w="1905">
                  <a:solidFill>
                    <a:schemeClr val="accent6">
                      <a:lumMod val="50000"/>
                    </a:schemeClr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dirty="0">
              <a:ln w="1905">
                <a:solidFill>
                  <a:schemeClr val="accent6">
                    <a:lumMod val="50000"/>
                  </a:schemeClr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4" descr="G:\методическая работа\воспитатель года Одинцова Т.И\эколог. фото\Проект Птицы\SAM_02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37013">
            <a:off x="3836255" y="2028370"/>
            <a:ext cx="2415483" cy="1839062"/>
          </a:xfrm>
          <a:prstGeom prst="roundRect">
            <a:avLst>
              <a:gd name="adj" fmla="val 16667"/>
            </a:avLst>
          </a:prstGeom>
          <a:ln w="28575">
            <a:solidFill>
              <a:schemeClr val="accent3">
                <a:lumMod val="75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098" name="Picture 2" descr="C:\Татьяна\Фото.работа\Экология 1\2016-12-12 16.37.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616748">
            <a:off x="178802" y="2402889"/>
            <a:ext cx="2091564" cy="1568673"/>
          </a:xfrm>
          <a:prstGeom prst="roundRect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</p:pic>
      <p:pic>
        <p:nvPicPr>
          <p:cNvPr id="4099" name="Picture 3" descr="C:\Татьяна\Фото.работа\Экология 1\2016-12-12 16.42.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919005">
            <a:off x="2301759" y="2847016"/>
            <a:ext cx="1528716" cy="1961162"/>
          </a:xfrm>
          <a:prstGeom prst="roundRect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</p:pic>
      <p:pic>
        <p:nvPicPr>
          <p:cNvPr id="4100" name="Picture 4" descr="C:\Татьяна\Доклады, занятия\Проекты\Фото к проектам\Проект Птицы\SAM_024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704584">
            <a:off x="6102458" y="719958"/>
            <a:ext cx="2036227" cy="1527171"/>
          </a:xfrm>
          <a:prstGeom prst="roundRect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</p:pic>
      <p:pic>
        <p:nvPicPr>
          <p:cNvPr id="4101" name="Picture 5" descr="C:\Татьяна\Доклады, занятия\Проекты\Фото к проектам\Проект Птицы\SAM_027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7102">
            <a:off x="7417589" y="1882421"/>
            <a:ext cx="1387735" cy="1850313"/>
          </a:xfrm>
          <a:prstGeom prst="roundRect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</p:pic>
      <p:pic>
        <p:nvPicPr>
          <p:cNvPr id="4102" name="Picture 6" descr="C:\Татьяна\Доклады, занятия\Проекты\Фото к проектам\Проект Птицы\SAM_025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2160" y="3507854"/>
            <a:ext cx="1920214" cy="1440161"/>
          </a:xfrm>
          <a:prstGeom prst="roundRect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</p:pic>
      <p:pic>
        <p:nvPicPr>
          <p:cNvPr id="3" name="Picture 3" descr="L:\Загрузки\Картинки\Экология\Картинки и анимации на прозр. фоне\птицы_1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95936" y="4155926"/>
            <a:ext cx="1906094" cy="864096"/>
          </a:xfrm>
          <a:prstGeom prst="rect">
            <a:avLst/>
          </a:prstGeom>
          <a:noFill/>
        </p:spPr>
      </p:pic>
      <p:pic>
        <p:nvPicPr>
          <p:cNvPr id="8" name="Picture 4" descr="L:\Загрузки\Картинки\Экология\Картинки и анимации на прозр. фоне\птицы_1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4224334"/>
            <a:ext cx="1872208" cy="795688"/>
          </a:xfrm>
          <a:prstGeom prst="rect">
            <a:avLst/>
          </a:prstGeom>
          <a:noFill/>
        </p:spPr>
      </p:pic>
      <p:pic>
        <p:nvPicPr>
          <p:cNvPr id="9" name="Picture 5" descr="L:\Загрузки\Картинки\Экология\Картинки и анимации на прозр. фоне\птицы_1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172400" y="483518"/>
            <a:ext cx="864096" cy="5040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907704" y="123479"/>
            <a:ext cx="4392488" cy="360039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                 Дидактические игры</a:t>
            </a:r>
            <a:endParaRPr lang="en-US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1691680" y="483519"/>
            <a:ext cx="6552728" cy="288031"/>
          </a:xfrm>
        </p:spPr>
        <p:txBody>
          <a:bodyPr rtlCol="0">
            <a:normAutofit fontScale="85000" lnSpcReduction="20000"/>
          </a:bodyPr>
          <a:lstStyle/>
          <a:p>
            <a:pPr algn="ctr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1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</a:t>
            </a:r>
            <a:r>
              <a:rPr lang="ru-RU" sz="19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Цель: закрепление знаний и нравственно-волевых качеств.</a:t>
            </a:r>
            <a:endParaRPr lang="en-US" sz="19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26" name="Picture 2" descr="L:\Полезности\Различные игры\Экологические игры\eqDmEc2HqI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901389"/>
            <a:ext cx="1948876" cy="2246426"/>
          </a:xfrm>
          <a:prstGeom prst="round2DiagRect">
            <a:avLst/>
          </a:prstGeom>
          <a:noFill/>
          <a:ln w="38100">
            <a:solidFill>
              <a:srgbClr val="00B05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027" name="Picture 3" descr="L:\Фото.работа\Экология 2\Экологические игры\2017-02-13 15.53.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87574"/>
            <a:ext cx="2400267" cy="18002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1028" name="Picture 4" descr="L:\Фото.работа\Экология 2\Экологические игры\Изображение 06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1131590"/>
            <a:ext cx="2016224" cy="151216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1030" name="Picture 6" descr="L:\Фото.работа\Экология 2\Экологические игры\Изображение 09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1" y="3435846"/>
            <a:ext cx="2090899" cy="151216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1032" name="Picture 8" descr="L:\Фото.работа\Экология 2\Экологические игры\Изображение 08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3003798"/>
            <a:ext cx="2352262" cy="1764197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2" name="Picture 2" descr="L:\Загрузки\Картинки\Экология\Картинки и анимации на прозр. фоне\0_116fe1_33920715_orig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167109"/>
            <a:ext cx="2699792" cy="19763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Татьяна\Фото.работа\Экология 2\Уголок природы\2017-02-13 15.48.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347614"/>
            <a:ext cx="3390213" cy="2808312"/>
          </a:xfrm>
          <a:prstGeom prst="ellipse">
            <a:avLst/>
          </a:prstGeom>
          <a:ln>
            <a:noFill/>
          </a:ln>
          <a:effectLst>
            <a:softEdge rad="1125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3131840" y="123479"/>
            <a:ext cx="2664296" cy="288031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Уголок природы</a:t>
            </a:r>
            <a:endParaRPr lang="en-US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483519"/>
            <a:ext cx="8219256" cy="504055"/>
          </a:xfrm>
        </p:spPr>
        <p:txBody>
          <a:bodyPr rtlCol="0">
            <a:normAutofit fontScale="92500" lnSpcReduction="1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1600" b="1" cap="all" dirty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</a:rPr>
              <a:t>Цель: знакомство детей с комнатными растениями, условиями их роста, наблюдений и труда.</a:t>
            </a:r>
            <a:endParaRPr lang="en-US" sz="1600" b="1" cap="all" dirty="0">
              <a:ln w="0"/>
              <a:solidFill>
                <a:srgbClr val="0070C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6" name="Picture 4" descr="C:\Users\Марина\Desktop\фото\SAM_0868.JPG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l="6250" t="1388"/>
          <a:stretch>
            <a:fillRect/>
          </a:stretch>
        </p:blipFill>
        <p:spPr bwMode="auto">
          <a:xfrm rot="20712586">
            <a:off x="260042" y="765651"/>
            <a:ext cx="3091008" cy="24384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C:\Users\Марина\Desktop\фото\SAM_0857.JPG"/>
          <p:cNvPicPr>
            <a:picLocks noChangeAspect="1" noChangeArrowheads="1"/>
          </p:cNvPicPr>
          <p:nvPr/>
        </p:nvPicPr>
        <p:blipFill>
          <a:blip r:embed="rId4" cstate="print">
            <a:lum bright="-10000" contrast="10000"/>
          </a:blip>
          <a:srcRect l="14789" b="7041"/>
          <a:stretch>
            <a:fillRect/>
          </a:stretch>
        </p:blipFill>
        <p:spPr bwMode="auto">
          <a:xfrm rot="391623">
            <a:off x="6013375" y="783090"/>
            <a:ext cx="3008449" cy="24614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5" descr="C:\Users\Марина\Desktop\фото\SAM_0865.JPG"/>
          <p:cNvPicPr>
            <a:picLocks noChangeAspect="1" noChangeArrowheads="1"/>
          </p:cNvPicPr>
          <p:nvPr/>
        </p:nvPicPr>
        <p:blipFill>
          <a:blip r:embed="rId5" cstate="print">
            <a:lum bright="-10000" contrast="10000"/>
          </a:blip>
          <a:srcRect t="2759" b="6208"/>
          <a:stretch>
            <a:fillRect/>
          </a:stretch>
        </p:blipFill>
        <p:spPr bwMode="auto">
          <a:xfrm rot="20662986">
            <a:off x="521636" y="2944819"/>
            <a:ext cx="3048876" cy="22093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7" descr="C:\Users\Марина\Desktop\фото\2014-10-13 09.30.18.jpg"/>
          <p:cNvPicPr>
            <a:picLocks noChangeAspect="1" noChangeArrowheads="1"/>
          </p:cNvPicPr>
          <p:nvPr/>
        </p:nvPicPr>
        <p:blipFill>
          <a:blip r:embed="rId6" cstate="print">
            <a:lum bright="-10000"/>
          </a:blip>
          <a:srcRect l="22377" t="16784" r="6293"/>
          <a:stretch>
            <a:fillRect/>
          </a:stretch>
        </p:blipFill>
        <p:spPr bwMode="auto">
          <a:xfrm rot="705606">
            <a:off x="5642172" y="2900510"/>
            <a:ext cx="2781495" cy="231279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457200" y="123479"/>
            <a:ext cx="8229600" cy="288031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Прогулки</a:t>
            </a:r>
            <a:endParaRPr lang="en-US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074" name="Picture 2" descr="C:\Татьяна\Фото.работа\Экология 1\2015-07-21 10.26.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2355726"/>
            <a:ext cx="1728192" cy="2304256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</p:pic>
      <p:pic>
        <p:nvPicPr>
          <p:cNvPr id="3075" name="Picture 3" descr="C:\Татьяна\Фото.работа\Экология 1\SAM_08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67878" y="555526"/>
            <a:ext cx="2256250" cy="1512168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</p:pic>
      <p:pic>
        <p:nvPicPr>
          <p:cNvPr id="3076" name="Picture 4" descr="C:\Татьяна\Фото.работа\Экология 1\2015-07-21 10.48.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98314" y="123479"/>
            <a:ext cx="1566174" cy="2088232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</p:pic>
      <p:pic>
        <p:nvPicPr>
          <p:cNvPr id="7" name="Picture 2" descr="G:\методическая работа\воспитатель года Одинцова Т.И\эколог. фото\SAM_0853.JPG"/>
          <p:cNvPicPr>
            <a:picLocks noChangeAspect="1" noChangeArrowheads="1"/>
          </p:cNvPicPr>
          <p:nvPr/>
        </p:nvPicPr>
        <p:blipFill>
          <a:blip r:embed="rId5" cstate="print">
            <a:lum bright="-10000" contrast="20000"/>
          </a:blip>
          <a:srcRect t="13889"/>
          <a:stretch>
            <a:fillRect/>
          </a:stretch>
        </p:blipFill>
        <p:spPr bwMode="auto">
          <a:xfrm>
            <a:off x="179511" y="195486"/>
            <a:ext cx="1728193" cy="1984208"/>
          </a:xfrm>
          <a:prstGeom prst="roundRect">
            <a:avLst>
              <a:gd name="adj" fmla="val 16667"/>
            </a:avLst>
          </a:prstGeom>
          <a:ln w="3810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77" name="Picture 5" descr="C:\Татьяна\Фото.работа\Новые детки\Camera\Улица\2015 - 2016 год\Лето 2015\2015-07-08 10.46.4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3507854"/>
            <a:ext cx="2012843" cy="1509632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</p:pic>
      <p:pic>
        <p:nvPicPr>
          <p:cNvPr id="3078" name="Picture 6" descr="C:\Татьяна\Фото.работа\Выпуск 2014\Улица\2013-10-14 11.23.5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112" y="2067694"/>
            <a:ext cx="1748813" cy="1311610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</p:pic>
      <p:pic>
        <p:nvPicPr>
          <p:cNvPr id="3079" name="Picture 7" descr="C:\Татьяна\Фото.работа\Экология 1\2012-09-13 10.45.3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23728" y="1419622"/>
            <a:ext cx="1224136" cy="1632181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</p:pic>
      <p:pic>
        <p:nvPicPr>
          <p:cNvPr id="3080" name="Picture 8" descr="C:\Татьяна\Фото.работа\Экология 1\2012-10-19 10.48.39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3219822"/>
            <a:ext cx="2400266" cy="1800200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</p:pic>
      <p:pic>
        <p:nvPicPr>
          <p:cNvPr id="12" name="Picture 2" descr="http://unpictures.ru/images/365108_muravei-skazochnyi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23728" y="123479"/>
            <a:ext cx="1008112" cy="1096826"/>
          </a:xfrm>
          <a:prstGeom prst="rect">
            <a:avLst/>
          </a:prstGeom>
          <a:noFill/>
        </p:spPr>
      </p:pic>
      <p:pic>
        <p:nvPicPr>
          <p:cNvPr id="5122" name="Picture 2" descr="L:\Загрузки\Картинки\Экология\Картинки и анимации на прозр. фоне\jivotniea-3549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084168" y="555526"/>
            <a:ext cx="791124" cy="1351211"/>
          </a:xfrm>
          <a:prstGeom prst="rect">
            <a:avLst/>
          </a:prstGeom>
          <a:noFill/>
        </p:spPr>
      </p:pic>
      <p:pic>
        <p:nvPicPr>
          <p:cNvPr id="19" name="Picture 6" descr="https://fs00.infourok.ru/images/doc/261/265941/hello_html_m3c011bf9.png"/>
          <p:cNvPicPr>
            <a:picLocks noGrp="1" noChangeAspect="1" noChangeArrowheads="1"/>
          </p:cNvPicPr>
          <p:nvPr>
            <p:ph idx="1"/>
          </p:nvPr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580112" y="3795886"/>
            <a:ext cx="1092327" cy="7649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979712" y="206375"/>
            <a:ext cx="5688632" cy="56517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1430">
                  <a:solidFill>
                    <a:srgbClr val="A50021"/>
                  </a:solidFill>
                </a:ln>
                <a:solidFill>
                  <a:srgbClr val="FF0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Результаты проделанной работы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915566"/>
            <a:ext cx="8229600" cy="1872208"/>
          </a:xfrm>
        </p:spPr>
        <p:txBody>
          <a:bodyPr rtlCol="0">
            <a:normAutofit fontScale="55000" lnSpcReduction="20000"/>
          </a:bodyPr>
          <a:lstStyle/>
          <a:p>
            <a:pPr marL="0" lvl="0" indent="0" eaLnBrk="1" hangingPunct="1">
              <a:spcBef>
                <a:spcPct val="0"/>
              </a:spcBef>
              <a:buFont typeface="Wingdings" pitchFamily="2" charset="2"/>
              <a:buChar char="v"/>
              <a:tabLst>
                <a:tab pos="457200" algn="l"/>
              </a:tabLst>
            </a:pPr>
            <a:r>
              <a:rPr lang="ru-RU" sz="2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сформировано  начало  экологической культуры  у детей;</a:t>
            </a:r>
          </a:p>
          <a:p>
            <a:pPr marL="0" lvl="0" indent="0" eaLnBrk="1" hangingPunct="1">
              <a:spcBef>
                <a:spcPct val="0"/>
              </a:spcBef>
              <a:tabLst>
                <a:tab pos="457200" algn="l"/>
              </a:tabLst>
            </a:pPr>
            <a:endParaRPr lang="ru-RU" sz="2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ct val="0"/>
              </a:spcBef>
              <a:buFont typeface="Wingdings" pitchFamily="2" charset="2"/>
              <a:buChar char="v"/>
              <a:tabLst>
                <a:tab pos="457200" algn="l"/>
              </a:tabLst>
            </a:pPr>
            <a:r>
              <a:rPr lang="ru-RU" sz="2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ea typeface="Times New Roman" pitchFamily="18" charset="0"/>
                <a:cs typeface="Times New Roman" pitchFamily="18" charset="0"/>
              </a:rPr>
              <a:t>     </a:t>
            </a:r>
            <a:r>
              <a:rPr lang="ru-RU" sz="2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сформировано  осознанно  правильное  отношение  к объектам  и    явлениям  природы,  экологическое мышление;</a:t>
            </a:r>
          </a:p>
          <a:p>
            <a:pPr marL="0" lvl="0" indent="0">
              <a:spcBef>
                <a:spcPct val="0"/>
              </a:spcBef>
              <a:tabLst>
                <a:tab pos="457200" algn="l"/>
              </a:tabLst>
            </a:pPr>
            <a:endParaRPr lang="ru-RU" sz="2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marL="0" lvl="0" indent="0">
              <a:spcBef>
                <a:spcPct val="0"/>
              </a:spcBef>
              <a:buFont typeface="Wingdings" pitchFamily="2" charset="2"/>
              <a:buChar char="v"/>
              <a:tabLst>
                <a:tab pos="457200" algn="l"/>
              </a:tabLst>
            </a:pPr>
            <a:r>
              <a:rPr lang="ru-RU" sz="2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ea typeface="Times New Roman" pitchFamily="18" charset="0"/>
                <a:cs typeface="Times New Roman" pitchFamily="18" charset="0"/>
              </a:rPr>
              <a:t>     </a:t>
            </a:r>
            <a:r>
              <a:rPr lang="ru-RU" sz="2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дети  учатся  практическим  действиям  по  охране природы;</a:t>
            </a:r>
          </a:p>
          <a:p>
            <a:pPr marL="0" lvl="0" indent="0">
              <a:spcBef>
                <a:spcPct val="0"/>
              </a:spcBef>
              <a:tabLst>
                <a:tab pos="457200" algn="l"/>
              </a:tabLst>
            </a:pPr>
            <a:endParaRPr lang="ru-RU" sz="2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lvl="0" indent="0">
              <a:spcBef>
                <a:spcPct val="0"/>
              </a:spcBef>
              <a:buFont typeface="Wingdings" pitchFamily="2" charset="2"/>
              <a:buChar char="v"/>
              <a:tabLst>
                <a:tab pos="457200" algn="l"/>
              </a:tabLst>
            </a:pPr>
            <a:r>
              <a:rPr lang="ru-RU" sz="2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   </a:t>
            </a:r>
            <a:r>
              <a:rPr lang="ru-RU" sz="2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 детей  появилось  желание  общаться  с  природой  и отражать  свои  впечатления  через  различные  виды  деятельности.</a:t>
            </a:r>
            <a:endParaRPr lang="ru-RU" sz="2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027" name="Picture 3" descr="L:\Загрузки\Картинки\Экология\Картинки и анимации на прозр. фоне\1743137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962721"/>
            <a:ext cx="8424936" cy="21807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907704" y="339502"/>
            <a:ext cx="5328592" cy="216024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sz="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3707904" y="843558"/>
            <a:ext cx="4978896" cy="3384376"/>
          </a:xfrm>
        </p:spPr>
        <p:txBody>
          <a:bodyPr/>
          <a:lstStyle/>
          <a:p>
            <a:pPr algn="r">
              <a:buNone/>
            </a:pPr>
            <a:endParaRPr lang="ru-RU" sz="1800" b="1" i="1" dirty="0">
              <a:solidFill>
                <a:srgbClr val="7030A0"/>
              </a:solidFill>
            </a:endParaRPr>
          </a:p>
          <a:p>
            <a:pPr algn="r">
              <a:buNone/>
            </a:pPr>
            <a:r>
              <a:rPr lang="ru-RU" sz="2000" b="1" i="1" dirty="0">
                <a:solidFill>
                  <a:srgbClr val="7030A0"/>
                </a:solidFill>
              </a:rPr>
              <a:t>Всё хорошее в людях из детства!</a:t>
            </a:r>
          </a:p>
          <a:p>
            <a:pPr algn="r">
              <a:buNone/>
            </a:pPr>
            <a:r>
              <a:rPr lang="ru-RU" sz="2000" b="1" i="1" dirty="0">
                <a:solidFill>
                  <a:srgbClr val="7030A0"/>
                </a:solidFill>
              </a:rPr>
              <a:t>Как истоки добра пробудить?</a:t>
            </a:r>
          </a:p>
          <a:p>
            <a:pPr algn="r">
              <a:buNone/>
            </a:pPr>
            <a:r>
              <a:rPr lang="ru-RU" sz="2000" b="1" i="1" dirty="0">
                <a:solidFill>
                  <a:srgbClr val="7030A0"/>
                </a:solidFill>
              </a:rPr>
              <a:t>Прикоснуться к природе всем сердцем:</a:t>
            </a:r>
          </a:p>
          <a:p>
            <a:pPr algn="r">
              <a:buNone/>
            </a:pPr>
            <a:r>
              <a:rPr lang="ru-RU" sz="2000" b="1" i="1" dirty="0">
                <a:solidFill>
                  <a:srgbClr val="7030A0"/>
                </a:solidFill>
              </a:rPr>
              <a:t>Удивиться, узнать, полюбить!</a:t>
            </a:r>
          </a:p>
          <a:p>
            <a:pPr algn="r">
              <a:buNone/>
            </a:pPr>
            <a:r>
              <a:rPr lang="ru-RU" sz="2000" b="1" i="1" dirty="0">
                <a:solidFill>
                  <a:srgbClr val="7030A0"/>
                </a:solidFill>
              </a:rPr>
              <a:t>Я хочу, чтоб земля расцветала,</a:t>
            </a:r>
          </a:p>
          <a:p>
            <a:pPr algn="r">
              <a:buNone/>
            </a:pPr>
            <a:r>
              <a:rPr lang="ru-RU" sz="2000" b="1" i="1" dirty="0">
                <a:solidFill>
                  <a:srgbClr val="7030A0"/>
                </a:solidFill>
              </a:rPr>
              <a:t>И росли как цветы, малыши,</a:t>
            </a:r>
          </a:p>
          <a:p>
            <a:pPr algn="r">
              <a:buNone/>
            </a:pPr>
            <a:r>
              <a:rPr lang="ru-RU" sz="2000" b="1" i="1" dirty="0">
                <a:solidFill>
                  <a:srgbClr val="7030A0"/>
                </a:solidFill>
              </a:rPr>
              <a:t>Чтоб для них экология стала – не наукой,</a:t>
            </a:r>
          </a:p>
          <a:p>
            <a:pPr algn="r">
              <a:buNone/>
            </a:pPr>
            <a:r>
              <a:rPr lang="ru-RU" sz="2000" b="1" i="1" dirty="0">
                <a:solidFill>
                  <a:srgbClr val="7030A0"/>
                </a:solidFill>
              </a:rPr>
              <a:t>А частью души.</a:t>
            </a:r>
          </a:p>
        </p:txBody>
      </p:sp>
      <p:pic>
        <p:nvPicPr>
          <p:cNvPr id="2052" name="Picture 4" descr="L:\Загрузки\Картинки\Экология\Картинки и анимации на прозр. фоне\0_b15bb_19b1bc92_X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79662"/>
            <a:ext cx="3822543" cy="33638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074" name="Picture 2" descr="L:\Загрузки\Картинки\Экология\Картинки и анимации на прозр. фоне\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339752" y="1923678"/>
            <a:ext cx="561662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          </a:t>
            </a:r>
          </a:p>
          <a:p>
            <a:r>
              <a:rPr lang="ru-RU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         </a:t>
            </a:r>
            <a:r>
              <a:rPr lang="ru-RU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Спасибо за внимание!</a:t>
            </a: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6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164</Template>
  <TotalTime>689</TotalTime>
  <Words>487</Words>
  <Application>Microsoft Office PowerPoint</Application>
  <PresentationFormat>Экран (16:9)</PresentationFormat>
  <Paragraphs>72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Arial</vt:lpstr>
      <vt:lpstr>Ariston</vt:lpstr>
      <vt:lpstr>BakerSignet HUN</vt:lpstr>
      <vt:lpstr>Calibri</vt:lpstr>
      <vt:lpstr>Monotype Corsiva</vt:lpstr>
      <vt:lpstr>Times New Roman</vt:lpstr>
      <vt:lpstr>Wingdings</vt:lpstr>
      <vt:lpstr>164</vt:lpstr>
      <vt:lpstr>                      Муниципальное  автономное дошкольное образовательное учреждение    «Детский сад №79 г. Каменск- Уральский»</vt:lpstr>
      <vt:lpstr>«Охранять природу – значит охранять Родину!»</vt:lpstr>
      <vt:lpstr> Экология – это биологическая наука, изучающая взаимоотношения организмов со средой обитания и между собой.</vt:lpstr>
      <vt:lpstr>Цель: формирование человека нового типа с новым экологическим мышлением, способного осознавать последствия своих действий по отношению к окружающей среде и умеющего жить в относительной гармонии с природой.</vt:lpstr>
      <vt:lpstr>Актуальность  работы</vt:lpstr>
      <vt:lpstr>Экологические занятия</vt:lpstr>
      <vt:lpstr>Проект «Господин Лук»</vt:lpstr>
      <vt:lpstr>          Проект «Птицы»</vt:lpstr>
      <vt:lpstr> Природоохранная акция «Накормите птиц зимой» </vt:lpstr>
      <vt:lpstr>                   Дидактические игры</vt:lpstr>
      <vt:lpstr>Уголок природы</vt:lpstr>
      <vt:lpstr>Прогулки</vt:lpstr>
      <vt:lpstr>Результаты проделанной работы</vt:lpstr>
      <vt:lpstr>Презентация PowerPoint</vt:lpstr>
      <vt:lpstr>Презентация PowerPoint</vt:lpstr>
    </vt:vector>
  </TitlesOfParts>
  <Company>Twoja nazwa firmy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 NAME</dc:title>
  <dc:creator>ppsworld.ru</dc:creator>
  <cp:lastModifiedBy>Екатерина Охулкова</cp:lastModifiedBy>
  <cp:revision>54</cp:revision>
  <dcterms:created xsi:type="dcterms:W3CDTF">2013-05-07T09:54:37Z</dcterms:created>
  <dcterms:modified xsi:type="dcterms:W3CDTF">2021-09-10T15:14:34Z</dcterms:modified>
</cp:coreProperties>
</file>