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81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>
        <p:scale>
          <a:sx n="51" d="100"/>
          <a:sy n="51" d="100"/>
        </p:scale>
        <p:origin x="-1464" y="-57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135EB-A87F-445C-8F45-6A070E21BA82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7F41-E331-4245-85F8-8CB53CD9C4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1119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795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3494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2070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559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17072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448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43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67067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5461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1753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9991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9882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86652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7573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3135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1468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57857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35918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4004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3301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40043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4704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73526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0968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6740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699804"/>
            <a:ext cx="110744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609600" y="1433732"/>
            <a:ext cx="110744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951501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278099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6053797" y="3526302"/>
            <a:ext cx="6096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5664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4958864"/>
            <a:ext cx="105664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14400" y="4916993"/>
            <a:ext cx="105664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609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609600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6199717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6197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750593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339840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609600" y="457200"/>
            <a:ext cx="83312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42400" y="1600200"/>
            <a:ext cx="2645664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9042400" y="457200"/>
            <a:ext cx="26416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9200" y="457200"/>
            <a:ext cx="2743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09600" y="457200"/>
            <a:ext cx="80264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9200" y="1600200"/>
            <a:ext cx="27432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109728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7721600" y="6203667"/>
            <a:ext cx="34544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69AF2A-1DFE-4284-9BA0-38E327E9BDA1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844800" y="6203667"/>
            <a:ext cx="47752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214100" y="6181531"/>
            <a:ext cx="8128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2.xml"/><Relationship Id="rId3" Type="http://schemas.openxmlformats.org/officeDocument/2006/relationships/slide" Target="slide2.xml"/><Relationship Id="rId21" Type="http://schemas.openxmlformats.org/officeDocument/2006/relationships/slide" Target="slide19.xml"/><Relationship Id="rId7" Type="http://schemas.openxmlformats.org/officeDocument/2006/relationships/slide" Target="slide6.xml"/><Relationship Id="rId12" Type="http://schemas.openxmlformats.org/officeDocument/2006/relationships/slide" Target="slide10.xml"/><Relationship Id="rId17" Type="http://schemas.openxmlformats.org/officeDocument/2006/relationships/slide" Target="slide16.xml"/><Relationship Id="rId25" Type="http://schemas.openxmlformats.org/officeDocument/2006/relationships/slide" Target="slide20.xml"/><Relationship Id="rId2" Type="http://schemas.openxmlformats.org/officeDocument/2006/relationships/notesSlide" Target="../notesSlides/notesSlide1.xml"/><Relationship Id="rId16" Type="http://schemas.openxmlformats.org/officeDocument/2006/relationships/slide" Target="slide15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1.xml"/><Relationship Id="rId24" Type="http://schemas.openxmlformats.org/officeDocument/2006/relationships/slide" Target="slide25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4.xml"/><Relationship Id="rId10" Type="http://schemas.openxmlformats.org/officeDocument/2006/relationships/slide" Target="slide8.xml"/><Relationship Id="rId19" Type="http://schemas.openxmlformats.org/officeDocument/2006/relationships/slide" Target="slide18.xml"/><Relationship Id="rId4" Type="http://schemas.openxmlformats.org/officeDocument/2006/relationships/slide" Target="slide3.xml"/><Relationship Id="rId9" Type="http://schemas.openxmlformats.org/officeDocument/2006/relationships/slide" Target="slide9.xml"/><Relationship Id="rId14" Type="http://schemas.openxmlformats.org/officeDocument/2006/relationships/slide" Target="slide13.xml"/><Relationship Id="rId22" Type="http://schemas.openxmlformats.org/officeDocument/2006/relationships/slide" Target="slide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1095" y="373225"/>
            <a:ext cx="99650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ИСТОРИЯ, первые правители Киевской Руси</a:t>
            </a:r>
            <a:endParaRPr lang="ru-RU" sz="3200" b="1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4000" y="1019426"/>
            <a:ext cx="3755572" cy="84908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 РЮРИК	</a:t>
            </a:r>
            <a:endParaRPr lang="ru-RU" sz="2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4000" y="1966481"/>
            <a:ext cx="3755572" cy="84908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КНЯЗЬ ОЛЕГ</a:t>
            </a:r>
            <a:endParaRPr lang="ru-RU" sz="2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4000" y="2943595"/>
            <a:ext cx="3755572" cy="84908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КНЯЗЬ ИГОРЬ</a:t>
            </a:r>
            <a:endParaRPr lang="ru-RU" sz="2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4000" y="3879765"/>
            <a:ext cx="3755572" cy="84908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КНЯГИНЯ ОЛЬГА</a:t>
            </a:r>
            <a:endParaRPr lang="ru-RU" sz="2800" dirty="0"/>
          </a:p>
        </p:txBody>
      </p:sp>
      <p:sp>
        <p:nvSpPr>
          <p:cNvPr id="12" name="Скругленный прямоугольник 11">
            <a:hlinkClick r:id="rId3" action="ppaction://hlinksldjump"/>
          </p:cNvPr>
          <p:cNvSpPr/>
          <p:nvPr/>
        </p:nvSpPr>
        <p:spPr>
          <a:xfrm>
            <a:off x="4820571" y="10194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1</a:t>
            </a: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5869322" y="10194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2</a:t>
            </a:r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6918073" y="10194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3</a:t>
            </a:r>
          </a:p>
        </p:txBody>
      </p:sp>
      <p:sp>
        <p:nvSpPr>
          <p:cNvPr id="15" name="Скругленный прямоугольник 14">
            <a:hlinkClick r:id="rId6" action="ppaction://hlinksldjump"/>
          </p:cNvPr>
          <p:cNvSpPr/>
          <p:nvPr/>
        </p:nvSpPr>
        <p:spPr>
          <a:xfrm>
            <a:off x="7966824" y="10194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4</a:t>
            </a:r>
          </a:p>
        </p:txBody>
      </p:sp>
      <p:sp>
        <p:nvSpPr>
          <p:cNvPr id="16" name="Скругленный прямоугольник 15">
            <a:hlinkClick r:id="rId7" action="ppaction://hlinksldjump"/>
          </p:cNvPr>
          <p:cNvSpPr/>
          <p:nvPr/>
        </p:nvSpPr>
        <p:spPr>
          <a:xfrm>
            <a:off x="9015575" y="10194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5</a:t>
            </a:r>
          </a:p>
        </p:txBody>
      </p:sp>
      <p:sp>
        <p:nvSpPr>
          <p:cNvPr id="17" name="Скругленный прямоугольник 16">
            <a:hlinkClick r:id="rId8" action="ppaction://hlinksldjump"/>
          </p:cNvPr>
          <p:cNvSpPr/>
          <p:nvPr/>
        </p:nvSpPr>
        <p:spPr>
          <a:xfrm>
            <a:off x="10064326" y="1008541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6</a:t>
            </a:r>
          </a:p>
        </p:txBody>
      </p:sp>
      <p:sp>
        <p:nvSpPr>
          <p:cNvPr id="20" name="Скругленный прямоугольник 19">
            <a:hlinkClick r:id="rId9" action="ppaction://hlinksldjump"/>
          </p:cNvPr>
          <p:cNvSpPr/>
          <p:nvPr/>
        </p:nvSpPr>
        <p:spPr>
          <a:xfrm>
            <a:off x="4820571" y="200173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0" action="ppaction://hlinksldjump"/>
              </a:rPr>
              <a:t>1</a:t>
            </a:r>
            <a:r>
              <a:rPr lang="ru-RU" sz="4400" dirty="0" smtClean="0"/>
              <a:t> </a:t>
            </a:r>
            <a:endParaRPr lang="ru-RU" sz="4400" dirty="0"/>
          </a:p>
        </p:txBody>
      </p:sp>
      <p:sp>
        <p:nvSpPr>
          <p:cNvPr id="21" name="Скругленный прямоугольник 20">
            <a:hlinkClick r:id="rId9" action="ppaction://hlinksldjump"/>
          </p:cNvPr>
          <p:cNvSpPr/>
          <p:nvPr/>
        </p:nvSpPr>
        <p:spPr>
          <a:xfrm>
            <a:off x="5869322" y="200173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2" name="Скругленный прямоугольник 21">
            <a:hlinkClick r:id="rId11" action="ppaction://hlinksldjump"/>
          </p:cNvPr>
          <p:cNvSpPr/>
          <p:nvPr/>
        </p:nvSpPr>
        <p:spPr>
          <a:xfrm>
            <a:off x="6918073" y="200173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hlinkClick r:id="rId12" action="ppaction://hlinksldjump"/>
              </a:rPr>
              <a:t>3</a:t>
            </a:r>
            <a:endParaRPr lang="ru-RU" sz="4400" dirty="0"/>
          </a:p>
        </p:txBody>
      </p:sp>
      <p:sp>
        <p:nvSpPr>
          <p:cNvPr id="23" name="Скругленный прямоугольник 22">
            <a:hlinkClick r:id="rId13" action="ppaction://hlinksldjump"/>
          </p:cNvPr>
          <p:cNvSpPr/>
          <p:nvPr/>
        </p:nvSpPr>
        <p:spPr>
          <a:xfrm>
            <a:off x="7966824" y="200173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4" name="Скругленный прямоугольник 23">
            <a:hlinkClick r:id="rId14" action="ppaction://hlinksldjump"/>
          </p:cNvPr>
          <p:cNvSpPr/>
          <p:nvPr/>
        </p:nvSpPr>
        <p:spPr>
          <a:xfrm>
            <a:off x="9015575" y="200173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5</a:t>
            </a:r>
          </a:p>
        </p:txBody>
      </p:sp>
      <p:sp>
        <p:nvSpPr>
          <p:cNvPr id="25" name="Скругленный прямоугольник 24">
            <a:hlinkClick r:id="rId15" action="ppaction://hlinksldjump"/>
          </p:cNvPr>
          <p:cNvSpPr/>
          <p:nvPr/>
        </p:nvSpPr>
        <p:spPr>
          <a:xfrm>
            <a:off x="10064326" y="1990851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6</a:t>
            </a:r>
            <a:endParaRPr lang="ru-RU" sz="4400" dirty="0"/>
          </a:p>
        </p:txBody>
      </p:sp>
      <p:sp>
        <p:nvSpPr>
          <p:cNvPr id="27" name="Скругленный прямоугольник 26">
            <a:hlinkClick r:id="rId16" action="ppaction://hlinksldjump"/>
          </p:cNvPr>
          <p:cNvSpPr/>
          <p:nvPr/>
        </p:nvSpPr>
        <p:spPr>
          <a:xfrm>
            <a:off x="4820571" y="29788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1</a:t>
            </a:r>
          </a:p>
        </p:txBody>
      </p:sp>
      <p:sp>
        <p:nvSpPr>
          <p:cNvPr id="28" name="Скругленный прямоугольник 27">
            <a:hlinkClick r:id="rId17" action="ppaction://hlinksldjump"/>
          </p:cNvPr>
          <p:cNvSpPr/>
          <p:nvPr/>
        </p:nvSpPr>
        <p:spPr>
          <a:xfrm>
            <a:off x="5869322" y="29788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2</a:t>
            </a:r>
          </a:p>
        </p:txBody>
      </p:sp>
      <p:sp>
        <p:nvSpPr>
          <p:cNvPr id="29" name="Скругленный прямоугольник 28">
            <a:hlinkClick r:id="rId18" action="ppaction://hlinksldjump"/>
          </p:cNvPr>
          <p:cNvSpPr/>
          <p:nvPr/>
        </p:nvSpPr>
        <p:spPr>
          <a:xfrm>
            <a:off x="6918073" y="29788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3</a:t>
            </a:r>
          </a:p>
        </p:txBody>
      </p:sp>
      <p:sp>
        <p:nvSpPr>
          <p:cNvPr id="30" name="Скругленный прямоугольник 29">
            <a:hlinkClick r:id="rId19" action="ppaction://hlinksldjump"/>
          </p:cNvPr>
          <p:cNvSpPr/>
          <p:nvPr/>
        </p:nvSpPr>
        <p:spPr>
          <a:xfrm>
            <a:off x="7966824" y="29788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4</a:t>
            </a:r>
          </a:p>
        </p:txBody>
      </p:sp>
      <p:sp>
        <p:nvSpPr>
          <p:cNvPr id="31" name="Скругленный прямоугольник 30">
            <a:hlinkClick r:id="rId15" action="ppaction://hlinksldjump" tooltip="5"/>
          </p:cNvPr>
          <p:cNvSpPr/>
          <p:nvPr/>
        </p:nvSpPr>
        <p:spPr>
          <a:xfrm>
            <a:off x="9015575" y="29788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5</a:t>
            </a:r>
          </a:p>
        </p:txBody>
      </p:sp>
      <p:sp>
        <p:nvSpPr>
          <p:cNvPr id="32" name="Скругленный прямоугольник 31">
            <a:hlinkClick r:id="rId20" action="ppaction://hlinksldjump"/>
          </p:cNvPr>
          <p:cNvSpPr/>
          <p:nvPr/>
        </p:nvSpPr>
        <p:spPr>
          <a:xfrm>
            <a:off x="10064326" y="2967965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hlinkClick r:id="rId21" action="ppaction://hlinksldjump"/>
              </a:rPr>
              <a:t>6</a:t>
            </a:r>
            <a:endParaRPr lang="ru-RU" sz="4400" dirty="0"/>
          </a:p>
        </p:txBody>
      </p:sp>
      <p:sp>
        <p:nvSpPr>
          <p:cNvPr id="34" name="Скругленный прямоугольник 33">
            <a:hlinkClick r:id="rId22" action="ppaction://hlinksldjump"/>
          </p:cNvPr>
          <p:cNvSpPr/>
          <p:nvPr/>
        </p:nvSpPr>
        <p:spPr>
          <a:xfrm>
            <a:off x="4820571" y="391502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1</a:t>
            </a:r>
          </a:p>
        </p:txBody>
      </p:sp>
      <p:sp>
        <p:nvSpPr>
          <p:cNvPr id="35" name="Скругленный прямоугольник 34">
            <a:hlinkClick r:id="rId23" action="ppaction://hlinksldjump"/>
          </p:cNvPr>
          <p:cNvSpPr/>
          <p:nvPr/>
        </p:nvSpPr>
        <p:spPr>
          <a:xfrm>
            <a:off x="5869322" y="391502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2</a:t>
            </a:r>
          </a:p>
        </p:txBody>
      </p:sp>
      <p:sp>
        <p:nvSpPr>
          <p:cNvPr id="36" name="Скругленный прямоугольник 35">
            <a:hlinkClick r:id="rId24" action="ppaction://hlinksldjump"/>
          </p:cNvPr>
          <p:cNvSpPr/>
          <p:nvPr/>
        </p:nvSpPr>
        <p:spPr>
          <a:xfrm>
            <a:off x="6918073" y="391502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3</a:t>
            </a:r>
          </a:p>
        </p:txBody>
      </p:sp>
      <p:sp>
        <p:nvSpPr>
          <p:cNvPr id="37" name="Скругленный прямоугольник 36">
            <a:hlinkClick r:id="" action="ppaction://noaction"/>
          </p:cNvPr>
          <p:cNvSpPr/>
          <p:nvPr/>
        </p:nvSpPr>
        <p:spPr>
          <a:xfrm>
            <a:off x="7966824" y="391502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25" action="ppaction://hlinksldjump"/>
              </a:rPr>
              <a:t>4</a:t>
            </a:r>
            <a:endParaRPr lang="ru-RU" sz="4400" dirty="0"/>
          </a:p>
        </p:txBody>
      </p:sp>
      <p:sp>
        <p:nvSpPr>
          <p:cNvPr id="38" name="Скругленный прямоугольник 37">
            <a:hlinkClick r:id="rId20" action="ppaction://hlinksldjump" tooltip="5"/>
          </p:cNvPr>
          <p:cNvSpPr/>
          <p:nvPr/>
        </p:nvSpPr>
        <p:spPr>
          <a:xfrm>
            <a:off x="9015575" y="391502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20" action="ppaction://hlinksldjump"/>
              </a:rPr>
              <a:t>5</a:t>
            </a:r>
            <a:endParaRPr lang="ru-RU" sz="4400" dirty="0" smtClean="0"/>
          </a:p>
        </p:txBody>
      </p:sp>
      <p:sp>
        <p:nvSpPr>
          <p:cNvPr id="39" name="Скругленный прямоугольник 38">
            <a:hlinkClick r:id="" action="ppaction://noaction"/>
          </p:cNvPr>
          <p:cNvSpPr/>
          <p:nvPr/>
        </p:nvSpPr>
        <p:spPr>
          <a:xfrm>
            <a:off x="10064326" y="3904135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hlinkClick r:id="rId26" action="ppaction://hlinksldjump"/>
              </a:rPr>
              <a:t>6</a:t>
            </a:r>
            <a:endParaRPr lang="ru-RU" sz="4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63201" y="4908445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ЗНАТОКИ</a:t>
            </a:r>
            <a:endParaRPr lang="ru-RU" dirty="0"/>
          </a:p>
        </p:txBody>
      </p:sp>
      <p:sp>
        <p:nvSpPr>
          <p:cNvPr id="49" name="Овал 4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52" name="Овал 51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53" name="Овал 52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54" name="Овал 5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55" name="Овал 54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56" name="Овал 5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57" name="Овал 56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58" name="Овал 5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59" name="Овал 58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60" name="Овал 5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61" name="Овал 6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62" name="Овал 6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63" name="Овал 6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64" name="Овал 6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65" name="Овал 6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66" name="Овал 6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67" name="Овал 66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68" name="Овал 6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69" name="Овал 6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70" name="Овал 6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71" name="Овал 7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72" name="Овал 7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73" name="Овал 7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74" name="Овал 73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75" name="Овал 7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25</a:t>
            </a:r>
            <a:endParaRPr lang="ru-RU" sz="2400" b="1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2556588" y="4891080"/>
            <a:ext cx="2258008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ИМПЕРАТРИЦЫ</a:t>
            </a:r>
            <a:endParaRPr lang="ru-RU" dirty="0"/>
          </a:p>
        </p:txBody>
      </p:sp>
      <p:sp>
        <p:nvSpPr>
          <p:cNvPr id="79" name="Овал 78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Овал 7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81" name="Овал 80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82" name="Овал 81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83" name="Овал 8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84" name="Овал 83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85" name="Овал 8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86" name="Овал 85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87" name="Овал 8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88" name="Овал 87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89" name="Овал 8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90" name="Овал 8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91" name="Овал 9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92" name="Овал 9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93" name="Овал 9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94" name="Овал 9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95" name="Овал 9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96" name="Овал 95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97" name="Овал 9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98" name="Овал 97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99" name="Овал 9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00" name="Овал 9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01" name="Овал 10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02" name="Овал 10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03" name="Овал 102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04" name="Овал 10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25</a:t>
            </a:r>
            <a:endParaRPr lang="ru-RU" sz="2400" b="1" dirty="0"/>
          </a:p>
        </p:txBody>
      </p:sp>
      <p:sp>
        <p:nvSpPr>
          <p:cNvPr id="105" name="Прямоугольник 104"/>
          <p:cNvSpPr/>
          <p:nvPr/>
        </p:nvSpPr>
        <p:spPr>
          <a:xfrm>
            <a:off x="4827532" y="4863691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ИСТОРИКИ</a:t>
            </a:r>
            <a:endParaRPr lang="ru-RU" dirty="0"/>
          </a:p>
        </p:txBody>
      </p:sp>
      <p:sp>
        <p:nvSpPr>
          <p:cNvPr id="106" name="Овал 105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108" name="Овал 107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09" name="Овал 108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10" name="Овал 10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11" name="Овал 110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112" name="Овал 11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113" name="Овал 112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14" name="Овал 11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115" name="Овал 114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116" name="Овал 11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117" name="Овал 11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118" name="Овал 11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119" name="Овал 11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120" name="Овал 11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121" name="Овал 12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122" name="Овал 12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123" name="Овал 122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124" name="Овал 12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125" name="Овал 124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126" name="Овал 12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27" name="Овал 12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28" name="Овал 12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29" name="Овал 12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30" name="Овал 129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31" name="Овал 13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25</a:t>
            </a:r>
            <a:endParaRPr lang="ru-RU" sz="2400" b="1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6804913" y="4863690"/>
            <a:ext cx="3010891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ПРОСТО ЛУЧШИЕ</a:t>
            </a:r>
            <a:endParaRPr lang="ru-RU" dirty="0"/>
          </a:p>
        </p:txBody>
      </p:sp>
      <p:sp>
        <p:nvSpPr>
          <p:cNvPr id="133" name="Овал 132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Овал 13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135" name="Овал 134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36" name="Овал 135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37" name="Овал 13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38" name="Овал 137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139" name="Овал 13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140" name="Овал 139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41" name="Овал 14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142" name="Овал 141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143" name="Овал 14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144" name="Овал 14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145" name="Овал 14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146" name="Овал 14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147" name="Овал 14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148" name="Овал 14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149" name="Овал 14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150" name="Овал 149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151" name="Овал 15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152" name="Овал 151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153" name="Овал 15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54" name="Овал 15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55" name="Овал 15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56" name="Овал 15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57" name="Овал 156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58" name="Овал 15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25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8825657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7" fill="hold">
                      <p:stCondLst>
                        <p:cond delay="indefinite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8" fill="hold">
                      <p:stCondLst>
                        <p:cond delay="indefinite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48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9" fill="hold">
                      <p:stCondLst>
                        <p:cond delay="0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4" fill="hold">
                      <p:stCondLst>
                        <p:cond delay="indefinite"/>
                      </p:stCondLst>
                      <p:childTnLst>
                        <p:par>
                          <p:cTn id="555" fill="hold">
                            <p:stCondLst>
                              <p:cond delay="0"/>
                            </p:stCondLst>
                            <p:childTnLst>
                              <p:par>
                                <p:cTn id="5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9" fill="hold">
                      <p:stCondLst>
                        <p:cond delay="indefinite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4" fill="hold">
                      <p:stCondLst>
                        <p:cond delay="indefinite"/>
                      </p:stCondLst>
                      <p:childTnLst>
                        <p:par>
                          <p:cTn id="565" fill="hold">
                            <p:stCondLst>
                              <p:cond delay="0"/>
                            </p:stCondLst>
                            <p:childTnLst>
                              <p:par>
                                <p:cTn id="5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9" fill="hold">
                      <p:stCondLst>
                        <p:cond delay="indefinite"/>
                      </p:stCondLst>
                      <p:childTnLst>
                        <p:par>
                          <p:cTn id="570" fill="hold">
                            <p:stCondLst>
                              <p:cond delay="0"/>
                            </p:stCondLst>
                            <p:childTnLst>
                              <p:par>
                                <p:cTn id="5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4" fill="hold">
                      <p:stCondLst>
                        <p:cond delay="indefinite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9" fill="hold">
                      <p:stCondLst>
                        <p:cond delay="indefinite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4" fill="hold">
                      <p:stCondLst>
                        <p:cond delay="indefinite"/>
                      </p:stCondLst>
                      <p:childTnLst>
                        <p:par>
                          <p:cTn id="585" fill="hold">
                            <p:stCondLst>
                              <p:cond delay="0"/>
                            </p:stCondLst>
                            <p:childTnLst>
                              <p:par>
                                <p:cTn id="5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9" fill="hold">
                      <p:stCondLst>
                        <p:cond delay="indefinite"/>
                      </p:stCondLst>
                      <p:childTnLst>
                        <p:par>
                          <p:cTn id="590" fill="hold">
                            <p:stCondLst>
                              <p:cond delay="0"/>
                            </p:stCondLst>
                            <p:childTnLst>
                              <p:par>
                                <p:cTn id="5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4" fill="hold">
                      <p:stCondLst>
                        <p:cond delay="indefinite"/>
                      </p:stCondLst>
                      <p:childTnLst>
                        <p:par>
                          <p:cTn id="595" fill="hold">
                            <p:stCondLst>
                              <p:cond delay="0"/>
                            </p:stCondLst>
                            <p:childTnLst>
                              <p:par>
                                <p:cTn id="5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9" fill="hold">
                      <p:stCondLst>
                        <p:cond delay="indefinite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4" fill="hold">
                      <p:stCondLst>
                        <p:cond delay="indefinite"/>
                      </p:stCondLst>
                      <p:childTnLst>
                        <p:par>
                          <p:cTn id="605" fill="hold">
                            <p:stCondLst>
                              <p:cond delay="0"/>
                            </p:stCondLst>
                            <p:childTnLst>
                              <p:par>
                                <p:cTn id="6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9" fill="hold">
                      <p:stCondLst>
                        <p:cond delay="indefinite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4" fill="hold">
                      <p:stCondLst>
                        <p:cond delay="indefinite"/>
                      </p:stCondLst>
                      <p:childTnLst>
                        <p:par>
                          <p:cTn id="615" fill="hold">
                            <p:stCondLst>
                              <p:cond delay="0"/>
                            </p:stCondLst>
                            <p:childTnLst>
                              <p:par>
                                <p:cTn id="6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4" fill="hold">
                      <p:stCondLst>
                        <p:cond delay="indefinite"/>
                      </p:stCondLst>
                      <p:childTnLst>
                        <p:par>
                          <p:cTn id="625" fill="hold">
                            <p:stCondLst>
                              <p:cond delay="0"/>
                            </p:stCondLst>
                            <p:childTnLst>
                              <p:par>
                                <p:cTn id="6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9" fill="hold">
                      <p:stCondLst>
                        <p:cond delay="indefinite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4" fill="hold">
                      <p:stCondLst>
                        <p:cond delay="indefinite"/>
                      </p:stCondLst>
                      <p:childTnLst>
                        <p:par>
                          <p:cTn id="635" fill="hold">
                            <p:stCondLst>
                              <p:cond delay="0"/>
                            </p:stCondLst>
                            <p:childTnLst>
                              <p:par>
                                <p:cTn id="6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9" fill="hold">
                      <p:stCondLst>
                        <p:cond delay="indefinite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9" fill="hold">
                      <p:stCondLst>
                        <p:cond delay="indefinite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4" fill="hold">
                      <p:stCondLst>
                        <p:cond delay="indefinite"/>
                      </p:stCondLst>
                      <p:childTnLst>
                        <p:par>
                          <p:cTn id="655" fill="hold">
                            <p:stCondLst>
                              <p:cond delay="0"/>
                            </p:stCondLst>
                            <p:childTnLst>
                              <p:par>
                                <p:cTn id="6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9" fill="hold">
                      <p:stCondLst>
                        <p:cond delay="indefinite"/>
                      </p:stCondLst>
                      <p:childTnLst>
                        <p:par>
                          <p:cTn id="660" fill="hold">
                            <p:stCondLst>
                              <p:cond delay="0"/>
                            </p:stCondLst>
                            <p:childTnLst>
                              <p:par>
                                <p:cTn id="6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879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Год начала правления    РЮРИКА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3941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862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6CA47E8-2054-4C41-8D19-E3B1325EDE0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1" y="1880482"/>
            <a:ext cx="6889077" cy="30970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036" y="1890712"/>
            <a:ext cx="6939502" cy="30765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76385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663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Годы правления Рюрика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862</a:t>
            </a:r>
            <a:r>
              <a:rPr lang="ru-RU" sz="3200" dirty="0" smtClean="0"/>
              <a:t>-879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ADC1D8D-AB14-4082-B434-496F58E8CD7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1" y="1877433"/>
            <a:ext cx="6889077" cy="31031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99" y="1877433"/>
            <a:ext cx="8416212" cy="3324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53673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918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Престол какого города занял Рюрик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Старая Ладога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1CD1E01-5D7F-422F-B6B3-253C545C857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1" y="1877433"/>
            <a:ext cx="6889077" cy="31031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60" y="1877433"/>
            <a:ext cx="6889077" cy="33290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303921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737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Как звали летописца, в трудах которого упомянут Рюрик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НЕСТОР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3CDE2D2-A6AA-457F-9978-08DEAA2B702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2" y="1877433"/>
            <a:ext cx="5111608" cy="31031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61" y="1548882"/>
            <a:ext cx="5484833" cy="40121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455132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1" y="791570"/>
            <a:ext cx="10756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Как звали братьев Рюрика, которые правили вместе с ним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ru-RU" sz="3200" dirty="0" smtClean="0"/>
              <a:t>СИНИУС и ТРОВОР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6BD50C-6539-48AF-A31E-3856E8008D3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1" y="1877433"/>
            <a:ext cx="6889077" cy="31031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65" y="1877433"/>
            <a:ext cx="7203233" cy="35184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302165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625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Как назывался самый известный торговый путь славян во время правления Рюрика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ru-RU" sz="3200" dirty="0" smtClean="0"/>
              <a:t>«ИЗ ВАРЯГ В ГРЕКИ»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03A1B1E-C4FE-48CA-9C4A-FED9925E850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0196" y="1877433"/>
            <a:ext cx="4516016" cy="31031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196" y="1905000"/>
            <a:ext cx="4516016" cy="30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45521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748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Год начала правления князя Олега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879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63708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471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Годы правления князя Олега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879-912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06940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401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каком году князь Олега захватил Киев, умертвив его правителей Аскольда и </a:t>
            </a:r>
            <a:r>
              <a:rPr lang="ru-RU" sz="3200" dirty="0" err="1" smtClean="0"/>
              <a:t>Дира</a:t>
            </a:r>
            <a:r>
              <a:rPr lang="en-US" sz="3200" dirty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882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69177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78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Назовите прозвище князя Олега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«ВЕЩИЙ»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08786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5137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Какой город стал «Матерью городов </a:t>
            </a:r>
            <a:r>
              <a:rPr lang="ru-RU" sz="3200" dirty="0"/>
              <a:t>Р</a:t>
            </a:r>
            <a:r>
              <a:rPr lang="ru-RU" sz="3200" dirty="0" smtClean="0"/>
              <a:t>усских», по словам князя Олега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КИЕВ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7374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9182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Против какого государства князь Олег организовал походы в 907 и 911 гг.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Византийская империя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1164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860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каком году князь Игорь вступил на престол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912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30618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065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Против какого государства князь Игорь организует походы в 941 и 944гг.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Византийская империя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99489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6630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Как называлась специальная зажигательная смесь, которую применяли византийцы  в  морских сражениях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«Греческий огонь»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8451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1965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Против какого кочевого племени князю Игорю пришлось проводить серию военных походов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Печенеги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492083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065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Какое племя подняло восстание и умертвило князя Игоря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Древляне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23882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8606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Назовите период правления на киевском престоле князя Игоря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912-945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39449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471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каком году на престол вступила княгиня Ольга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945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42485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8606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Назовите период правления на киевском престоле княгини Ольги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945-969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39449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3458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 каким мятежным племенем Киевской Руси боролась княгиня Ольга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Древляне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16996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159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Какую веру приняла княгиня Ольга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Христианство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69603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78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каком году княгиня Ольга приняла христианство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955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6051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252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Кто сменил княгиню Ольгу на киевском престоле</a:t>
            </a:r>
            <a:r>
              <a:rPr lang="en-US" sz="3200" dirty="0" smtClean="0"/>
              <a:t>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Князь Святослав, ее сын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77985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gra"/>
  <p:tag name="ISPRING_RESOURCE_PATHS_HASH_2" val="eebe10aeb26d565cbbf8a6e96d71d311b10c6a4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669</TotalTime>
  <Words>468</Words>
  <Application>Microsoft Office PowerPoint</Application>
  <PresentationFormat>Произвольный</PresentationFormat>
  <Paragraphs>230</Paragraphs>
  <Slides>25</Slides>
  <Notes>25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igra</dc:title>
  <dc:creator>Георгий Аствацатуров</dc:creator>
  <cp:lastModifiedBy>Сема</cp:lastModifiedBy>
  <cp:revision>41</cp:revision>
  <dcterms:created xsi:type="dcterms:W3CDTF">2017-08-05T04:53:38Z</dcterms:created>
  <dcterms:modified xsi:type="dcterms:W3CDTF">2021-05-11T12:01:51Z</dcterms:modified>
</cp:coreProperties>
</file>