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4"/>
  </p:notesMasterIdLst>
  <p:sldIdLst>
    <p:sldId id="256" r:id="rId2"/>
    <p:sldId id="262" r:id="rId3"/>
    <p:sldId id="261" r:id="rId4"/>
    <p:sldId id="297" r:id="rId5"/>
    <p:sldId id="289" r:id="rId6"/>
    <p:sldId id="292" r:id="rId7"/>
    <p:sldId id="263" r:id="rId8"/>
    <p:sldId id="291" r:id="rId9"/>
    <p:sldId id="266" r:id="rId10"/>
    <p:sldId id="298" r:id="rId11"/>
    <p:sldId id="286" r:id="rId12"/>
    <p:sldId id="28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BE510E"/>
    <a:srgbClr val="F6761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5108" autoAdjust="0"/>
  </p:normalViewPr>
  <p:slideViewPr>
    <p:cSldViewPr snapToGrid="0">
      <p:cViewPr>
        <p:scale>
          <a:sx n="94" d="100"/>
          <a:sy n="94" d="100"/>
        </p:scale>
        <p:origin x="-270" y="-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9F2D1CA-D4CC-49D8-A249-D7ED9DAFC434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48F98F-670B-4E49-A774-21585F43C08F}">
      <dgm:prSet phldrT="[Текст]" custT="1"/>
      <dgm:spPr>
        <a:solidFill>
          <a:srgbClr val="F67616"/>
        </a:solidFill>
        <a:ln>
          <a:solidFill>
            <a:schemeClr val="accent2">
              <a:lumMod val="75000"/>
            </a:schemeClr>
          </a:solidFill>
        </a:ln>
      </dgm:spPr>
      <dgm:t>
        <a:bodyPr/>
        <a:lstStyle/>
        <a:p>
          <a:r>
            <a:rPr lang="ru-RU" sz="3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Цель программы</a:t>
          </a:r>
          <a:endParaRPr lang="ru-RU" sz="32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9C231D-1D19-41B6-8519-95D071E525F3}" type="parTrans" cxnId="{6816CCF7-DB62-4FDC-B74C-4AB87B9268A9}">
      <dgm:prSet/>
      <dgm:spPr/>
      <dgm:t>
        <a:bodyPr/>
        <a:lstStyle/>
        <a:p>
          <a:endParaRPr lang="ru-RU"/>
        </a:p>
      </dgm:t>
    </dgm:pt>
    <dgm:pt modelId="{14C6D335-B97C-40E2-92C9-400581C0DE20}" type="sibTrans" cxnId="{6816CCF7-DB62-4FDC-B74C-4AB87B9268A9}">
      <dgm:prSet/>
      <dgm:spPr/>
      <dgm:t>
        <a:bodyPr/>
        <a:lstStyle/>
        <a:p>
          <a:endParaRPr lang="ru-RU"/>
        </a:p>
      </dgm:t>
    </dgm:pt>
    <dgm:pt modelId="{9EAE5654-3FB8-4CAD-9338-F258AFAE3D0B}">
      <dgm:prSet phldrT="[Текст]"/>
      <dgm:spPr>
        <a:solidFill>
          <a:schemeClr val="accent2">
            <a:lumMod val="40000"/>
            <a:lumOff val="60000"/>
            <a:alpha val="90000"/>
          </a:schemeClr>
        </a:solidFill>
        <a:ln>
          <a:solidFill>
            <a:schemeClr val="accent2">
              <a:lumMod val="75000"/>
              <a:alpha val="90000"/>
            </a:schemeClr>
          </a:solidFill>
        </a:ln>
      </dgm:spPr>
      <dgm:t>
        <a:bodyPr/>
        <a:lstStyle/>
        <a:p>
          <a:r>
            <a: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познавательных способностей детей, интеллекта, творчества в решении поставленных задач, развитие речевой деятельности.</a:t>
          </a:r>
          <a:endParaRPr lang="ru-RU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F06BD9-8C75-4CB4-BD97-23DF80D2D8F2}" type="parTrans" cxnId="{7EB70644-40CF-4336-8F5D-5182AE90836B}">
      <dgm:prSet/>
      <dgm:spPr/>
      <dgm:t>
        <a:bodyPr/>
        <a:lstStyle/>
        <a:p>
          <a:endParaRPr lang="ru-RU"/>
        </a:p>
      </dgm:t>
    </dgm:pt>
    <dgm:pt modelId="{5B5088B1-D290-485C-AAC4-042B76352E32}" type="sibTrans" cxnId="{7EB70644-40CF-4336-8F5D-5182AE90836B}">
      <dgm:prSet/>
      <dgm:spPr/>
      <dgm:t>
        <a:bodyPr/>
        <a:lstStyle/>
        <a:p>
          <a:endParaRPr lang="ru-RU"/>
        </a:p>
      </dgm:t>
    </dgm:pt>
    <dgm:pt modelId="{73B06850-C9C8-4853-9F06-989E9DCC6426}" type="pres">
      <dgm:prSet presAssocID="{69F2D1CA-D4CC-49D8-A249-D7ED9DAFC43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3297D4F-4558-4FD9-AE00-40339B27BD54}" type="pres">
      <dgm:prSet presAssocID="{6648F98F-670B-4E49-A774-21585F43C08F}" presName="linNode" presStyleCnt="0"/>
      <dgm:spPr/>
    </dgm:pt>
    <dgm:pt modelId="{6203BB7C-9E0D-4F2C-B618-1A6DB382BD93}" type="pres">
      <dgm:prSet presAssocID="{6648F98F-670B-4E49-A774-21585F43C08F}" presName="parentShp" presStyleLbl="node1" presStyleIdx="0" presStyleCnt="1" custScaleX="79394" custScaleY="56272" custLinFactNeighborX="-2688" custLinFactNeighborY="-12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015ED2-BE37-418A-99D5-D02FA5DDF884}" type="pres">
      <dgm:prSet presAssocID="{6648F98F-670B-4E49-A774-21585F43C08F}" presName="childShp" presStyleLbl="bgAccFollowNode1" presStyleIdx="0" presStyleCnt="1" custScaleX="115697" custScaleY="70799" custLinFactNeighborX="-4435" custLinFactNeighborY="-18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816CCF7-DB62-4FDC-B74C-4AB87B9268A9}" srcId="{69F2D1CA-D4CC-49D8-A249-D7ED9DAFC434}" destId="{6648F98F-670B-4E49-A774-21585F43C08F}" srcOrd="0" destOrd="0" parTransId="{B49C231D-1D19-41B6-8519-95D071E525F3}" sibTransId="{14C6D335-B97C-40E2-92C9-400581C0DE20}"/>
    <dgm:cxn modelId="{D83DCA7C-4AF1-4D95-B2D7-9C4F4939A856}" type="presOf" srcId="{6648F98F-670B-4E49-A774-21585F43C08F}" destId="{6203BB7C-9E0D-4F2C-B618-1A6DB382BD93}" srcOrd="0" destOrd="0" presId="urn:microsoft.com/office/officeart/2005/8/layout/vList6"/>
    <dgm:cxn modelId="{7EB70644-40CF-4336-8F5D-5182AE90836B}" srcId="{6648F98F-670B-4E49-A774-21585F43C08F}" destId="{9EAE5654-3FB8-4CAD-9338-F258AFAE3D0B}" srcOrd="0" destOrd="0" parTransId="{6BF06BD9-8C75-4CB4-BD97-23DF80D2D8F2}" sibTransId="{5B5088B1-D290-485C-AAC4-042B76352E32}"/>
    <dgm:cxn modelId="{66D09FAE-2984-47B4-BCF6-DAD00DE49899}" type="presOf" srcId="{9EAE5654-3FB8-4CAD-9338-F258AFAE3D0B}" destId="{71015ED2-BE37-418A-99D5-D02FA5DDF884}" srcOrd="0" destOrd="0" presId="urn:microsoft.com/office/officeart/2005/8/layout/vList6"/>
    <dgm:cxn modelId="{6802CFB9-DDB0-4D0F-A9C6-BB1A45C20C0F}" type="presOf" srcId="{69F2D1CA-D4CC-49D8-A249-D7ED9DAFC434}" destId="{73B06850-C9C8-4853-9F06-989E9DCC6426}" srcOrd="0" destOrd="0" presId="urn:microsoft.com/office/officeart/2005/8/layout/vList6"/>
    <dgm:cxn modelId="{674DAB98-17FB-4051-9775-10869FE12F66}" type="presParOf" srcId="{73B06850-C9C8-4853-9F06-989E9DCC6426}" destId="{93297D4F-4558-4FD9-AE00-40339B27BD54}" srcOrd="0" destOrd="0" presId="urn:microsoft.com/office/officeart/2005/8/layout/vList6"/>
    <dgm:cxn modelId="{8FE9EA7A-1180-4FA7-BA6D-62A9A3FF943E}" type="presParOf" srcId="{93297D4F-4558-4FD9-AE00-40339B27BD54}" destId="{6203BB7C-9E0D-4F2C-B618-1A6DB382BD93}" srcOrd="0" destOrd="0" presId="urn:microsoft.com/office/officeart/2005/8/layout/vList6"/>
    <dgm:cxn modelId="{60431FD2-AFB9-4505-A8EA-5CF1DF8F6D4C}" type="presParOf" srcId="{93297D4F-4558-4FD9-AE00-40339B27BD54}" destId="{71015ED2-BE37-418A-99D5-D02FA5DDF88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1015ED2-BE37-418A-99D5-D02FA5DDF884}">
      <dsp:nvSpPr>
        <dsp:cNvPr id="0" name=""/>
        <dsp:cNvSpPr/>
      </dsp:nvSpPr>
      <dsp:spPr>
        <a:xfrm>
          <a:off x="3471900" y="399990"/>
          <a:ext cx="8036827" cy="2217527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lumMod val="40000"/>
            <a:lumOff val="60000"/>
            <a:alpha val="90000"/>
          </a:schemeClr>
        </a:solidFill>
        <a:ln w="15875" cap="flat" cmpd="sng" algn="ctr">
          <a:solidFill>
            <a:schemeClr val="accent2">
              <a:lumMod val="75000"/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познавательных способностей детей, интеллекта, творчества в решении поставленных задач, развитие речевой деятельности.</a:t>
          </a:r>
          <a:endParaRPr lang="ru-RU" sz="3000" i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71900" y="399990"/>
        <a:ext cx="8036827" cy="2217527"/>
      </dsp:txXfrm>
    </dsp:sp>
    <dsp:sp modelId="{6203BB7C-9E0D-4F2C-B618-1A6DB382BD93}">
      <dsp:nvSpPr>
        <dsp:cNvPr id="0" name=""/>
        <dsp:cNvSpPr/>
      </dsp:nvSpPr>
      <dsp:spPr>
        <a:xfrm>
          <a:off x="0" y="646600"/>
          <a:ext cx="3676706" cy="1762520"/>
        </a:xfrm>
        <a:prstGeom prst="roundRect">
          <a:avLst/>
        </a:prstGeom>
        <a:solidFill>
          <a:srgbClr val="F67616"/>
        </a:solidFill>
        <a:ln w="15875" cap="flat" cmpd="sng" algn="ctr">
          <a:solidFill>
            <a:schemeClr val="accent2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Цель программы</a:t>
          </a:r>
          <a:endParaRPr lang="ru-RU" sz="32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646600"/>
        <a:ext cx="3676706" cy="17625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86E515-D6D0-4325-B062-0637F82260F9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92FA79-AB02-4C2C-879F-7B04259B769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82183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ED37-9BF3-4DCF-B1EF-4FCD4F97AB32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F1F0-C1C5-4BB6-92C2-C7E9430E1CC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81385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ED37-9BF3-4DCF-B1EF-4FCD4F97AB32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F1F0-C1C5-4BB6-92C2-C7E9430E1CC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088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ED37-9BF3-4DCF-B1EF-4FCD4F97AB32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F1F0-C1C5-4BB6-92C2-C7E9430E1CC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174468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ED37-9BF3-4DCF-B1EF-4FCD4F97AB32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F1F0-C1C5-4BB6-92C2-C7E9430E1CC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02117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ED37-9BF3-4DCF-B1EF-4FCD4F97AB32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F1F0-C1C5-4BB6-92C2-C7E9430E1CC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57919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ED37-9BF3-4DCF-B1EF-4FCD4F97AB32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F1F0-C1C5-4BB6-92C2-C7E9430E1CC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01175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ED37-9BF3-4DCF-B1EF-4FCD4F97AB32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F1F0-C1C5-4BB6-92C2-C7E9430E1CC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72644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980EED37-9BF3-4DCF-B1EF-4FCD4F97AB32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B5DF1F0-C1C5-4BB6-92C2-C7E9430E1CC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19686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 cstate="print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ED37-9BF3-4DCF-B1EF-4FCD4F97AB32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F1F0-C1C5-4BB6-92C2-C7E9430E1CC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90739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ED37-9BF3-4DCF-B1EF-4FCD4F97AB32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F1F0-C1C5-4BB6-92C2-C7E9430E1CC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13963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EED37-9BF3-4DCF-B1EF-4FCD4F97AB32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DF1F0-C1C5-4BB6-92C2-C7E9430E1CC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61085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6000">
              <a:schemeClr val="accent1">
                <a:lumMod val="45000"/>
                <a:lumOff val="55000"/>
              </a:schemeClr>
            </a:gs>
            <a:gs pos="67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0EED37-9BF3-4DCF-B1EF-4FCD4F97AB32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B5DF1F0-C1C5-4BB6-92C2-C7E9430E1CC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660859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53218" y="1950720"/>
            <a:ext cx="11053665" cy="36068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МОУ Туношенская СШ ЯМР</a:t>
            </a:r>
            <a:b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Дополнительная общеобразовательная  программа</a:t>
            </a:r>
            <a:br>
              <a:rPr lang="ru-RU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 от 6 до 7 </a:t>
            </a: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лет</a:t>
            </a:r>
            <a:b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«Малышок»</a:t>
            </a:r>
            <a:br>
              <a:rPr lang="ru-RU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914639" y="4196080"/>
            <a:ext cx="4139549" cy="193040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                                                       </a:t>
            </a:r>
          </a:p>
          <a:p>
            <a:r>
              <a:rPr lang="ru-RU" dirty="0" smtClean="0"/>
              <a:t>                                                                               </a:t>
            </a:r>
          </a:p>
          <a:p>
            <a:pPr algn="r"/>
            <a:r>
              <a:rPr lang="ru-RU" sz="2800" b="1" dirty="0" smtClean="0">
                <a:solidFill>
                  <a:schemeClr val="tx1"/>
                </a:solidFill>
              </a:rPr>
              <a:t>Руководитель:</a:t>
            </a:r>
          </a:p>
          <a:p>
            <a:pPr algn="r"/>
            <a:r>
              <a:rPr lang="ru-RU" sz="2800" b="1" i="1" smtClean="0">
                <a:solidFill>
                  <a:schemeClr val="tx1"/>
                </a:solidFill>
              </a:rPr>
              <a:t>.</a:t>
            </a:r>
            <a:endParaRPr lang="ru-RU" sz="2800" b="1" i="1" dirty="0" smtClean="0">
              <a:solidFill>
                <a:schemeClr val="tx1"/>
              </a:solidFill>
            </a:endParaRPr>
          </a:p>
          <a:p>
            <a:pPr algn="r"/>
            <a:r>
              <a:rPr lang="ru-RU" sz="2800" b="1" i="1" dirty="0" smtClean="0">
                <a:solidFill>
                  <a:schemeClr val="tx1"/>
                </a:solidFill>
              </a:rPr>
              <a:t>Герасимычева О.А.</a:t>
            </a:r>
          </a:p>
          <a:p>
            <a:pPr algn="r"/>
            <a:endParaRPr lang="ru-RU" sz="2800" b="1" i="1" dirty="0" smtClean="0">
              <a:solidFill>
                <a:schemeClr val="tx1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29424" y="301174"/>
            <a:ext cx="11053665" cy="93651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3200" b="1" dirty="0" smtClean="0"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latin typeface="Monotype Corsiva" panose="03010101010201010101" pitchFamily="66" charset="0"/>
            </a:endParaRPr>
          </a:p>
          <a:p>
            <a:pPr algn="ctr"/>
            <a:endParaRPr lang="ru-RU" sz="32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1571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47990" y="455942"/>
            <a:ext cx="106182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ПРОГРАММА ДОПОЛНИТЕЛЬНОГО ОБРАЗОВАНИЯ </a:t>
            </a:r>
          </a:p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« Малышок »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="" xmlns:p14="http://schemas.microsoft.com/office/powerpoint/2010/main" val="2326639696"/>
              </p:ext>
            </p:extLst>
          </p:nvPr>
        </p:nvGraphicFramePr>
        <p:xfrm>
          <a:off x="321802" y="1346548"/>
          <a:ext cx="11714688" cy="3132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Скругленный прямоугольник 6"/>
          <p:cNvSpPr/>
          <p:nvPr/>
        </p:nvSpPr>
        <p:spPr>
          <a:xfrm>
            <a:off x="3426615" y="3862874"/>
            <a:ext cx="5505061" cy="746449"/>
          </a:xfrm>
          <a:prstGeom prst="roundRect">
            <a:avLst/>
          </a:prstGeom>
          <a:solidFill>
            <a:srgbClr val="F67616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Разделы программы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739813" y="4968077"/>
            <a:ext cx="4366727" cy="1081179"/>
          </a:xfrm>
          <a:prstGeom prst="round2DiagRect">
            <a:avLst/>
          </a:prstGeom>
          <a:solidFill>
            <a:srgbClr val="F6761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речи  и  </a:t>
            </a: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грамоте</a:t>
            </a:r>
          </a:p>
          <a:p>
            <a:pPr algn="ctr"/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с двумя скругленными противолежащими углами 11"/>
          <p:cNvSpPr/>
          <p:nvPr/>
        </p:nvSpPr>
        <p:spPr>
          <a:xfrm>
            <a:off x="7003556" y="4968077"/>
            <a:ext cx="4366727" cy="1081179"/>
          </a:xfrm>
          <a:prstGeom prst="round2DiagRect">
            <a:avLst/>
          </a:prstGeom>
          <a:solidFill>
            <a:srgbClr val="F6761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математических представлений и логики</a:t>
            </a:r>
          </a:p>
          <a:p>
            <a:pPr algn="ctr"/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Прямая со стрелкой 13"/>
          <p:cNvCxnSpPr>
            <a:stCxn id="7" idx="2"/>
            <a:endCxn id="8" idx="0"/>
          </p:cNvCxnSpPr>
          <p:nvPr/>
        </p:nvCxnSpPr>
        <p:spPr>
          <a:xfrm flipH="1">
            <a:off x="5106540" y="4609323"/>
            <a:ext cx="1072606" cy="8993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7" idx="2"/>
            <a:endCxn id="12" idx="2"/>
          </p:cNvCxnSpPr>
          <p:nvPr/>
        </p:nvCxnSpPr>
        <p:spPr>
          <a:xfrm>
            <a:off x="6179146" y="4609323"/>
            <a:ext cx="824410" cy="8993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681767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59837" y="511925"/>
            <a:ext cx="1123405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ФОРМЫ, МЕТОДЫ И СРЕДСТВА РЕАЛИЗАЦИИ ПРОГРАММЫ ДОПОЛНИТЕЛЬНОГО ОБРАЗОВАНИЯ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0155" y="1890123"/>
            <a:ext cx="1188056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словесные, наглядные, игровые и практические приемы и методы взаимодействия взрослого и ребенка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(занимательные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упражнения, графические, фонематические, грамматические игры, игры на развитие внимания, памяти); </a:t>
            </a: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интерактивная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панель, </a:t>
            </a: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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картинки с цветным изображением звуков, предметные картинки для составления предложений и задач, сюжетные картинки для составления рассказов; </a:t>
            </a:r>
          </a:p>
          <a:p>
            <a:pPr marL="342900" lvl="0" indent="-342900" algn="just">
              <a:spcAft>
                <a:spcPts val="800"/>
              </a:spcAft>
              <a:buFont typeface="Symbol" panose="05050102010706020507" pitchFamily="18" charset="2"/>
              <a:buChar char=""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Рабочие тетради по развитию познавательных способностей, речевому развитию, математике, прописи, азбука.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http://namk.ru/wp-content/uploads/2015/01/dva_novyh_detskih_sada_otkrylis_v_tatarstane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1250" y="4521199"/>
            <a:ext cx="2122644" cy="17272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20639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Ольга\Downloads\IMG_567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" y="-179146"/>
            <a:ext cx="3261360" cy="40399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Ольга\Downloads\IMG_567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5920" y="146423"/>
            <a:ext cx="2730500" cy="36296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Ольга\Downloads\IMG_567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400" y="2356430"/>
            <a:ext cx="4335780" cy="35427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Ольга\Downloads\IMG_567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4027" y="2356430"/>
            <a:ext cx="2777066" cy="34905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18560" y="930073"/>
            <a:ext cx="533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/>
              <a:t>Учебные пособия</a:t>
            </a:r>
            <a:endParaRPr lang="ru-RU" sz="4800" dirty="0"/>
          </a:p>
        </p:txBody>
      </p:sp>
      <p:pic>
        <p:nvPicPr>
          <p:cNvPr id="11" name="Picture 2" descr="http://namk.ru/wp-content/uploads/2015/01/dva_novyh_detskih_sada_otkrylis_v_tatarstane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50" y="4244285"/>
            <a:ext cx="2122644" cy="17272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69190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1015" y="151484"/>
            <a:ext cx="118256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BE510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</a:t>
            </a:r>
            <a:r>
              <a:rPr lang="ru-RU" b="1" dirty="0" smtClean="0">
                <a:solidFill>
                  <a:srgbClr val="BE510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solidFill>
                  <a:srgbClr val="BE510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чтению</a:t>
            </a:r>
            <a:endParaRPr lang="ru-RU" sz="4000" b="1" dirty="0">
              <a:solidFill>
                <a:srgbClr val="BE510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Ольга\Desktop\фото малышок\IMG_56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28" y="741811"/>
            <a:ext cx="2740247" cy="52262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Ольга\Desktop\фото малышок\IMG_56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440" y="741811"/>
            <a:ext cx="3675864" cy="52262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Ольга\Desktop\фото малышок\IMG_56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600" y="1259839"/>
            <a:ext cx="3850640" cy="47082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136760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1015" y="151484"/>
            <a:ext cx="118256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Письмо</a:t>
            </a:r>
            <a:endParaRPr lang="ru-RU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Ольга\Desktop\фото малышок\IMG_5552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80" y="1889760"/>
            <a:ext cx="5191760" cy="43789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Ольга\Desktop\фото малышок\IMG_5560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320" y="1889760"/>
            <a:ext cx="5412349" cy="43789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Ольга\Desktop\фото малышок\IMG_5554 (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72710">
            <a:off x="8822592" y="336150"/>
            <a:ext cx="2678528" cy="24830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Ольга\Desktop\фото малышок\IMG_5556 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3445">
            <a:off x="1935234" y="363336"/>
            <a:ext cx="2252196" cy="21888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13676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1015" y="151484"/>
            <a:ext cx="118256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BE510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по математике</a:t>
            </a:r>
            <a:endParaRPr lang="ru-RU" sz="5400" b="1" dirty="0">
              <a:solidFill>
                <a:srgbClr val="BE510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Ольга\Desktop\фото малышок\5bec7775-1cd3-4596-84d8-c64301b4399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80" y="1879600"/>
            <a:ext cx="3738880" cy="41097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Ольга\Desktop\фото малышок\7932b1f0-3ec5-484d-bb90-b6689f5ce9b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280" y="1915160"/>
            <a:ext cx="3383280" cy="3327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Ольга\Desktop\фото малышок\IMG_556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8960" y="1074814"/>
            <a:ext cx="3261360" cy="38019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136760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1015" y="151484"/>
            <a:ext cx="11825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BE510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 smtClean="0">
                <a:solidFill>
                  <a:srgbClr val="BE510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Развивалочка</a:t>
            </a:r>
            <a:r>
              <a:rPr lang="ru-RU" b="1" dirty="0" smtClean="0">
                <a:solidFill>
                  <a:srgbClr val="BE510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b="1" dirty="0">
              <a:solidFill>
                <a:srgbClr val="BE510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C:\Users\Ольга\Downloads\IMG_55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723" y="488735"/>
            <a:ext cx="3446878" cy="44982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Ольга\Desktop\фото малышок\IMG_55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630" y="1554480"/>
            <a:ext cx="5069840" cy="45618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Ольга\Downloads\IMG_556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6350" y="488735"/>
            <a:ext cx="2849880" cy="34137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13676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46365" y="332509"/>
            <a:ext cx="1156854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ru-RU" sz="4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Физкультминутки</a:t>
            </a:r>
            <a:endParaRPr lang="ru-RU" sz="44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Users\Ольга\Desktop\фото малышок\c28dc967-ae60-4462-8121-855c3f0f910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" y="1101950"/>
            <a:ext cx="4353559" cy="50287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Ольга\Desktop\фото малышок\e19db772-23d7-480b-86f9-2e50a091a37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360" y="1101951"/>
            <a:ext cx="4445000" cy="50287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774617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Users\Ольга\Desktop\фото малышок\IMG_56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3668" y="185420"/>
            <a:ext cx="3141241" cy="27609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2881" y="1461347"/>
            <a:ext cx="6400799" cy="4908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46365" y="332509"/>
            <a:ext cx="1156854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ru-RU" sz="4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Экскурсия в школу</a:t>
            </a:r>
            <a:endParaRPr lang="ru-RU" sz="44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2" name="Picture 4" descr="C:\Users\Ольга\Desktop\фото малышок\IMG_564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37" y="443714"/>
            <a:ext cx="2940163" cy="43619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Ольга\Desktop\фото малышок\IMG_564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7679" y="3169920"/>
            <a:ext cx="2537230" cy="26009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738181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388476" y="2445947"/>
            <a:ext cx="5971591" cy="2500330"/>
          </a:xfrm>
        </p:spPr>
        <p:txBody>
          <a:bodyPr>
            <a:normAutofit fontScale="92500"/>
          </a:bodyPr>
          <a:lstStyle/>
          <a:p>
            <a:pPr algn="ctr">
              <a:lnSpc>
                <a:spcPct val="90000"/>
              </a:lnSpc>
              <a:buFontTx/>
              <a:buNone/>
              <a:defRPr/>
            </a:pPr>
            <a:r>
              <a:rPr lang="ru-RU" sz="3600" b="1" dirty="0" smtClean="0">
                <a:solidFill>
                  <a:srgbClr val="BE510E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взрослых </a:t>
            </a:r>
            <a:r>
              <a:rPr lang="ru-RU" sz="3600" b="1" i="1" dirty="0" smtClean="0">
                <a:solidFill>
                  <a:srgbClr val="BE510E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Times New Roman" panose="02020603050405020304" pitchFamily="18" charset="0"/>
                <a:cs typeface="Times New Roman" panose="02020603050405020304" pitchFamily="18" charset="0"/>
              </a:rPr>
              <a:t>(педагоги, родители)</a:t>
            </a:r>
            <a:r>
              <a:rPr lang="ru-RU" sz="3600" b="1" i="1" dirty="0" smtClean="0">
                <a:solidFill>
                  <a:srgbClr val="BE510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rgbClr val="BE510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выражается – </a:t>
            </a:r>
            <a:r>
              <a:rPr lang="ru-RU" sz="3600" b="1" dirty="0">
                <a:solidFill>
                  <a:srgbClr val="BE510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понимании ребенка, в умении направить его и поддержать.</a:t>
            </a:r>
            <a:endParaRPr lang="ru-RU" sz="3600" dirty="0">
              <a:solidFill>
                <a:srgbClr val="BE510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endParaRPr lang="ru-RU" sz="3600" i="1" dirty="0">
              <a:solidFill>
                <a:srgbClr val="BE510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695879" y="552819"/>
            <a:ext cx="1108581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rgbClr val="BE51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</a:t>
            </a:r>
            <a:r>
              <a:rPr lang="ru-RU" sz="3200" b="1" dirty="0" smtClean="0">
                <a:solidFill>
                  <a:srgbClr val="BE510E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Times New Roman" panose="02020603050405020304" pitchFamily="18" charset="0"/>
                <a:cs typeface="Times New Roman" panose="02020603050405020304" pitchFamily="18" charset="0"/>
              </a:rPr>
              <a:t>– ЭТО ЕСТЕСТВЕННЫЙ ЭТАП </a:t>
            </a:r>
          </a:p>
          <a:p>
            <a:pPr algn="ctr">
              <a:defRPr/>
            </a:pPr>
            <a:r>
              <a:rPr lang="ru-RU" sz="3200" b="1" dirty="0" smtClean="0">
                <a:solidFill>
                  <a:srgbClr val="BE510E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Times New Roman" panose="02020603050405020304" pitchFamily="18" charset="0"/>
                <a:cs typeface="Times New Roman" panose="02020603050405020304" pitchFamily="18" charset="0"/>
              </a:rPr>
              <a:t>В ЖИЗНИ РЕБЕНКА</a:t>
            </a:r>
            <a:endParaRPr lang="ru-RU" sz="3200" b="1" dirty="0">
              <a:solidFill>
                <a:srgbClr val="BE510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79528">
            <a:off x="7001942" y="1780463"/>
            <a:ext cx="4589657" cy="47746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7480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67952" y="274551"/>
            <a:ext cx="11588146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chemeClr val="tx1"/>
                  </a:solidFill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ребенок талантлив! </a:t>
            </a:r>
          </a:p>
          <a:p>
            <a:pPr algn="ctr"/>
            <a:r>
              <a:rPr lang="ru-RU" sz="3200" b="1" spc="50" dirty="0">
                <a:ln w="11430">
                  <a:solidFill>
                    <a:schemeClr val="tx1"/>
                  </a:solidFill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Дело за малым - помочь ребенку: </a:t>
            </a:r>
            <a:endParaRPr lang="ru-RU" sz="3200" b="1" spc="50" dirty="0" smtClean="0">
              <a:ln w="11430">
                <a:solidFill>
                  <a:schemeClr val="tx1"/>
                </a:solidFill>
              </a:ln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spc="50" dirty="0" smtClean="0">
                <a:ln w="11430">
                  <a:solidFill>
                    <a:schemeClr val="tx1"/>
                  </a:solidFill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НАЙТИ </a:t>
            </a:r>
            <a:r>
              <a:rPr lang="ru-RU" sz="3200" b="1" spc="50" dirty="0">
                <a:ln w="11430">
                  <a:solidFill>
                    <a:schemeClr val="tx1"/>
                  </a:solidFill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СВОЙ </a:t>
            </a:r>
            <a:r>
              <a:rPr lang="ru-RU" sz="3200" b="1" spc="50" dirty="0" smtClean="0">
                <a:ln w="11430">
                  <a:solidFill>
                    <a:schemeClr val="tx1"/>
                  </a:solidFill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ПУТЬ, ПОВЕРИТЬ  </a:t>
            </a:r>
            <a:r>
              <a:rPr lang="ru-RU" sz="3200" b="1" spc="50" dirty="0">
                <a:ln w="11430">
                  <a:solidFill>
                    <a:schemeClr val="tx1"/>
                  </a:solidFill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b="1" spc="50" dirty="0" smtClean="0">
                <a:ln w="11430">
                  <a:solidFill>
                    <a:schemeClr val="tx1"/>
                  </a:solidFill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СЕБЯ!</a:t>
            </a:r>
            <a:endParaRPr lang="ru-RU" sz="3200" b="1" spc="50" dirty="0">
              <a:ln w="11430">
                <a:solidFill>
                  <a:schemeClr val="tx1"/>
                </a:solidFill>
              </a:ln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074" y="1844211"/>
            <a:ext cx="6670338" cy="4444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54323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882</TotalTime>
  <Words>189</Words>
  <Application>Microsoft Office PowerPoint</Application>
  <PresentationFormat>Произвольный</PresentationFormat>
  <Paragraphs>32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Ретро</vt:lpstr>
      <vt:lpstr>     МОУ Туношенская СШ ЯМР Дополнительная общеобразовательная  программа для детей от 6 до 7 лет   «Малышок»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Флюра</dc:creator>
  <cp:lastModifiedBy>Home</cp:lastModifiedBy>
  <cp:revision>89</cp:revision>
  <dcterms:created xsi:type="dcterms:W3CDTF">2022-02-28T12:08:38Z</dcterms:created>
  <dcterms:modified xsi:type="dcterms:W3CDTF">2026-01-27T12:59:04Z</dcterms:modified>
</cp:coreProperties>
</file>