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63" r:id="rId4"/>
    <p:sldId id="259" r:id="rId5"/>
    <p:sldId id="261" r:id="rId6"/>
    <p:sldId id="266" r:id="rId7"/>
    <p:sldId id="271" r:id="rId8"/>
    <p:sldId id="272" r:id="rId9"/>
    <p:sldId id="273" r:id="rId10"/>
    <p:sldId id="262" r:id="rId11"/>
    <p:sldId id="264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8DB9BE5-1007-436B-B52D-8649721D3BB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73C67A5-2966-4456-914E-A41D7FB491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1\&#1056;&#1072;&#1073;&#1086;&#1095;&#1080;&#1081;%20&#1089;&#1090;&#1086;&#1083;\output3.mkv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36"/>
            <a:ext cx="9144000" cy="1368412"/>
          </a:xfrm>
        </p:spPr>
        <p:txBody>
          <a:bodyPr>
            <a:noAutofit/>
          </a:bodyPr>
          <a:lstStyle/>
          <a:p>
            <a:r>
              <a:rPr lang="ru-RU" sz="7200" dirty="0" smtClean="0"/>
              <a:t>Красная книга</a:t>
            </a:r>
            <a:endParaRPr lang="ru-RU" sz="7200" dirty="0"/>
          </a:p>
        </p:txBody>
      </p:sp>
      <p:pic>
        <p:nvPicPr>
          <p:cNvPr id="3074" name="Picture 2" descr="http://tulgan-bibl.ru/images/new723.jpg"/>
          <p:cNvPicPr>
            <a:picLocks noChangeAspect="1" noChangeArrowheads="1"/>
          </p:cNvPicPr>
          <p:nvPr/>
        </p:nvPicPr>
        <p:blipFill>
          <a:blip r:embed="rId2"/>
          <a:srcRect t="11666" r="-1" b="8333"/>
          <a:stretch>
            <a:fillRect/>
          </a:stretch>
        </p:blipFill>
        <p:spPr bwMode="auto">
          <a:xfrm>
            <a:off x="0" y="-48"/>
            <a:ext cx="9144000" cy="68580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86908" cy="5429264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</a:rPr>
              <a:t>Красная книга Оренбургской области</a:t>
            </a:r>
            <a:r>
              <a:rPr lang="ru-RU" dirty="0">
                <a:solidFill>
                  <a:schemeClr val="tx1"/>
                </a:solidFill>
              </a:rPr>
              <a:t> — официальный документ, содержащий </a:t>
            </a:r>
            <a:r>
              <a:rPr lang="ru-RU" dirty="0" smtClean="0">
                <a:solidFill>
                  <a:schemeClr val="tx1"/>
                </a:solidFill>
              </a:rPr>
              <a:t>список </a:t>
            </a:r>
            <a:r>
              <a:rPr lang="ru-RU" dirty="0">
                <a:solidFill>
                  <a:schemeClr val="tx1"/>
                </a:solidFill>
              </a:rPr>
              <a:t>редких и находящихся под угрозой исчезновения животных, растений и грибов Оренбургской области, сведения о их состоянии и распространении, а также необходимых мерах охраны.</a:t>
            </a:r>
            <a:r>
              <a:rPr lang="ru-RU" dirty="0"/>
              <a:t> </a:t>
            </a:r>
          </a:p>
        </p:txBody>
      </p:sp>
      <p:pic>
        <p:nvPicPr>
          <p:cNvPr id="2050" name="Picture 2" descr="http://fi-irina2012.narod.ru/olderfiles/1/0_756b2_62384c7f_X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4786322"/>
            <a:ext cx="3143239" cy="2357430"/>
          </a:xfrm>
          <a:prstGeom prst="rect">
            <a:avLst/>
          </a:prstGeom>
          <a:noFill/>
        </p:spPr>
      </p:pic>
      <p:sp>
        <p:nvSpPr>
          <p:cNvPr id="2052" name="AutoShape 4" descr="https://avatanplus.com/files/resources/original/5b4c444eda525164a1ead42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3"/>
          <a:srcRect l="39734" t="57167" r="57266" b="21083"/>
          <a:stretch>
            <a:fillRect/>
          </a:stretch>
        </p:blipFill>
        <p:spPr bwMode="auto">
          <a:xfrm>
            <a:off x="6429388" y="4786322"/>
            <a:ext cx="285752" cy="2071678"/>
          </a:xfrm>
          <a:prstGeom prst="rect">
            <a:avLst/>
          </a:prstGeom>
          <a:noFill/>
        </p:spPr>
      </p:pic>
      <p:pic>
        <p:nvPicPr>
          <p:cNvPr id="2054" name="Picture 6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3"/>
          <a:srcRect l="23267" t="47517" r="42233" b="46108"/>
          <a:stretch>
            <a:fillRect/>
          </a:stretch>
        </p:blipFill>
        <p:spPr bwMode="auto">
          <a:xfrm>
            <a:off x="3357554" y="6607967"/>
            <a:ext cx="3286148" cy="607247"/>
          </a:xfrm>
          <a:prstGeom prst="rect">
            <a:avLst/>
          </a:prstGeom>
          <a:noFill/>
        </p:spPr>
      </p:pic>
      <p:pic>
        <p:nvPicPr>
          <p:cNvPr id="7" name="Picture 6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3"/>
          <a:srcRect l="22517" t="47517" r="46733" b="29233"/>
          <a:stretch>
            <a:fillRect/>
          </a:stretch>
        </p:blipFill>
        <p:spPr bwMode="auto">
          <a:xfrm>
            <a:off x="3214678" y="4643422"/>
            <a:ext cx="214314" cy="2000288"/>
          </a:xfrm>
          <a:prstGeom prst="rect">
            <a:avLst/>
          </a:prstGeom>
          <a:noFill/>
        </p:spPr>
      </p:pic>
      <p:pic>
        <p:nvPicPr>
          <p:cNvPr id="12" name="Picture 6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4" cstate="print"/>
          <a:srcRect l="22517" t="47517" r="46733" b="29233"/>
          <a:stretch>
            <a:fillRect/>
          </a:stretch>
        </p:blipFill>
        <p:spPr bwMode="auto">
          <a:xfrm>
            <a:off x="1214414" y="5286388"/>
            <a:ext cx="500066" cy="642966"/>
          </a:xfrm>
          <a:prstGeom prst="rect">
            <a:avLst/>
          </a:prstGeom>
          <a:noFill/>
        </p:spPr>
      </p:pic>
      <p:pic>
        <p:nvPicPr>
          <p:cNvPr id="13" name="Picture 6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3"/>
          <a:srcRect l="22517" t="55767" r="61733" b="29233"/>
          <a:stretch>
            <a:fillRect/>
          </a:stretch>
        </p:blipFill>
        <p:spPr bwMode="auto">
          <a:xfrm rot="890234">
            <a:off x="3205054" y="4675149"/>
            <a:ext cx="468392" cy="1927628"/>
          </a:xfrm>
          <a:prstGeom prst="rect">
            <a:avLst/>
          </a:prstGeom>
          <a:noFill/>
        </p:spPr>
      </p:pic>
      <p:pic>
        <p:nvPicPr>
          <p:cNvPr id="14" name="Picture 6" descr="C:\Documents and Settings\1\Рабочий стол\5b4c444eda525164a1ead42e.jpg"/>
          <p:cNvPicPr>
            <a:picLocks noChangeAspect="1" noChangeArrowheads="1"/>
          </p:cNvPicPr>
          <p:nvPr/>
        </p:nvPicPr>
        <p:blipFill>
          <a:blip r:embed="rId3"/>
          <a:srcRect l="22517" t="55767" r="61733" b="29233"/>
          <a:stretch>
            <a:fillRect/>
          </a:stretch>
        </p:blipFill>
        <p:spPr bwMode="auto">
          <a:xfrm rot="20625422">
            <a:off x="6184771" y="4637457"/>
            <a:ext cx="466245" cy="1986111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142852"/>
            <a:ext cx="9144000" cy="1785950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Для оценки статуса (категории редкости) каждого вида принята следующая шкала: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0" y="1928802"/>
            <a:ext cx="9144000" cy="4929198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</a:t>
            </a: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категория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Виды, находящиеся под угрозой исчезновения численность особей которых уменьшилась до критического уровня или число местонахождений которых резко сократилось; сохранение их в ближайшем будущем маловероятно, если факторы, вызвавшие сокращение их численности, будут продолжать действовать.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II категория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Уязвимые виды, численность особей которых во всех или в большей части популяций быстро сокращается и может достигнуть критического уровня.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III категория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Редкие виды, представленные небольшими популяциями, распространенные на ограниченной территории или имеющие узкую экологическую амплитуду; в настоящее время не находятся под угрозой исчезновения и не являясь уязвимыми, но могут ими стать.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IV категория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Виды с неопределенным статусом, которые относятся к одной из ранее перечисленных категорий, но точных данных о состоянии их популяций в настоящее время нет.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200024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Первое издание выпущено в 1998 </a:t>
            </a:r>
            <a:r>
              <a:rPr lang="ru-RU" dirty="0" smtClean="0">
                <a:solidFill>
                  <a:schemeClr val="tx1"/>
                </a:solidFill>
              </a:rPr>
              <a:t>году </a:t>
            </a:r>
            <a:r>
              <a:rPr lang="ru-RU" dirty="0">
                <a:solidFill>
                  <a:schemeClr val="tx1"/>
                </a:solidFill>
              </a:rPr>
              <a:t>Оренбургским книжным издательством.</a:t>
            </a:r>
          </a:p>
        </p:txBody>
      </p:sp>
      <p:sp>
        <p:nvSpPr>
          <p:cNvPr id="1026" name="AutoShape 2" descr="https://tenuirostris.ru/upload/iblock/6fc/6fc4567b971bf420fd97630510b8565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Documents and Settings\1\Рабочий стол\6fc4567b971bf420fd97630510b8565f.jpg"/>
          <p:cNvPicPr>
            <a:picLocks noChangeAspect="1" noChangeArrowheads="1"/>
          </p:cNvPicPr>
          <p:nvPr/>
        </p:nvPicPr>
        <p:blipFill>
          <a:blip r:embed="rId2"/>
          <a:srcRect r="-634" b="25926"/>
          <a:stretch>
            <a:fillRect/>
          </a:stretch>
        </p:blipFill>
        <p:spPr bwMode="auto">
          <a:xfrm>
            <a:off x="2357422" y="1926705"/>
            <a:ext cx="4643470" cy="477975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9144000" cy="115409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В издание Красной книги Оренбургской области (1998 г) включены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285860"/>
            <a:ext cx="865819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/>
              <a:t>44 вида сосудистых </a:t>
            </a:r>
            <a:r>
              <a:rPr lang="ru-RU" sz="3200" dirty="0" smtClean="0"/>
              <a:t>растений</a:t>
            </a:r>
          </a:p>
          <a:p>
            <a:pPr>
              <a:buNone/>
            </a:pPr>
            <a:r>
              <a:rPr lang="ru-RU" sz="3200" dirty="0" smtClean="0"/>
              <a:t>31 </a:t>
            </a:r>
            <a:r>
              <a:rPr lang="ru-RU" sz="3200" dirty="0"/>
              <a:t>вид </a:t>
            </a:r>
            <a:r>
              <a:rPr lang="ru-RU" sz="3200" dirty="0" smtClean="0"/>
              <a:t>насекомых</a:t>
            </a:r>
          </a:p>
          <a:p>
            <a:pPr>
              <a:buNone/>
            </a:pPr>
            <a:r>
              <a:rPr lang="ru-RU" sz="3200" dirty="0" smtClean="0"/>
              <a:t>10 видов млекопитающих</a:t>
            </a:r>
          </a:p>
          <a:p>
            <a:pPr>
              <a:buNone/>
            </a:pPr>
            <a:r>
              <a:rPr lang="ru-RU" sz="3200" dirty="0" smtClean="0"/>
              <a:t>10 </a:t>
            </a:r>
            <a:r>
              <a:rPr lang="ru-RU" sz="3200" dirty="0"/>
              <a:t>видов </a:t>
            </a:r>
            <a:r>
              <a:rPr lang="ru-RU" sz="3200" dirty="0" smtClean="0"/>
              <a:t>рыб</a:t>
            </a:r>
          </a:p>
          <a:p>
            <a:pPr>
              <a:buNone/>
            </a:pPr>
            <a:r>
              <a:rPr lang="ru-RU" sz="3200" dirty="0" smtClean="0"/>
              <a:t>2</a:t>
            </a:r>
            <a:r>
              <a:rPr lang="ru-RU" sz="3200" dirty="0"/>
              <a:t> —земноводных </a:t>
            </a: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5</a:t>
            </a:r>
            <a:r>
              <a:rPr lang="ru-RU" sz="3200" dirty="0"/>
              <a:t> — пресмыкающихся </a:t>
            </a: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51</a:t>
            </a:r>
            <a:r>
              <a:rPr lang="ru-RU" sz="3200" dirty="0"/>
              <a:t> — птиц </a:t>
            </a:r>
            <a:endParaRPr lang="ru-RU" sz="3200" dirty="0" smtClean="0"/>
          </a:p>
        </p:txBody>
      </p:sp>
      <p:sp>
        <p:nvSpPr>
          <p:cNvPr id="16386" name="AutoShape 2" descr="Травяная лягуш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Травяная лягуш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9" name="Picture 5" descr="C:\Documents and Settings\1\Рабочий стол\267px-European_Common_Frog_Rana_temporaria_(cropped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0825" y="4981575"/>
            <a:ext cx="2543175" cy="1876425"/>
          </a:xfrm>
          <a:prstGeom prst="rect">
            <a:avLst/>
          </a:prstGeom>
          <a:noFill/>
        </p:spPr>
      </p:pic>
      <p:pic>
        <p:nvPicPr>
          <p:cNvPr id="16390" name="Picture 6" descr="C:\Documents and Settings\1\Рабочий стол\267px-CoronellaAustriaca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0825" y="3214686"/>
            <a:ext cx="2543175" cy="1704975"/>
          </a:xfrm>
          <a:prstGeom prst="rect">
            <a:avLst/>
          </a:prstGeom>
          <a:noFill/>
        </p:spPr>
      </p:pic>
      <p:pic>
        <p:nvPicPr>
          <p:cNvPr id="16391" name="Picture 7" descr="C:\Documents and Settings\1\Рабочий стол\Bersh_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5000636"/>
            <a:ext cx="2071702" cy="1857364"/>
          </a:xfrm>
          <a:prstGeom prst="rect">
            <a:avLst/>
          </a:prstGeom>
          <a:noFill/>
        </p:spPr>
      </p:pic>
      <p:pic>
        <p:nvPicPr>
          <p:cNvPr id="16392" name="Picture 8" descr="C:\Documents and Settings\1\Рабочий стол\Greater_Flamingo,_Phoenicopterus_roseus_at_Rondebult_Nature_Reserve,_Gauteng,_South_Africa_-_August_(7839812482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1357298"/>
            <a:ext cx="2500298" cy="1738844"/>
          </a:xfrm>
          <a:prstGeom prst="rect">
            <a:avLst/>
          </a:prstGeom>
          <a:noFill/>
        </p:spPr>
      </p:pic>
      <p:pic>
        <p:nvPicPr>
          <p:cNvPr id="16393" name="Picture 9" descr="C:\Documents and Settings\1\Рабочий стол\Felis_silvestris_lybica_(Felis_lybica_sarda)_-_Museo_Civico_di_Storia_Naturale_Giacomo_Doria_-_Genoa,_Italy_-_DSC02584.JPG"/>
          <p:cNvPicPr>
            <a:picLocks noChangeAspect="1" noChangeArrowheads="1"/>
          </p:cNvPicPr>
          <p:nvPr/>
        </p:nvPicPr>
        <p:blipFill>
          <a:blip r:embed="rId6"/>
          <a:srcRect r="409" b="19230"/>
          <a:stretch>
            <a:fillRect/>
          </a:stretch>
        </p:blipFill>
        <p:spPr bwMode="auto">
          <a:xfrm>
            <a:off x="4286248" y="5000636"/>
            <a:ext cx="2214578" cy="1857364"/>
          </a:xfrm>
          <a:prstGeom prst="rect">
            <a:avLst/>
          </a:prstGeom>
          <a:noFill/>
        </p:spPr>
      </p:pic>
      <p:pic>
        <p:nvPicPr>
          <p:cNvPr id="16394" name="Picture 10" descr="C:\Documents and Settings\1\Рабочий стол\220px-Aster_alpinus_0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3214686"/>
            <a:ext cx="2214578" cy="1643074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/>
        </p:nvGraphicFramePr>
        <p:xfrm>
          <a:off x="285720" y="285728"/>
          <a:ext cx="8572560" cy="62865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7520"/>
                <a:gridCol w="2857520"/>
                <a:gridCol w="2857520"/>
              </a:tblGrid>
              <a:tr h="89807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Группы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Количество видов в области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Внесено в Красную книгу</a:t>
                      </a:r>
                      <a:endParaRPr lang="ru-RU" sz="2400" b="1" dirty="0"/>
                    </a:p>
                  </a:txBody>
                  <a:tcPr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Млекопитающие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82</a:t>
                      </a:r>
                      <a:endParaRPr lang="ru-RU" sz="2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/>
                    </a:p>
                    <a:p>
                      <a:pPr algn="ctr"/>
                      <a:r>
                        <a:rPr lang="ru-RU" sz="2400" dirty="0" smtClean="0"/>
                        <a:t>10</a:t>
                      </a:r>
                      <a:endParaRPr lang="ru-RU" sz="2400" dirty="0"/>
                    </a:p>
                  </a:txBody>
                  <a:tcPr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Птицы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/>
                        <a:t>280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51</a:t>
                      </a:r>
                    </a:p>
                  </a:txBody>
                  <a:tcPr marL="0" marR="0" marT="0" marB="0" anchor="ctr"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Рептилии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/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5</a:t>
                      </a:r>
                    </a:p>
                  </a:txBody>
                  <a:tcPr marL="0" marR="0" marT="0" marB="0" anchor="ctr"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Амфибии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2</a:t>
                      </a:r>
                    </a:p>
                  </a:txBody>
                  <a:tcPr marL="0" marR="0" marT="0" marB="0" anchor="ctr"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Рыбы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/>
                        <a:t>60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10</a:t>
                      </a:r>
                    </a:p>
                  </a:txBody>
                  <a:tcPr marL="0" marR="0" marT="0" marB="0" anchor="ctr"/>
                </a:tc>
              </a:tr>
              <a:tr h="898078">
                <a:tc>
                  <a:txBody>
                    <a:bodyPr/>
                    <a:lstStyle/>
                    <a:p>
                      <a:pPr algn="ctr"/>
                      <a:endParaRPr lang="ru-RU" sz="2400" b="1" dirty="0" smtClean="0"/>
                    </a:p>
                    <a:p>
                      <a:pPr algn="ctr"/>
                      <a:r>
                        <a:rPr lang="ru-RU" sz="2400" b="1" dirty="0" smtClean="0"/>
                        <a:t>Насекомые</a:t>
                      </a:r>
                      <a:endParaRPr lang="ru-RU" sz="2400" b="1" dirty="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/>
                        <a:t>более 10 тыс.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31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3" name="Picture 10" descr="C:\Users\uzer\Desktop\гиф\i0311r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23410">
            <a:off x="-50038" y="112157"/>
            <a:ext cx="1000132" cy="86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C:\Users\uzer\Desktop\гиф\i0311r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44044">
            <a:off x="7686181" y="5853773"/>
            <a:ext cx="1000132" cy="86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873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Животные занесённые </a:t>
            </a:r>
            <a:r>
              <a:rPr lang="ru-RU" b="1" dirty="0" smtClean="0">
                <a:solidFill>
                  <a:schemeClr val="tx1"/>
                </a:solidFill>
              </a:rPr>
              <a:t>в Красную книгу Оренбургской области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098" name="AutoShape 2" descr="https://upload.wikimedia.org/wikipedia/commons/thumb/d/d0/Marbled_polecat.jpg/220px-Marbled_poleca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 descr="C:\Documents and Settings\1\Рабочий стол\220px-Marbled_pole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357298"/>
            <a:ext cx="2583512" cy="17145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3143248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Перевязка</a:t>
            </a:r>
            <a:endParaRPr lang="ru-RU" sz="2000" b="1" dirty="0"/>
          </a:p>
        </p:txBody>
      </p:sp>
      <p:pic>
        <p:nvPicPr>
          <p:cNvPr id="4101" name="Picture 5" descr="C:\Documents and Settings\1\Рабочий стол\275px-Saiga_antelope_at_the_Stepnoi_Sanctua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357298"/>
            <a:ext cx="2786082" cy="236057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786182" y="3786190"/>
            <a:ext cx="1057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Сайга</a:t>
            </a:r>
            <a:endParaRPr lang="ru-RU" sz="2000" b="1" dirty="0" smtClean="0"/>
          </a:p>
        </p:txBody>
      </p:sp>
      <p:pic>
        <p:nvPicPr>
          <p:cNvPr id="4102" name="Picture 6" descr="C:\Documents and Settings\1\Рабочий стол\Ichthyaetus_ichthyaetus_Kadalundi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1357298"/>
            <a:ext cx="2881333" cy="216099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357950" y="3500438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Черноголовый хохотун</a:t>
            </a:r>
            <a:endParaRPr lang="ru-RU" sz="2000" b="1" dirty="0"/>
          </a:p>
        </p:txBody>
      </p:sp>
      <p:pic>
        <p:nvPicPr>
          <p:cNvPr id="4103" name="Picture 7" descr="C:\Documents and Settings\1\Рабочий стол\220px-European_roll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4143380"/>
            <a:ext cx="2703500" cy="216280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572264" y="6286520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Сизоворонка</a:t>
            </a:r>
            <a:endParaRPr lang="ru-RU" sz="2000" b="1" dirty="0"/>
          </a:p>
        </p:txBody>
      </p:sp>
      <p:pic>
        <p:nvPicPr>
          <p:cNvPr id="4104" name="Picture 8" descr="C:\Documents and Settings\1\Рабочий стол\275px-Shipzaur_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4214818"/>
            <a:ext cx="2915131" cy="1643074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000496" y="5929330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Шип</a:t>
            </a:r>
            <a:endParaRPr lang="ru-RU" sz="2000" b="1" dirty="0"/>
          </a:p>
        </p:txBody>
      </p:sp>
      <p:pic>
        <p:nvPicPr>
          <p:cNvPr id="4105" name="Picture 9" descr="C:\Documents and Settings\1\Рабочий стол\275px-Acipenser_ruthenus_Prague_Vltava_1.jpg"/>
          <p:cNvPicPr>
            <a:picLocks noChangeAspect="1" noChangeArrowheads="1"/>
          </p:cNvPicPr>
          <p:nvPr/>
        </p:nvPicPr>
        <p:blipFill>
          <a:blip r:embed="rId7"/>
          <a:srcRect l="9589" t="8880" b="8128"/>
          <a:stretch>
            <a:fillRect/>
          </a:stretch>
        </p:blipFill>
        <p:spPr bwMode="auto">
          <a:xfrm>
            <a:off x="156075" y="4286256"/>
            <a:ext cx="2572837" cy="1571636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714348" y="600076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Стерлядь</a:t>
            </a:r>
            <a:endParaRPr lang="ru-RU" sz="20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00174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</a:t>
            </a:r>
            <a:r>
              <a:rPr lang="ru-RU" b="1" dirty="0" smtClean="0">
                <a:solidFill>
                  <a:schemeClr val="tx1"/>
                </a:solidFill>
              </a:rPr>
              <a:t>ленистоногие занесённые </a:t>
            </a:r>
            <a:r>
              <a:rPr lang="ru-RU" b="1" dirty="0" smtClean="0">
                <a:solidFill>
                  <a:schemeClr val="tx1"/>
                </a:solidFill>
              </a:rPr>
              <a:t>в Красную книгу Оренбургской области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073" name="Picture 1" descr="C:\Documents and Settings\1\Рабочий стол\DianeJL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2514600" cy="171926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85786" y="3214686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Поликсена</a:t>
            </a:r>
            <a:endParaRPr lang="ru-RU" sz="2000" b="1" dirty="0" smtClean="0"/>
          </a:p>
        </p:txBody>
      </p:sp>
      <p:pic>
        <p:nvPicPr>
          <p:cNvPr id="3074" name="Picture 2" descr="C:\Documents and Settings\1\Рабочий стол\Saturnia_pavonia_MHNT_CUT_2011_0_439_male_Les_piles_-_Cornille_(Dordogne)_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500174"/>
            <a:ext cx="2396727" cy="174307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071802" y="3214686"/>
            <a:ext cx="257176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Павлиноглазка малая</a:t>
            </a:r>
          </a:p>
          <a:p>
            <a:pPr algn="ctr"/>
            <a:endParaRPr lang="ru-RU" dirty="0"/>
          </a:p>
        </p:txBody>
      </p:sp>
      <p:pic>
        <p:nvPicPr>
          <p:cNvPr id="3075" name="Picture 3" descr="C:\Documents and Settings\1\Рабочий стол\275px-Rosalia_Alpina_(Alpenbock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1428736"/>
            <a:ext cx="2619375" cy="207645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000760" y="3500438"/>
            <a:ext cx="2714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Альпийский усач</a:t>
            </a:r>
          </a:p>
          <a:p>
            <a:endParaRPr lang="ru-RU" dirty="0"/>
          </a:p>
        </p:txBody>
      </p:sp>
      <p:pic>
        <p:nvPicPr>
          <p:cNvPr id="3076" name="Picture 4" descr="C:\Documents and Settings\1\Рабочий стол\275px-Anax_imperator_qtl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4071942"/>
            <a:ext cx="2619375" cy="200977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143240" y="6180892"/>
            <a:ext cx="29289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Дозорщик-император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873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Растения занесённые </a:t>
            </a:r>
            <a:r>
              <a:rPr lang="ru-RU" sz="4400" b="1" dirty="0" smtClean="0">
                <a:solidFill>
                  <a:schemeClr val="tx1"/>
                </a:solidFill>
              </a:rPr>
              <a:t>в Красную книгу Оренбургской </a:t>
            </a:r>
            <a:r>
              <a:rPr lang="ru-RU" sz="4400" b="1" dirty="0" smtClean="0">
                <a:solidFill>
                  <a:schemeClr val="tx1"/>
                </a:solidFill>
              </a:rPr>
              <a:t>области</a:t>
            </a:r>
            <a:endParaRPr lang="ru-RU" sz="4400" b="1" dirty="0">
              <a:solidFill>
                <a:schemeClr val="tx1"/>
              </a:solidFill>
            </a:endParaRPr>
          </a:p>
        </p:txBody>
      </p:sp>
      <p:pic>
        <p:nvPicPr>
          <p:cNvPr id="2049" name="Picture 1" descr="C:\Documents and Settings\1\Рабочий стол\220px-Tulipa_gesneriana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2278872" cy="207170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2844" y="3429000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Тюльпан </a:t>
            </a:r>
            <a:r>
              <a:rPr lang="ru-RU" sz="2000" b="1" dirty="0" err="1" smtClean="0"/>
              <a:t>Шренка</a:t>
            </a:r>
            <a:endParaRPr lang="ru-RU" sz="2000" b="1" dirty="0"/>
          </a:p>
        </p:txBody>
      </p:sp>
      <p:pic>
        <p:nvPicPr>
          <p:cNvPr id="2050" name="Picture 2" descr="C:\Documents and Settings\1\Рабочий стол\220px-Nymphaea_alba_26-8-2007_15-13-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49" y="1357298"/>
            <a:ext cx="2762269" cy="207170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928926" y="3500438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Кувшинка белая</a:t>
            </a:r>
            <a:endParaRPr lang="ru-RU" sz="2000" b="1" dirty="0"/>
          </a:p>
        </p:txBody>
      </p:sp>
      <p:pic>
        <p:nvPicPr>
          <p:cNvPr id="2051" name="Picture 3" descr="C:\Documents and Settings\1\Рабочий стол\275px-0_Dianthus_uralensis_-_Samoën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3" y="1357298"/>
            <a:ext cx="3019395" cy="207170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000760" y="3500438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Гвоздика </a:t>
            </a:r>
            <a:r>
              <a:rPr lang="ru-RU" sz="2000" b="1" dirty="0" smtClean="0"/>
              <a:t>уральская</a:t>
            </a:r>
            <a:endParaRPr lang="ru-RU" sz="2000" b="1" dirty="0" smtClean="0"/>
          </a:p>
        </p:txBody>
      </p:sp>
      <p:pic>
        <p:nvPicPr>
          <p:cNvPr id="2052" name="Picture 4" descr="C:\Documents and Settings\1\Рабочий стол\275px-Iris_scariosa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4143380"/>
            <a:ext cx="2609850" cy="196215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85720" y="6143644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Ирис </a:t>
            </a:r>
            <a:r>
              <a:rPr lang="ru-RU" sz="2000" b="1" dirty="0" smtClean="0"/>
              <a:t>кожистый</a:t>
            </a:r>
            <a:endParaRPr lang="ru-RU" sz="2000" b="1" dirty="0" smtClean="0"/>
          </a:p>
        </p:txBody>
      </p:sp>
      <p:pic>
        <p:nvPicPr>
          <p:cNvPr id="2053" name="Picture 5" descr="C:\Documents and Settings\1\Рабочий стол\Neottianthe_cucullata_(flower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3857628"/>
            <a:ext cx="1645916" cy="257174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643174" y="6357958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/>
              <a:t>Гнездоцветка</a:t>
            </a:r>
            <a:r>
              <a:rPr lang="ru-RU" b="1" dirty="0" smtClean="0"/>
              <a:t> </a:t>
            </a:r>
            <a:r>
              <a:rPr lang="ru-RU" b="1" dirty="0" err="1" smtClean="0"/>
              <a:t>клобучковая</a:t>
            </a:r>
            <a:endParaRPr lang="ru-RU" b="1" dirty="0" smtClean="0"/>
          </a:p>
          <a:p>
            <a:endParaRPr lang="ru-RU" dirty="0"/>
          </a:p>
        </p:txBody>
      </p:sp>
      <p:pic>
        <p:nvPicPr>
          <p:cNvPr id="2054" name="Picture 6" descr="C:\Documents and Settings\1\Рабочий стол\275px-Koniklec_otevřený_(Pulsatilla_patens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3929066"/>
            <a:ext cx="3109916" cy="2338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072198" y="6286520"/>
            <a:ext cx="30718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Прострел раскрытый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42873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Основные причины исчезновения животных Оренбургской области: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428660" y="2643182"/>
            <a:ext cx="4071966" cy="3942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lnSpc>
                <a:spcPct val="90000"/>
              </a:lnSpc>
              <a:defRPr/>
            </a:pPr>
            <a:r>
              <a:rPr lang="ru-RU" dirty="0" smtClean="0"/>
              <a:t>         </a:t>
            </a:r>
            <a:r>
              <a:rPr lang="ru-RU" sz="2000" dirty="0" smtClean="0"/>
              <a:t>Неблагоприятная экологическая  обстановка и мощный антропогенный пресс на живую природу :</a:t>
            </a:r>
          </a:p>
          <a:p>
            <a:pPr marL="914400" lvl="1" indent="-457200">
              <a:lnSpc>
                <a:spcPct val="90000"/>
              </a:lnSpc>
              <a:defRPr/>
            </a:pPr>
            <a:endParaRPr lang="ru-RU" sz="2000" dirty="0" smtClean="0"/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Распашка пойм.</a:t>
            </a:r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Загрязнение рек.</a:t>
            </a:r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Обмеление рек.</a:t>
            </a:r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Химическая обработка земель.</a:t>
            </a:r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Выпас скота.</a:t>
            </a:r>
          </a:p>
          <a:p>
            <a:pPr marL="914400" lvl="1" indent="-4572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Вырубка лесов.</a:t>
            </a:r>
          </a:p>
          <a:p>
            <a:pPr marL="533400" indent="-533400">
              <a:lnSpc>
                <a:spcPct val="90000"/>
              </a:lnSpc>
              <a:defRPr/>
            </a:pPr>
            <a:endParaRPr lang="ru-RU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 rot="1440082">
            <a:off x="2133900" y="1399269"/>
            <a:ext cx="808531" cy="118035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29322" y="2714620"/>
            <a:ext cx="307183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Незаконный оборот  диких животных, трофейной продукции, зоологических коллекций:</a:t>
            </a:r>
          </a:p>
          <a:p>
            <a:endParaRPr lang="ru-RU" sz="2000" dirty="0" smtClean="0"/>
          </a:p>
          <a:p>
            <a:pPr marL="533400" indent="-5334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Интенсивный промысел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000" dirty="0" smtClean="0"/>
              <a:t>Браконьерство</a:t>
            </a:r>
            <a:endParaRPr lang="ru-RU" sz="2000" dirty="0"/>
          </a:p>
        </p:txBody>
      </p:sp>
      <p:sp>
        <p:nvSpPr>
          <p:cNvPr id="8" name="Стрелка вниз 7"/>
          <p:cNvSpPr/>
          <p:nvPr/>
        </p:nvSpPr>
        <p:spPr>
          <a:xfrm rot="20223229">
            <a:off x="5773064" y="1532742"/>
            <a:ext cx="774666" cy="118800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im6-tub-ru.yandex.net/i?id=282795229-0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50517">
            <a:off x="3473574" y="3901862"/>
            <a:ext cx="2399262" cy="23522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86874" cy="1571612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</a:rPr>
              <a:t>Как сохранить исчезающие виды растений и животных?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571612"/>
            <a:ext cx="9001156" cy="528638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Организуют заповедники, заказники, национальные парки, животных расселяют в районы былого распространения, подкармливают, создают укрытия и гнездовья, охраняют от хищников и болезней. При очень низкой численности животных разводят в неволе, а затем выпускают в подходящие для них условия. Эти меры дают положительные результаты.</a:t>
            </a:r>
            <a:endParaRPr lang="ru-RU" sz="32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214290"/>
            <a:ext cx="8543956" cy="578647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/>
              <a:t>В настоящее время в пределах Оренбуржья</a:t>
            </a:r>
          </a:p>
          <a:p>
            <a:pPr algn="just">
              <a:buNone/>
            </a:pPr>
            <a:r>
              <a:rPr lang="ru-RU" sz="2800" dirty="0" smtClean="0"/>
              <a:t>насчитывается 533 особо охраняемые природные</a:t>
            </a:r>
          </a:p>
          <a:p>
            <a:pPr algn="just">
              <a:buNone/>
            </a:pPr>
            <a:r>
              <a:rPr lang="ru-RU" sz="2800" dirty="0" smtClean="0"/>
              <a:t>территории  («Оренбургский» и «</a:t>
            </a:r>
            <a:r>
              <a:rPr lang="ru-RU" sz="2800" dirty="0" err="1" smtClean="0"/>
              <a:t>Бузулукский</a:t>
            </a:r>
            <a:r>
              <a:rPr lang="ru-RU" sz="2800" dirty="0" smtClean="0"/>
              <a:t> бор» - являются охраняемыми территориями федерального значения).</a:t>
            </a:r>
            <a:endParaRPr lang="ru-RU" sz="2800" dirty="0"/>
          </a:p>
        </p:txBody>
      </p:sp>
      <p:pic>
        <p:nvPicPr>
          <p:cNvPr id="80898" name="Picture 2" descr="C:\Documents and Settings\1\Рабочий стол\3981e6662952a8dbeeedffebbca61bf5f85c54a7bd100dba12d673e572ea279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786058"/>
            <a:ext cx="4619129" cy="307183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596" y="6072206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«</a:t>
            </a:r>
            <a:r>
              <a:rPr lang="ru-RU" sz="2800" b="1" dirty="0" err="1" smtClean="0"/>
              <a:t>Бузулукский</a:t>
            </a:r>
            <a:r>
              <a:rPr lang="ru-RU" sz="2800" b="1" dirty="0" smtClean="0"/>
              <a:t> бор»</a:t>
            </a:r>
            <a:endParaRPr lang="ru-RU" sz="2400" b="1" dirty="0"/>
          </a:p>
        </p:txBody>
      </p:sp>
      <p:pic>
        <p:nvPicPr>
          <p:cNvPr id="80899" name="Picture 3" descr="C:\Documents and Settings\1\Рабочий стол\612P3941Степная-тиркуш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786058"/>
            <a:ext cx="4643469" cy="3071834"/>
          </a:xfrm>
          <a:prstGeom prst="rect">
            <a:avLst/>
          </a:prstGeom>
          <a:noFill/>
        </p:spPr>
      </p:pic>
      <p:pic>
        <p:nvPicPr>
          <p:cNvPr id="80901" name="Picture 5" descr="C:\Documents and Settings\1\Рабочий стол\avdeychev-photo-96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786058"/>
            <a:ext cx="4643470" cy="3046830"/>
          </a:xfrm>
          <a:prstGeom prst="rect">
            <a:avLst/>
          </a:prstGeom>
          <a:noFill/>
        </p:spPr>
      </p:pic>
      <p:pic>
        <p:nvPicPr>
          <p:cNvPr id="80902" name="Picture 6" descr="C:\Documents and Settings\1\Рабочий стол\s1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786057"/>
            <a:ext cx="4619603" cy="3071835"/>
          </a:xfrm>
          <a:prstGeom prst="rect">
            <a:avLst/>
          </a:prstGeom>
          <a:noFill/>
        </p:spPr>
      </p:pic>
      <p:pic>
        <p:nvPicPr>
          <p:cNvPr id="80903" name="Picture 7" descr="C:\Documents and Settings\1\Рабочий стол\imag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786058"/>
            <a:ext cx="4640252" cy="3071834"/>
          </a:xfrm>
          <a:prstGeom prst="rect">
            <a:avLst/>
          </a:prstGeom>
          <a:noFill/>
        </p:spPr>
      </p:pic>
      <p:pic>
        <p:nvPicPr>
          <p:cNvPr id="80904" name="Picture 8" descr="C:\Documents and Settings\1\Рабочий стол\pi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8692" y="2714620"/>
            <a:ext cx="4135308" cy="3143272"/>
          </a:xfrm>
          <a:prstGeom prst="rect">
            <a:avLst/>
          </a:prstGeom>
          <a:noFill/>
        </p:spPr>
      </p:pic>
      <p:pic>
        <p:nvPicPr>
          <p:cNvPr id="80905" name="Picture 9" descr="C:\Documents and Settings\1\Рабочий стол\s1200.jpg"/>
          <p:cNvPicPr>
            <a:picLocks noChangeAspect="1" noChangeArrowheads="1"/>
          </p:cNvPicPr>
          <p:nvPr/>
        </p:nvPicPr>
        <p:blipFill>
          <a:blip r:embed="rId8"/>
          <a:srcRect t="9796"/>
          <a:stretch>
            <a:fillRect/>
          </a:stretch>
        </p:blipFill>
        <p:spPr bwMode="auto">
          <a:xfrm>
            <a:off x="4929191" y="2714620"/>
            <a:ext cx="4214810" cy="3143272"/>
          </a:xfrm>
          <a:prstGeom prst="rect">
            <a:avLst/>
          </a:prstGeom>
          <a:noFill/>
        </p:spPr>
      </p:pic>
      <p:pic>
        <p:nvPicPr>
          <p:cNvPr id="80906" name="Picture 10" descr="C:\Documents and Settings\1\Рабочий стол\Vinogradov-.jpg"/>
          <p:cNvPicPr>
            <a:picLocks noChangeAspect="1" noChangeArrowheads="1"/>
          </p:cNvPicPr>
          <p:nvPr/>
        </p:nvPicPr>
        <p:blipFill>
          <a:blip r:embed="rId9" cstate="print"/>
          <a:srcRect l="3567" t="2564" r="21149" b="22320"/>
          <a:stretch>
            <a:fillRect/>
          </a:stretch>
        </p:blipFill>
        <p:spPr bwMode="auto">
          <a:xfrm>
            <a:off x="4939228" y="2714620"/>
            <a:ext cx="4187682" cy="3071834"/>
          </a:xfrm>
          <a:prstGeom prst="rect">
            <a:avLst/>
          </a:prstGeom>
          <a:noFill/>
        </p:spPr>
      </p:pic>
      <p:pic>
        <p:nvPicPr>
          <p:cNvPr id="80907" name="Picture 11" descr="C:\Documents and Settings\1\Рабочий стол\oren-zap06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82758" y="2714620"/>
            <a:ext cx="4161242" cy="3143272"/>
          </a:xfrm>
          <a:prstGeom prst="rect">
            <a:avLst/>
          </a:prstGeom>
          <a:noFill/>
        </p:spPr>
      </p:pic>
      <p:pic>
        <p:nvPicPr>
          <p:cNvPr id="80908" name="Picture 12" descr="C:\Documents and Settings\1\Рабочий стол\паеное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929190" y="2714619"/>
            <a:ext cx="4214810" cy="3143273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214942" y="6072206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«Оренбургский»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Управляющая кнопка: фильм 3">
            <a:hlinkClick r:id="rId2" action="ppaction://program" highlightClick="1"/>
          </p:cNvPr>
          <p:cNvSpPr/>
          <p:nvPr/>
        </p:nvSpPr>
        <p:spPr>
          <a:xfrm>
            <a:off x="4143372" y="2571744"/>
            <a:ext cx="1214446" cy="1500198"/>
          </a:xfrm>
          <a:prstGeom prst="actionButtonMovi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Охрана животных и растений, как и в целом природы, невозможна без формирования экологического образа мышления в нашем обществе. На достижение этой цели направлены мероприятия по обучению и просвещению школьников, студентов, специалистов, связанных с работой в природных условиях. 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643050"/>
            <a:ext cx="8501122" cy="50006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600" b="1" dirty="0" smtClean="0"/>
              <a:t>Берегите природу!</a:t>
            </a:r>
            <a:endParaRPr lang="ru-RU" sz="66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160</TotalTime>
  <Words>426</Words>
  <Application>Microsoft Office PowerPoint</Application>
  <PresentationFormat>Экран (4:3)</PresentationFormat>
  <Paragraphs>88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Справедливость</vt:lpstr>
      <vt:lpstr>Красная книга</vt:lpstr>
      <vt:lpstr>Красная книга Оренбургской области — официальный документ, содержащий список редких и находящихся под угрозой исчезновения животных, растений и грибов Оренбургской области, сведения о их состоянии и распространении, а также необходимых мерах охраны. </vt:lpstr>
      <vt:lpstr>Слайд 3</vt:lpstr>
      <vt:lpstr>Первое издание выпущено в 1998 году Оренбургским книжным издательством.</vt:lpstr>
      <vt:lpstr>В издание Красной книги Оренбургской области (1998 г) включены</vt:lpstr>
      <vt:lpstr>Слайд 6</vt:lpstr>
      <vt:lpstr>Животные занесённые в Красную книгу Оренбургской области</vt:lpstr>
      <vt:lpstr>Членистоногие занесённые в Красную книгу Оренбургской области</vt:lpstr>
      <vt:lpstr>Растения занесённые в Красную книгу Оренбургской области</vt:lpstr>
      <vt:lpstr>Основные причины исчезновения животных Оренбургской области:</vt:lpstr>
      <vt:lpstr>Как сохранить исчезающие виды растений и животных?</vt:lpstr>
      <vt:lpstr>Слайд 12</vt:lpstr>
      <vt:lpstr>Слайд 13</vt:lpstr>
      <vt:lpstr>Слайд 14</vt:lpstr>
      <vt:lpstr>Слайд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Красная книга Оренбургской области</dc:title>
  <dc:creator>1</dc:creator>
  <cp:lastModifiedBy>1</cp:lastModifiedBy>
  <cp:revision>18</cp:revision>
  <dcterms:created xsi:type="dcterms:W3CDTF">2019-02-24T08:10:05Z</dcterms:created>
  <dcterms:modified xsi:type="dcterms:W3CDTF">2019-02-25T10:44:33Z</dcterms:modified>
</cp:coreProperties>
</file>