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548680"/>
            <a:ext cx="8280920" cy="6048672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Методическое сопровождение  по организации</a:t>
            </a:r>
          </a:p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экологической тропы</a:t>
            </a:r>
          </a:p>
          <a:p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Рисунок 6" descr="G:\Creation\IMG104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27886"/>
            <a:ext cx="3960440" cy="2921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F34FBB0-8C89-4BF5-9422-E7C0ED74AD1B}"/>
              </a:ext>
            </a:extLst>
          </p:cNvPr>
          <p:cNvSpPr/>
          <p:nvPr/>
        </p:nvSpPr>
        <p:spPr>
          <a:xfrm>
            <a:off x="4427984" y="4653136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Выполнила: Н.В.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Горюшина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  <a:p>
            <a:pPr algn="r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старший воспитатель</a:t>
            </a:r>
          </a:p>
          <a:p>
            <a:pPr algn="r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МБДОУ «Детский сад №23»</a:t>
            </a:r>
          </a:p>
          <a:p>
            <a:pPr algn="r">
              <a:defRPr/>
            </a:pP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г.Заволжье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 </a:t>
            </a:r>
            <a:endParaRPr lang="en-US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664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     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Дошкольное детство – начальный этап формирования личности человека, его ценностной ориентации в окружающем мире. В этот период закладывается позитивное отношение к природе, к «рукотворному миру», к себе и к окружающим людям. </a:t>
            </a:r>
          </a:p>
          <a:p>
            <a:pPr algn="just"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algn="just"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В.А. Сухомлинский предлагает вводить ребенка в окружающий мир природы так, чтобы каждый день он открывал в нем что-то новое для себя, рос исследователем, а каждый его шаг был путешествием к истокам чудес в природе, облагораживал сердце и закалял волю.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" name="Рисунок 6" descr="C:\Users\user\Desktop\earth-day-blog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500438"/>
            <a:ext cx="4684725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Экологический паспорт ДОУ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lvl="0"/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оценить влияние ДОУ на состояние окружающей среды;</a:t>
            </a:r>
          </a:p>
          <a:p>
            <a:pPr lvl="0"/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оценить состояние территории ДОУ и прилегающей территории;</a:t>
            </a:r>
          </a:p>
          <a:p>
            <a:pPr lvl="0"/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составить перспективу развития экологического образования в ДОУ;</a:t>
            </a:r>
          </a:p>
          <a:p>
            <a:pPr lvl="0"/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создать благоприятные условия для здоровья детей, посещающих ДОУ;</a:t>
            </a:r>
          </a:p>
          <a:p>
            <a:pPr lvl="0"/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привлечь внимание родителей к проблеме экологического воспитания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Содержание экологического паспорта ДОУ: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85791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1. Экологическая ситуация района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1.1. Общая характеристика района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       Состояние здоровья населения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       Зеленые массивы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1.2. Характеристика непосредственного окружения детского сада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2. Характеристика территории детского сада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2.1. Общие данные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2.2. Растительный и животный мир, почвенный покров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       Растительный мир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       Животный мир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       Почва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2.3. Зонирование территории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2.4. Загрязнение территории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3. Оформление помещения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3.1. Характеристика здания и помещений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3.2. Характеристика природного уголка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4. Влияние ДОУ на окружающую среду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5. Программы и методики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5.1. Используемая методическая литература: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5.2. Дидактические материалы: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    5.3. Основные направления работы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6. Выводы и рекомендации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6.1. Благоустройство и использование территории ДОУ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6.2. Оформление помещений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6.3. Влияние на окружающую среду </a:t>
            </a:r>
          </a:p>
          <a:p>
            <a:pPr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6.4. Профессиональная и методическая база.</a:t>
            </a:r>
            <a:endParaRPr lang="ru-RU" sz="43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pPr algn="just">
              <a:buNone/>
            </a:pPr>
            <a:r>
              <a:rPr lang="ru-RU" b="1" dirty="0"/>
              <a:t>     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Экологическая тропа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специально оборудованная в образовательных и воспитательных целях природная территория; маршрут, проходящий через различные природные объекты, имеющие эстетическую, природоохранную ценность, на котором дошкольники получают информацию о них</a:t>
            </a:r>
            <a:r>
              <a:rPr lang="ru-RU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b="1" dirty="0">
                <a:solidFill>
                  <a:schemeClr val="tx2"/>
                </a:solidFill>
              </a:rPr>
            </a:br>
            <a:endParaRPr lang="ru-RU" sz="2800" dirty="0">
              <a:solidFill>
                <a:schemeClr val="tx2"/>
              </a:solidFill>
            </a:endParaRPr>
          </a:p>
        </p:txBody>
      </p:sp>
      <p:pic>
        <p:nvPicPr>
          <p:cNvPr id="1026" name="Picture 2" descr="F:\РМО ст восп\2019 энол тропа фото\IMG112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214686"/>
            <a:ext cx="3857652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F:\РМО ст восп\2019 энол тропа фото\IMG112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214686"/>
            <a:ext cx="3857652" cy="314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Карта-схема экологической тропы</a:t>
            </a:r>
          </a:p>
        </p:txBody>
      </p:sp>
      <p:pic>
        <p:nvPicPr>
          <p:cNvPr id="4" name="Picture 2" descr="H:\Экология\Эколог тропа\img0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000108"/>
            <a:ext cx="3710786" cy="242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D219384B-863F-412E-8D49-1F7A78732DE9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3" t="20247" r="8074" b="15217"/>
          <a:stretch/>
        </p:blipFill>
        <p:spPr bwMode="auto">
          <a:xfrm>
            <a:off x="4561983" y="924054"/>
            <a:ext cx="3859545" cy="25857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C2D0D4-F135-44ED-8A11-24B29FA40436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9" r="11331"/>
          <a:stretch/>
        </p:blipFill>
        <p:spPr bwMode="auto">
          <a:xfrm>
            <a:off x="998529" y="3680920"/>
            <a:ext cx="3563454" cy="24640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090A22-5EF3-4E8A-909F-5DBA539CBA66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3" t="14227" r="24552" b="308"/>
          <a:stretch/>
        </p:blipFill>
        <p:spPr bwMode="auto">
          <a:xfrm>
            <a:off x="4858074" y="3680920"/>
            <a:ext cx="3563454" cy="25838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Паспорт экологической тропы </a:t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>«По неведомым дорожкам»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00660"/>
          </a:xfrm>
        </p:spPr>
        <p:txBody>
          <a:bodyPr/>
          <a:lstStyle/>
          <a:p>
            <a:pPr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Паспорт содержит  описание точек тропы по заданным схемам, фотографии объектов с которыми дети знакомятся на данной остановке, и приводится необходимая для педагога информация в соответствии с возрастной группой.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428760"/>
          </a:xfrm>
        </p:spPr>
        <p:txBody>
          <a:bodyPr>
            <a:noAutofit/>
          </a:bodyPr>
          <a:lstStyle/>
          <a:p>
            <a:pPr algn="l"/>
            <a:r>
              <a:rPr lang="ru-RU" sz="2000" dirty="0"/>
              <a:t>     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Возле каждого объекта экологической тропинки  табличка с названием видовой точки, на тропинке  также размещены различные природоохранные знаки, которые необходимо соблюдать во время экскурсии с детьми по тропе.</a:t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2050" name="Picture 2" descr="F:\РМО ст восп\2019 энол тропа фото\IMG1125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500174"/>
            <a:ext cx="3714776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F:\РМО ст восп\2019 энол тропа фото\IMG11204.jpg"/>
          <p:cNvPicPr>
            <a:picLocks noChangeAspect="1" noChangeArrowheads="1"/>
          </p:cNvPicPr>
          <p:nvPr/>
        </p:nvPicPr>
        <p:blipFill>
          <a:blip r:embed="rId4" cstate="print"/>
          <a:srcRect l="-7407" r="12963"/>
          <a:stretch>
            <a:fillRect/>
          </a:stretch>
        </p:blipFill>
        <p:spPr bwMode="auto">
          <a:xfrm>
            <a:off x="4572000" y="1500174"/>
            <a:ext cx="4000528" cy="2500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F:\РМО ст восп\2019 энол тропа фото\IMG112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4143380"/>
            <a:ext cx="4572032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Работа на экологической тропе позволяет решать следующие задачи:</a:t>
            </a:r>
          </a:p>
          <a:p>
            <a:pPr lvl="0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Использовать прогулки для общения детей с природой ближайшего окружения и оздоровления детей на свежем воздухе. </a:t>
            </a:r>
          </a:p>
          <a:p>
            <a:pPr lvl="0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Использовать наблюдения за живой природой для развития сенсорных качеств каждого ребенка. </a:t>
            </a:r>
          </a:p>
          <a:p>
            <a:pPr lvl="0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Познакомить с разными объектами живой природы и показать ее взаимосвязь с окружающим миром. </a:t>
            </a:r>
          </a:p>
          <a:p>
            <a:pPr lvl="0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Сделать общение ребенка с природой безопасным для ребенка и самой природы. </a:t>
            </a:r>
          </a:p>
          <a:p>
            <a:pPr lvl="0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Формировать чувства близости к природе и сопереживанию всему живому, заботы и бережного отношения к природе. </a:t>
            </a:r>
          </a:p>
          <a:p>
            <a:pPr lvl="0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Формировать умение передавать свои впечатления от общения с природой в рисунках, поделках, рассказах и других творческих работах. </a:t>
            </a:r>
          </a:p>
          <a:p>
            <a:pPr lvl="0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Проводить на тропе наблюдения в разные времена года, игры, экскурсии, исследования, опыты, театрализованные занятия, конкурсы, викторины. 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4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Праздник, посвященный Дню защиты окружающей среды</a:t>
            </a:r>
          </a:p>
        </p:txBody>
      </p:sp>
      <p:pic>
        <p:nvPicPr>
          <p:cNvPr id="3074" name="Picture 2" descr="F:\РМО ст восп\2019 энол тропа фото\IMG1128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26535" b="19999"/>
          <a:stretch>
            <a:fillRect/>
          </a:stretch>
        </p:blipFill>
        <p:spPr bwMode="auto">
          <a:xfrm>
            <a:off x="285720" y="857232"/>
            <a:ext cx="3357586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:\Фото 1\Урок по экологич тропе\IMG10707.jpg"/>
          <p:cNvPicPr/>
          <p:nvPr/>
        </p:nvPicPr>
        <p:blipFill>
          <a:blip r:embed="rId4" cstate="print"/>
          <a:srcRect r="17247"/>
          <a:stretch>
            <a:fillRect/>
          </a:stretch>
        </p:blipFill>
        <p:spPr bwMode="auto">
          <a:xfrm>
            <a:off x="5857884" y="1000108"/>
            <a:ext cx="3000396" cy="2428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F:\РМО ст восп\2019 энол тропа фото\IMG112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357562"/>
            <a:ext cx="371477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F:\РМО ст восп\2019 энол тропа фото\IMG1133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3429000"/>
            <a:ext cx="3500462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2017 экология фото\WP_20170622_005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4" r="16666"/>
          <a:stretch/>
        </p:blipFill>
        <p:spPr bwMode="auto">
          <a:xfrm>
            <a:off x="3214678" y="1643050"/>
            <a:ext cx="3000396" cy="29289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dirty="0"/>
              <a:t> </a:t>
            </a:r>
            <a:endParaRPr lang="ru-RU" b="1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FBEB181E-6751-4FCB-8599-F2FD885920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3337910"/>
              </p:ext>
            </p:extLst>
          </p:nvPr>
        </p:nvGraphicFramePr>
        <p:xfrm>
          <a:off x="107504" y="1059718"/>
          <a:ext cx="9036495" cy="48657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1226">
                  <a:extLst>
                    <a:ext uri="{9D8B030D-6E8A-4147-A177-3AD203B41FA5}">
                      <a16:colId xmlns:a16="http://schemas.microsoft.com/office/drawing/2014/main" val="495949974"/>
                    </a:ext>
                  </a:extLst>
                </a:gridCol>
                <a:gridCol w="1991643">
                  <a:extLst>
                    <a:ext uri="{9D8B030D-6E8A-4147-A177-3AD203B41FA5}">
                      <a16:colId xmlns:a16="http://schemas.microsoft.com/office/drawing/2014/main" val="1033247305"/>
                    </a:ext>
                  </a:extLst>
                </a:gridCol>
                <a:gridCol w="3573030">
                  <a:extLst>
                    <a:ext uri="{9D8B030D-6E8A-4147-A177-3AD203B41FA5}">
                      <a16:colId xmlns:a16="http://schemas.microsoft.com/office/drawing/2014/main" val="1316363658"/>
                    </a:ext>
                  </a:extLst>
                </a:gridCol>
                <a:gridCol w="2920596">
                  <a:extLst>
                    <a:ext uri="{9D8B030D-6E8A-4147-A177-3AD203B41FA5}">
                      <a16:colId xmlns:a16="http://schemas.microsoft.com/office/drawing/2014/main" val="4051341212"/>
                    </a:ext>
                  </a:extLst>
                </a:gridCol>
              </a:tblGrid>
              <a:tr h="4123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День</a:t>
                      </a:r>
                      <a:endParaRPr lang="ru-RU" sz="7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недели</a:t>
                      </a:r>
                      <a:endParaRPr lang="ru-RU" sz="7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Место наблюдения, выносной материал и оборудование.</a:t>
                      </a:r>
                      <a:endParaRPr lang="ru-RU" sz="7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7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Название, цель, краткое содержание наблюдения</a:t>
                      </a:r>
                      <a:endParaRPr lang="ru-RU" sz="7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Связь с различными видами детской деятельности</a:t>
                      </a:r>
                      <a:endParaRPr lang="ru-RU" sz="70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extLst>
                  <a:ext uri="{0D108BD9-81ED-4DB2-BD59-A6C34878D82A}">
                    <a16:rowId xmlns:a16="http://schemas.microsoft.com/office/drawing/2014/main" val="1918040040"/>
                  </a:ext>
                </a:extLst>
              </a:tr>
              <a:tr h="372765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7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 - первая неделя</a:t>
                      </a:r>
                      <a:endParaRPr lang="ru-RU" sz="7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516390"/>
                  </a:ext>
                </a:extLst>
              </a:tr>
              <a:tr h="1738779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Понедельник</a:t>
                      </a:r>
                      <a:endParaRPr lang="ru-RU" sz="70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Место: остановка экологической тропы «Метеоплощадка»</a:t>
                      </a:r>
                      <a:endParaRPr lang="ru-RU" sz="9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 и  оборудование:  «Календарь природы», макет «Какая сегодня погода?»</a:t>
                      </a:r>
                      <a:endParaRPr lang="ru-RU" sz="9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Наблюдение за погодой</a:t>
                      </a:r>
                      <a:endParaRPr lang="ru-RU" sz="9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Цель: Формировать представления детей о погоде и ее признаках. Способствовать развитию умения детей замечать и называть изменения, происходящие в погоде. Познакомить детей со страницей  календаря природы на сентябрь. Формировать умение заполнять его условными обозначениями. Развивать интерес к наблюдениям за природой.</a:t>
                      </a:r>
                      <a:endParaRPr lang="ru-RU" sz="9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Краткое содержание: Внести  «Календарь природы», познакомить с условными обозначениями явлений природы, страничкой «Сентябрь». Предложить детям понаблюдать за погодой,  какие погодные явления мы видим (солнечно, пасмурно, дождь, температура воздуха и т.д.)  Предложить   рассказать о погоде и сделать зарисовки в календаре.</a:t>
                      </a:r>
                      <a:endParaRPr lang="ru-RU" sz="9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Дид</a:t>
                      </a: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игра «Придумай предложение со словом «погода».</a:t>
                      </a:r>
                      <a:endParaRPr lang="ru-RU" sz="9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extLst>
                  <a:ext uri="{0D108BD9-81ED-4DB2-BD59-A6C34878D82A}">
                    <a16:rowId xmlns:a16="http://schemas.microsoft.com/office/drawing/2014/main" val="2397292235"/>
                  </a:ext>
                </a:extLst>
              </a:tr>
              <a:tr h="1816341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Вторник</a:t>
                      </a:r>
                      <a:endParaRPr lang="ru-RU" sz="70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Место: экологическая тропа.</a:t>
                      </a:r>
                      <a:endParaRPr lang="ru-RU" sz="9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1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 </a:t>
                      </a:r>
                      <a:endParaRPr lang="ru-RU" sz="9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086600" algn="l"/>
                        </a:tabLst>
                      </a:pPr>
                      <a:r>
                        <a:rPr lang="ru-RU" sz="1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оборудование:  макет «Какая сегодня погода?», иллюстрации о подготовке животных и птиц к зиме, труде людей осенью.</a:t>
                      </a:r>
                      <a:endParaRPr lang="ru-RU" sz="90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«От осени к лету назад поворота нету»</a:t>
                      </a:r>
                      <a:endParaRPr lang="ru-RU" sz="9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Цель:  Формировать умение находить первые приметы осени. Расширять представления детей об осенних изменениях в природе. Способствовать развитию внимания, наблюдательности.</a:t>
                      </a:r>
                      <a:endParaRPr lang="ru-RU" sz="9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Краткое содержание: Обратить внимание на погоду, предложить найти первые осенние признаки в  природе (небо  часто облачно, на отдельных деревьях появились желтые листочки). Уточнить, чем  занимаются люди  осенью, какие  изменения произошли в жизни животных. </a:t>
                      </a:r>
                      <a:endParaRPr lang="ru-RU" sz="9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Чтение рассказов В. Бианки «Синичкин календарь. Сентябрь».</a:t>
                      </a:r>
                      <a:endParaRPr lang="ru-RU" sz="9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Дид</a:t>
                      </a: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игра «Осенние слова».</a:t>
                      </a:r>
                      <a:endParaRPr lang="ru-RU" sz="9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42951" marR="42951" marT="0" marB="0"/>
                </a:tc>
                <a:extLst>
                  <a:ext uri="{0D108BD9-81ED-4DB2-BD59-A6C34878D82A}">
                    <a16:rowId xmlns:a16="http://schemas.microsoft.com/office/drawing/2014/main" val="1112165631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1CCD4CB9-1DFC-46C6-94ED-4C84709D1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-277574"/>
            <a:ext cx="77152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7086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86600" algn="l"/>
              </a:tabLst>
            </a:pPr>
            <a:endParaRPr kumimoji="0" lang="ru-RU" altLang="ru-RU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86600" algn="l"/>
              </a:tabLst>
            </a:pPr>
            <a:endParaRPr lang="ru-RU" altLang="ru-RU" b="1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86600" algn="l"/>
              </a:tabLst>
            </a:pPr>
            <a:r>
              <a:rPr kumimoji="0" lang="ru-RU" altLang="ru-RU" sz="24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Наблюдения на каждый день для детей 5-6-и лет</a:t>
            </a:r>
            <a:endParaRPr kumimoji="0" lang="ru-RU" altLang="ru-RU" sz="10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86600" algn="l"/>
              </a:tabLst>
            </a:pPr>
            <a:r>
              <a:rPr kumimoji="0" lang="ru-RU" altLang="ru-RU" sz="24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Время года  осень </a:t>
            </a:r>
            <a:endParaRPr kumimoji="0" lang="ru-RU" altLang="ru-RU" sz="9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86600" algn="l"/>
              </a:tabLst>
            </a:pPr>
            <a:endParaRPr kumimoji="0" lang="ru-RU" alt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br>
              <a:rPr lang="ru-RU" sz="2000" b="1" i="1" dirty="0"/>
            </a:br>
            <a:br>
              <a:rPr lang="ru-RU" sz="2000" b="1" i="1" dirty="0"/>
            </a:br>
            <a:r>
              <a:rPr lang="ru-RU" sz="2200" b="1" i="1" dirty="0">
                <a:solidFill>
                  <a:srgbClr val="FF0000"/>
                </a:solidFill>
              </a:rPr>
              <a:t>Наблюдение за погодой с использованием традиционного народного календаря для детей 5-7 лет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FBEB181E-6751-4FCB-8599-F2FD885920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3337910"/>
              </p:ext>
            </p:extLst>
          </p:nvPr>
        </p:nvGraphicFramePr>
        <p:xfrm>
          <a:off x="142844" y="1071545"/>
          <a:ext cx="8858311" cy="51480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43007">
                  <a:extLst>
                    <a:ext uri="{9D8B030D-6E8A-4147-A177-3AD203B41FA5}">
                      <a16:colId xmlns:a16="http://schemas.microsoft.com/office/drawing/2014/main" val="495949974"/>
                    </a:ext>
                  </a:extLst>
                </a:gridCol>
                <a:gridCol w="2428893">
                  <a:extLst>
                    <a:ext uri="{9D8B030D-6E8A-4147-A177-3AD203B41FA5}">
                      <a16:colId xmlns:a16="http://schemas.microsoft.com/office/drawing/2014/main" val="1033247305"/>
                    </a:ext>
                  </a:extLst>
                </a:gridCol>
                <a:gridCol w="2423404">
                  <a:extLst>
                    <a:ext uri="{9D8B030D-6E8A-4147-A177-3AD203B41FA5}">
                      <a16:colId xmlns:a16="http://schemas.microsoft.com/office/drawing/2014/main" val="1316363658"/>
                    </a:ext>
                  </a:extLst>
                </a:gridCol>
                <a:gridCol w="2863007">
                  <a:extLst>
                    <a:ext uri="{9D8B030D-6E8A-4147-A177-3AD203B41FA5}">
                      <a16:colId xmlns:a16="http://schemas.microsoft.com/office/drawing/2014/main" val="4051341212"/>
                    </a:ext>
                  </a:extLst>
                </a:gridCol>
              </a:tblGrid>
              <a:tr h="4195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Дата наблюдения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Народные приметы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История народного календаря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Выход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8040040"/>
                  </a:ext>
                </a:extLst>
              </a:tr>
              <a:tr h="1360991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11 сентября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Если журавли на юг улетели, то зима ранней будет. Гуся увидеть в небе – к дождю, лебедя – к снегу. </a:t>
                      </a: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Гром гремит – осень будет теплой.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Журавли улетели – скоро похолодает</a:t>
                      </a: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Скворцы на юг не летят – наступило «бабье лето».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Много грачей – солнечная погода продлится ещё долгое время.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Начало осени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11 сентября отмечается великий праздник в Православной церкви – Усекновение главы  Иоанна Предтечи, посвященный памяти мученической смерти Иоанна Крестителя, который был ближайшим предшественником Иисуса Христа.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Календарь погоды: наблюдение за птицами и состоянием погоды в сентябре и фиксация состояния погоды ежедневно в календаре погоды.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Выставка детских работ «Птицы улетают на юг»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72516390"/>
                  </a:ext>
                </a:extLst>
              </a:tr>
              <a:tr h="1519276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21 сентября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Какая погода в этот день, такой и осень будет. Если тепло на улице, то и осень будет теплой и погожей. </a:t>
                      </a:r>
                      <a:r>
                        <a:rPr lang="ru-RU" sz="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Чем больше на луке шелухи, тем холоднее зима будет. Алый закат или рассвет – к ветряной и дождливой погоде. С утра иней на траве – к непогоде. </a:t>
                      </a:r>
                      <a:r>
                        <a:rPr lang="ru-RU" sz="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 деревьев практически все листья опали – зима будет ранней. </a:t>
                      </a:r>
                      <a:r>
                        <a:rPr lang="ru-RU" sz="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деревьях паутины много – к теплу. Зайцы роют норы – к суровой зиме. Перелетные птицы низко летят – к похолоданию.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Первые </a:t>
                      </a:r>
                      <a:r>
                        <a:rPr lang="ru-RU" sz="800" b="1" dirty="0" err="1">
                          <a:latin typeface="Times New Roman"/>
                          <a:ea typeface="Calibri"/>
                          <a:cs typeface="Times New Roman"/>
                        </a:rPr>
                        <a:t>Осенины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На Руси Рождество Пресвятой Богородицы отмечали торжественным богослужением. 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Календарь погоды: наблюдение за состоянием погоды в сентября и фиксация состояния погоды ежедневно в календаре погоды.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Осенью дети делают выводы о примете.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 Выставка творческих  работ «Через Нее спасется мир» (с участием родителей и детей)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7292235"/>
                  </a:ext>
                </a:extLst>
              </a:tr>
              <a:tr h="18482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8 октября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1950"/>
                        </a:spcAft>
                      </a:pPr>
                      <a:r>
                        <a:rPr lang="ru-RU" sz="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погоде этого дня судили о становлении зимы: Первый снег за 40 дней до начала зимы выпадает. Если первый снег выпал на убывающую луну и упал на мокрую землю, то зима скоро наступит. Первый сухой снег сулит хорошее лето</a:t>
                      </a:r>
                      <a:r>
                        <a:rPr lang="ru-RU" sz="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 Если первый снег выпадет когда с вишни все листья опадут, то наступит зима. </a:t>
                      </a:r>
                      <a:r>
                        <a:rPr lang="ru-RU" sz="800">
                          <a:solidFill>
                            <a:srgbClr val="20202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Буран в этот день, означает, что осень будет поздней и зимой часто будут бураны; Если ветер дует с запада, то жди снежной зимы, если  с севера, то холодной, а если с юга, то придет теплая зима; Снег выпал на сухую землю, значит, урожайным будет наступающий год.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Какая будет зима?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В этот день Православная церковь почитает память преподобного Сергия Радонежского (в миру Варфоломея), прозванного игуменом земли Русской, за вклад, который он внёс в духовную жизнь Руси.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Календарь погоды: наблюдение за состоянием погоды в сентября и фиксация состояния погоды ежедневно в календаре погоды.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Осенью дети делают выводы о примете.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216563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Опытническая деятельность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2149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/>
              <a:t>       </a:t>
            </a:r>
            <a:r>
              <a:rPr lang="ru-RU" sz="2800" b="1" dirty="0">
                <a:solidFill>
                  <a:srgbClr val="0070C0"/>
                </a:solidFill>
              </a:rPr>
              <a:t>Значение опытов очень велико. Они развивают наблюдательность, мыслительную деятельность, логику, творчество ребенка, позволяют наглядно показать связи между живым и неживым в природе. </a:t>
            </a: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F:\РМО ст восп\ЭКОЛОГИЯ\2019 экол тропа фото\IMG11297.jpg"/>
          <p:cNvPicPr>
            <a:picLocks noChangeAspect="1" noChangeArrowheads="1"/>
          </p:cNvPicPr>
          <p:nvPr/>
        </p:nvPicPr>
        <p:blipFill>
          <a:blip r:embed="rId3" cstate="print"/>
          <a:srcRect t="10416" r="32812"/>
          <a:stretch>
            <a:fillRect/>
          </a:stretch>
        </p:blipFill>
        <p:spPr bwMode="auto">
          <a:xfrm>
            <a:off x="214282" y="3643314"/>
            <a:ext cx="2857520" cy="27860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F:\РМО ст восп\ЭКОЛОГИЯ\2019 экол тропа фото\IMG11333.jpg"/>
          <p:cNvPicPr>
            <a:picLocks noChangeAspect="1" noChangeArrowheads="1"/>
          </p:cNvPicPr>
          <p:nvPr/>
        </p:nvPicPr>
        <p:blipFill>
          <a:blip r:embed="rId4" cstate="print"/>
          <a:srcRect l="4687" t="8333" r="18750"/>
          <a:stretch>
            <a:fillRect/>
          </a:stretch>
        </p:blipFill>
        <p:spPr bwMode="auto">
          <a:xfrm>
            <a:off x="3286116" y="3071810"/>
            <a:ext cx="2714644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F:\РМО ст восп\ЭКОЛОГИЯ\Фото клад\IMG11413.jpg"/>
          <p:cNvPicPr>
            <a:picLocks noChangeAspect="1" noChangeArrowheads="1"/>
          </p:cNvPicPr>
          <p:nvPr/>
        </p:nvPicPr>
        <p:blipFill>
          <a:blip r:embed="rId5" cstate="print"/>
          <a:srcRect t="6250" r="13281"/>
          <a:stretch>
            <a:fillRect/>
          </a:stretch>
        </p:blipFill>
        <p:spPr bwMode="auto">
          <a:xfrm>
            <a:off x="6215074" y="3643314"/>
            <a:ext cx="2786082" cy="2643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Календари для фиксирования результатов опытов</a:t>
            </a:r>
          </a:p>
        </p:txBody>
      </p:sp>
      <p:pic>
        <p:nvPicPr>
          <p:cNvPr id="2050" name="Picture 2" descr="F:\РМО ст восп\Фото календаря и плана\IMG_20190925_10364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1111" t="6250" r="11111"/>
          <a:stretch>
            <a:fillRect/>
          </a:stretch>
        </p:blipFill>
        <p:spPr bwMode="auto">
          <a:xfrm>
            <a:off x="746998" y="1243200"/>
            <a:ext cx="2571768" cy="2643206"/>
          </a:xfrm>
          <a:prstGeom prst="rect">
            <a:avLst/>
          </a:prstGeom>
          <a:noFill/>
        </p:spPr>
      </p:pic>
      <p:pic>
        <p:nvPicPr>
          <p:cNvPr id="2051" name="Picture 3" descr="F:\РМО ст восп\Фото календаря и плана\IMG_20190925_103713.jpg"/>
          <p:cNvPicPr>
            <a:picLocks noChangeAspect="1" noChangeArrowheads="1"/>
          </p:cNvPicPr>
          <p:nvPr/>
        </p:nvPicPr>
        <p:blipFill>
          <a:blip r:embed="rId4" cstate="print"/>
          <a:srcRect l="7812" r="6250" b="20833"/>
          <a:stretch>
            <a:fillRect/>
          </a:stretch>
        </p:blipFill>
        <p:spPr bwMode="auto">
          <a:xfrm>
            <a:off x="3857620" y="1177147"/>
            <a:ext cx="4643470" cy="2500330"/>
          </a:xfrm>
          <a:prstGeom prst="rect">
            <a:avLst/>
          </a:prstGeom>
          <a:noFill/>
        </p:spPr>
      </p:pic>
      <p:pic>
        <p:nvPicPr>
          <p:cNvPr id="6" name="Рисунок 5" descr="F:\РМО ст восп\Навес Фото\IMG_20190923_133700.jpg"/>
          <p:cNvPicPr/>
          <p:nvPr/>
        </p:nvPicPr>
        <p:blipFill>
          <a:blip r:embed="rId5" cstate="print"/>
          <a:srcRect l="34336" t="18039" r="23237" b="21591"/>
          <a:stretch>
            <a:fillRect/>
          </a:stretch>
        </p:blipFill>
        <p:spPr bwMode="auto">
          <a:xfrm>
            <a:off x="433580" y="4107649"/>
            <a:ext cx="307400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F:\РМО ст восп\Навес Фото\IMG_20190923_133719_BURST1.jpg"/>
          <p:cNvPicPr/>
          <p:nvPr/>
        </p:nvPicPr>
        <p:blipFill>
          <a:blip r:embed="rId6" cstate="print"/>
          <a:srcRect l="22926" r="4866" b="26923"/>
          <a:stretch>
            <a:fillRect/>
          </a:stretch>
        </p:blipFill>
        <p:spPr bwMode="auto">
          <a:xfrm>
            <a:off x="3941168" y="4087410"/>
            <a:ext cx="457203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детские рамки ЛЕТО\фоны, рамки\0c095fbb0f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/>
              <a:t> 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«Мир, окружающий ребёнка – это прежде всего мир природы, с безграничным богатством явлений, с неисчерпаемой красотой. Здесь, в природе, вечный источник детского разума».</a:t>
            </a:r>
            <a:br>
              <a:rPr lang="ru-RU" dirty="0"/>
            </a:br>
            <a:br>
              <a:rPr lang="ru-RU" dirty="0"/>
            </a:br>
            <a:r>
              <a:rPr lang="ru-RU" dirty="0"/>
              <a:t>                                                   </a:t>
            </a:r>
            <a:r>
              <a:rPr lang="ru-RU" dirty="0">
                <a:solidFill>
                  <a:srgbClr val="002060"/>
                </a:solidFill>
              </a:rPr>
              <a:t>В.Сухомлинский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1470</TotalTime>
  <Words>1530</Words>
  <Application>Microsoft Office PowerPoint</Application>
  <PresentationFormat>Экран (4:3)</PresentationFormat>
  <Paragraphs>120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Экологический паспорт ДОУ</vt:lpstr>
      <vt:lpstr>Содержание экологического паспорта ДОУ:</vt:lpstr>
      <vt:lpstr>Презентация PowerPoint</vt:lpstr>
      <vt:lpstr>Карта-схема экологической тропы</vt:lpstr>
      <vt:lpstr>Паспорт экологической тропы  «По неведомым дорожкам»</vt:lpstr>
      <vt:lpstr>      Возле каждого объекта экологической тропинки  табличка с названием видовой точки, на тропинке  также размещены различные природоохранные знаки, которые необходимо соблюдать во время экскурсии с детьми по тропе. </vt:lpstr>
      <vt:lpstr>Презентация PowerPoint</vt:lpstr>
      <vt:lpstr>Праздник, посвященный Дню защиты окружающей среды</vt:lpstr>
      <vt:lpstr> </vt:lpstr>
      <vt:lpstr>  Наблюдение за погодой с использованием традиционного народного календаря для детей 5-7 лет </vt:lpstr>
      <vt:lpstr>Опытническая деятельность</vt:lpstr>
      <vt:lpstr>Календари для фиксирования результатов опытов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«Детский сад №23»</dc:title>
  <cp:lastModifiedBy>Елена Ломтева</cp:lastModifiedBy>
  <cp:revision>112</cp:revision>
  <dcterms:modified xsi:type="dcterms:W3CDTF">2021-10-01T09:18:15Z</dcterms:modified>
</cp:coreProperties>
</file>