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75" r:id="rId2"/>
    <p:sldId id="27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8" r:id="rId12"/>
    <p:sldId id="269" r:id="rId13"/>
    <p:sldId id="270" r:id="rId14"/>
    <p:sldId id="271" r:id="rId15"/>
    <p:sldId id="278" r:id="rId16"/>
    <p:sldId id="274" r:id="rId17"/>
    <p:sldId id="273" r:id="rId18"/>
    <p:sldId id="27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333" autoAdjust="0"/>
  </p:normalViewPr>
  <p:slideViewPr>
    <p:cSldViewPr>
      <p:cViewPr varScale="1">
        <p:scale>
          <a:sx n="60" d="100"/>
          <a:sy n="60" d="100"/>
        </p:scale>
        <p:origin x="-16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59B4B-0AEA-4B99-AD14-7107A4A3F2D2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689C5-8A79-452E-A1AD-865F4677AE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689C5-8A79-452E-A1AD-865F4677AE9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689C5-8A79-452E-A1AD-865F4677AE91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0C3D645-A089-472E-8DE7-85E812150161}" type="datetimeFigureOut">
              <a:rPr lang="ru-RU" smtClean="0"/>
              <a:pPr/>
              <a:t>05.02.2019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1F94A4D-3409-4930-AE8C-27E9560958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&#1055;&#1040;&#1087;&#1082;&#1072;%20&#1059;&#1095;&#1080;&#1090;&#1077;&#1083;&#1100;%20&#1075;&#1086;&#1076;&#1072;\&#1059;&#1088;&#1086;&#1082;%20%20&#1053;&#1072;&#1096;&#1077;%20&#1087;&#1080;&#1090;&#1072;&#1085;&#1080;&#1077;\1330439413674275%20(mp3cut.net).mp3" TargetMode="Externa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10.wmf"/><Relationship Id="rId7" Type="http://schemas.openxmlformats.org/officeDocument/2006/relationships/image" Target="../media/image8.wmf"/><Relationship Id="rId12" Type="http://schemas.openxmlformats.org/officeDocument/2006/relationships/image" Target="../media/image1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wmf"/><Relationship Id="rId11" Type="http://schemas.openxmlformats.org/officeDocument/2006/relationships/image" Target="../media/image16.jpeg"/><Relationship Id="rId5" Type="http://schemas.openxmlformats.org/officeDocument/2006/relationships/image" Target="../media/image12.png"/><Relationship Id="rId10" Type="http://schemas.openxmlformats.org/officeDocument/2006/relationships/image" Target="../media/image15.jpeg"/><Relationship Id="rId4" Type="http://schemas.openxmlformats.org/officeDocument/2006/relationships/image" Target="../media/image11.wmf"/><Relationship Id="rId9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png"/><Relationship Id="rId7" Type="http://schemas.openxmlformats.org/officeDocument/2006/relationships/image" Target="../media/image7.wmf"/><Relationship Id="rId12" Type="http://schemas.openxmlformats.org/officeDocument/2006/relationships/image" Target="../media/image1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wmf"/><Relationship Id="rId11" Type="http://schemas.openxmlformats.org/officeDocument/2006/relationships/image" Target="../media/image8.wmf"/><Relationship Id="rId5" Type="http://schemas.openxmlformats.org/officeDocument/2006/relationships/image" Target="../media/image11.wmf"/><Relationship Id="rId10" Type="http://schemas.openxmlformats.org/officeDocument/2006/relationships/image" Target="../media/image15.jpeg"/><Relationship Id="rId4" Type="http://schemas.openxmlformats.org/officeDocument/2006/relationships/image" Target="../media/image10.wmf"/><Relationship Id="rId9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fashiony.ru/pic/style/pic/11080/1.jpg" TargetMode="External"/><Relationship Id="rId13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0.jpeg"/><Relationship Id="rId12" Type="http://schemas.openxmlformats.org/officeDocument/2006/relationships/hyperlink" Target="http://f.primamedia.ru/81577.jpg" TargetMode="External"/><Relationship Id="rId2" Type="http://schemas.openxmlformats.org/officeDocument/2006/relationships/hyperlink" Target="http://www.rostvorog.ru/files/catalog/tvorog1/002_b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19.radikal.ru/i192/0911/96/165542c78e73.jpg" TargetMode="External"/><Relationship Id="rId11" Type="http://schemas.openxmlformats.org/officeDocument/2006/relationships/image" Target="../media/image22.jpeg"/><Relationship Id="rId5" Type="http://schemas.openxmlformats.org/officeDocument/2006/relationships/image" Target="../media/image19.jpeg"/><Relationship Id="rId10" Type="http://schemas.openxmlformats.org/officeDocument/2006/relationships/hyperlink" Target="http://otvetin.ru/uploads/posts/2010-08/1281498544_ui-.jpg" TargetMode="External"/><Relationship Id="rId4" Type="http://schemas.openxmlformats.org/officeDocument/2006/relationships/hyperlink" Target="http://img-fotki.yandex.ru/get/17/min-net05.1da/0_14343_28b25f1e_XL" TargetMode="External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2" Type="http://schemas.openxmlformats.org/officeDocument/2006/relationships/hyperlink" Target="http://otvetin.ru/uploads/posts/2009-10/1254565566_85432_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iets-best.ru/wp-content/uploads/2010/03/4B15AAE374AE4768B53648CDC2423FCB.jpg" TargetMode="External"/><Relationship Id="rId5" Type="http://schemas.openxmlformats.org/officeDocument/2006/relationships/image" Target="../media/image25.jpeg"/><Relationship Id="rId4" Type="http://schemas.openxmlformats.org/officeDocument/2006/relationships/hyperlink" Target="http://wiki.iteach.ru/images/7/74/Max_neraf.jpg" TargetMode="External"/><Relationship Id="rId9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ja6.free.fr/imagesfichiers/f579b.jpg" TargetMode="External"/><Relationship Id="rId3" Type="http://schemas.openxmlformats.org/officeDocument/2006/relationships/image" Target="../media/image29.jpeg"/><Relationship Id="rId7" Type="http://schemas.openxmlformats.org/officeDocument/2006/relationships/image" Target="../media/image31.jpeg"/><Relationship Id="rId2" Type="http://schemas.openxmlformats.org/officeDocument/2006/relationships/hyperlink" Target="http://gorvesti34.ru/attachments/hleb_000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ips.rnns.ru/uploads/posts/2010-08/1281441630_bb08f7748883f5487ea012ae02def4a9_big.jpg" TargetMode="External"/><Relationship Id="rId11" Type="http://schemas.openxmlformats.org/officeDocument/2006/relationships/image" Target="../media/image33.jpeg"/><Relationship Id="rId5" Type="http://schemas.openxmlformats.org/officeDocument/2006/relationships/image" Target="../media/image30.jpeg"/><Relationship Id="rId10" Type="http://schemas.openxmlformats.org/officeDocument/2006/relationships/hyperlink" Target="http://nsk.sibnovosti.ru/pictures/0130/0103/cea6faf531f2_thumb_main.jpg?1269960649" TargetMode="External"/><Relationship Id="rId4" Type="http://schemas.openxmlformats.org/officeDocument/2006/relationships/hyperlink" Target="http://www.agro.ru/imgs/7710_.jpg" TargetMode="External"/><Relationship Id="rId9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img1.liveinternet.ru/images/attach/c/0/38/998/38998027_PicsDesktop_net_40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eg"/><Relationship Id="rId18" Type="http://schemas.openxmlformats.org/officeDocument/2006/relationships/image" Target="../media/image53.gif"/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image" Target="../media/image37.png"/><Relationship Id="rId16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5" Type="http://schemas.openxmlformats.org/officeDocument/2006/relationships/image" Target="../media/image50.pn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png"/><Relationship Id="rId1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Презентация на тему: НАШЕ ПИТАНИЕ</a:t>
            </a:r>
            <a:br>
              <a:rPr lang="ru-RU" dirty="0" smtClean="0"/>
            </a:br>
            <a:r>
              <a:rPr lang="ru-RU" dirty="0" smtClean="0"/>
              <a:t>Подготовила: Палец О.П,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C:\Users\Admin\Desktop\картинки\ученик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060848"/>
            <a:ext cx="4802996" cy="31551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1000" y="332657"/>
            <a:ext cx="8458200" cy="2232247"/>
          </a:xfrm>
        </p:spPr>
        <p:txBody>
          <a:bodyPr/>
          <a:lstStyle/>
          <a:p>
            <a:r>
              <a:rPr lang="ru-RU" dirty="0" smtClean="0"/>
              <a:t>Девиз урока:</a:t>
            </a:r>
            <a:br>
              <a:rPr lang="ru-RU" dirty="0" smtClean="0"/>
            </a:br>
            <a:r>
              <a:rPr lang="ru-RU" dirty="0" smtClean="0"/>
              <a:t>                 </a:t>
            </a:r>
            <a:r>
              <a:rPr lang="ru-RU" dirty="0" smtClean="0">
                <a:solidFill>
                  <a:srgbClr val="FF0000"/>
                </a:solidFill>
              </a:rPr>
              <a:t>Хочу все знать!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1330439413674275 (mp3cut.ne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733256"/>
            <a:ext cx="304800" cy="304800"/>
          </a:xfrm>
          <a:prstGeom prst="rect">
            <a:avLst/>
          </a:prstGeom>
        </p:spPr>
      </p:pic>
      <p:sp>
        <p:nvSpPr>
          <p:cNvPr id="5" name="Содержимое 2"/>
          <p:cNvSpPr>
            <a:spLocks noGrp="1"/>
          </p:cNvSpPr>
          <p:nvPr>
            <p:ph type="subTitle" idx="1"/>
          </p:nvPr>
        </p:nvSpPr>
        <p:spPr>
          <a:xfrm>
            <a:off x="381000" y="2132856"/>
            <a:ext cx="8458200" cy="4104456"/>
          </a:xfrm>
        </p:spPr>
        <p:txBody>
          <a:bodyPr>
            <a:normAutofit/>
          </a:bodyPr>
          <a:lstStyle/>
          <a:p>
            <a:endParaRPr lang="ru-RU" dirty="0" smtClean="0"/>
          </a:p>
        </p:txBody>
      </p:sp>
      <p:pic>
        <p:nvPicPr>
          <p:cNvPr id="1026" name="Picture 2" descr="C:\Users\Admin\Desktop\4ф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556792"/>
            <a:ext cx="7056784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70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5" descr="Food0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38" y="5254625"/>
            <a:ext cx="1817687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7" descr="Food06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279669">
            <a:off x="107950" y="4851400"/>
            <a:ext cx="2892425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303514" y="2060848"/>
            <a:ext cx="4742003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Наше питание.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Picture 3" descr="Food0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645024"/>
            <a:ext cx="1828800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547664" y="1052736"/>
            <a:ext cx="5310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Питание ребенка </a:t>
            </a:r>
            <a:br>
              <a:rPr lang="ru-RU" dirty="0" smtClean="0"/>
            </a:br>
            <a:r>
              <a:rPr lang="ru-RU" dirty="0" smtClean="0"/>
              <a:t>Должно быть полноценным, </a:t>
            </a:r>
            <a:br>
              <a:rPr lang="ru-RU" dirty="0" smtClean="0"/>
            </a:br>
            <a:r>
              <a:rPr lang="ru-RU" dirty="0" smtClean="0"/>
              <a:t>Чтоб насытить организм </a:t>
            </a:r>
            <a:br>
              <a:rPr lang="ru-RU" dirty="0" smtClean="0"/>
            </a:br>
            <a:r>
              <a:rPr lang="ru-RU" dirty="0" smtClean="0"/>
              <a:t>Нужным всем и ценным. 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Пилюлькин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10000" cy="3810000"/>
          </a:xfrm>
          <a:prstGeom prst="ellipse">
            <a:avLst/>
          </a:prstGeom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3491880" y="692696"/>
            <a:ext cx="5382179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«От правильного питания человек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 зависят его нормальный рост,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развитие и здоровье.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Организм лучше сопротивляется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различным болезням,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том числе инфекционным,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если правильно питаться.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Пища должна дать организму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всё необходимое для происходящего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нём усиленного роста и развития.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Необходимо, чтобы она содержала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в себе те вещества, из которых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состоит человеческий организм: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белки, жиры, углеводы, витамины 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минеральные вещества и воду».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3"/>
          <p:cNvSpPr txBox="1">
            <a:spLocks noChangeArrowheads="1"/>
          </p:cNvSpPr>
          <p:nvPr/>
        </p:nvSpPr>
        <p:spPr bwMode="auto">
          <a:xfrm>
            <a:off x="1331913" y="0"/>
            <a:ext cx="63579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latin typeface="Calibri" pitchFamily="34" charset="0"/>
              </a:rPr>
              <a:t>На какие две группы можно разделить  эти продукты?</a:t>
            </a:r>
          </a:p>
        </p:txBody>
      </p:sp>
      <p:pic>
        <p:nvPicPr>
          <p:cNvPr id="16387" name="Picture 5" descr="Food0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428750"/>
            <a:ext cx="1828800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11" descr="Food07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3286125"/>
            <a:ext cx="17526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10" descr="Food08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00" y="5000625"/>
            <a:ext cx="1447800" cy="129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 descr="parsley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8663" y="3071813"/>
            <a:ext cx="1763712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4" descr="Food04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25" y="1214438"/>
            <a:ext cx="2108200" cy="177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3" descr="Food00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750" y="1428750"/>
            <a:ext cx="1828800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12" descr="Food07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4438" y="5445125"/>
            <a:ext cx="18288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7" descr="Food06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7188" y="3214688"/>
            <a:ext cx="2909887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3" descr="3003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57813" y="5286375"/>
            <a:ext cx="1733550" cy="12858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6397" name="Picture 16" descr="55"/>
          <p:cNvPicPr>
            <a:picLocks noChangeAspect="1" noChangeArrowheads="1"/>
          </p:cNvPicPr>
          <p:nvPr/>
        </p:nvPicPr>
        <p:blipFill>
          <a:blip r:embed="rId11" cstate="print">
            <a:lum contrast="24000"/>
          </a:blip>
          <a:srcRect/>
          <a:stretch>
            <a:fillRect/>
          </a:stretch>
        </p:blipFill>
        <p:spPr bwMode="auto">
          <a:xfrm>
            <a:off x="3571875" y="4214813"/>
            <a:ext cx="1717675" cy="110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Picture 6" descr="carrot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188" y="5013325"/>
            <a:ext cx="9683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Овал 15"/>
          <p:cNvSpPr/>
          <p:nvPr/>
        </p:nvSpPr>
        <p:spPr>
          <a:xfrm>
            <a:off x="395288" y="836613"/>
            <a:ext cx="360362" cy="360362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95288" y="2781300"/>
            <a:ext cx="360362" cy="360363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5580063" y="2997200"/>
            <a:ext cx="360362" cy="360363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411413" y="1268413"/>
            <a:ext cx="360362" cy="360362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2555875" y="4868863"/>
            <a:ext cx="360363" cy="360362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250825" y="4508500"/>
            <a:ext cx="360363" cy="360363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8459788" y="4797425"/>
            <a:ext cx="360362" cy="360363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8243888" y="2852738"/>
            <a:ext cx="360362" cy="360362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308850" y="1196975"/>
            <a:ext cx="358775" cy="360363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6443663" y="4868863"/>
            <a:ext cx="360362" cy="360362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4067175" y="3789363"/>
            <a:ext cx="360363" cy="360362"/>
          </a:xfrm>
          <a:prstGeom prst="ellipse">
            <a:avLst/>
          </a:prstGeom>
          <a:solidFill>
            <a:schemeClr val="bg1"/>
          </a:solidFill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Прямоугольник 2"/>
          <p:cNvSpPr>
            <a:spLocks noChangeArrowheads="1"/>
          </p:cNvSpPr>
          <p:nvPr/>
        </p:nvSpPr>
        <p:spPr bwMode="auto">
          <a:xfrm>
            <a:off x="611188" y="0"/>
            <a:ext cx="34559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latin typeface="Calibri" pitchFamily="34" charset="0"/>
              </a:rPr>
              <a:t>Продукты</a:t>
            </a:r>
          </a:p>
          <a:p>
            <a:pPr algn="ctr"/>
            <a:r>
              <a:rPr lang="ru-RU" sz="3200" b="1">
                <a:latin typeface="Calibri" pitchFamily="34" charset="0"/>
              </a:rPr>
              <a:t>растительного </a:t>
            </a:r>
          </a:p>
          <a:p>
            <a:pPr algn="ctr"/>
            <a:r>
              <a:rPr lang="ru-RU" sz="3200" b="1">
                <a:latin typeface="Calibri" pitchFamily="34" charset="0"/>
              </a:rPr>
              <a:t>происхождения</a:t>
            </a:r>
          </a:p>
        </p:txBody>
      </p:sp>
      <p:sp>
        <p:nvSpPr>
          <p:cNvPr id="27651" name="Прямоугольник 3"/>
          <p:cNvSpPr>
            <a:spLocks noChangeArrowheads="1"/>
          </p:cNvSpPr>
          <p:nvPr/>
        </p:nvSpPr>
        <p:spPr bwMode="auto">
          <a:xfrm>
            <a:off x="4859338" y="0"/>
            <a:ext cx="32146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latin typeface="Calibri" pitchFamily="34" charset="0"/>
              </a:rPr>
              <a:t>Продукты</a:t>
            </a:r>
          </a:p>
          <a:p>
            <a:pPr algn="ctr"/>
            <a:r>
              <a:rPr lang="ru-RU" sz="3200" b="1">
                <a:latin typeface="Calibri" pitchFamily="34" charset="0"/>
              </a:rPr>
              <a:t>животного </a:t>
            </a:r>
          </a:p>
          <a:p>
            <a:pPr algn="ctr"/>
            <a:r>
              <a:rPr lang="ru-RU" sz="3200" b="1">
                <a:latin typeface="Calibri" pitchFamily="34" charset="0"/>
              </a:rPr>
              <a:t>происхождения </a:t>
            </a:r>
          </a:p>
        </p:txBody>
      </p:sp>
      <p:pic>
        <p:nvPicPr>
          <p:cNvPr id="27652" name="Picture 5" descr="Food0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1589088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7" descr="parsley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2857500"/>
            <a:ext cx="1763712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11" descr="Food07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5214938"/>
            <a:ext cx="13557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10" descr="Food08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2276872"/>
            <a:ext cx="1447800" cy="129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4" descr="Food04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588" y="1484313"/>
            <a:ext cx="2108200" cy="177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7" descr="Food06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00750" y="5786438"/>
            <a:ext cx="2909888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16" descr="55"/>
          <p:cNvPicPr>
            <a:picLocks noChangeAspect="1" noChangeArrowheads="1"/>
          </p:cNvPicPr>
          <p:nvPr/>
        </p:nvPicPr>
        <p:blipFill>
          <a:blip r:embed="rId8" cstate="print">
            <a:lum contrast="24000"/>
          </a:blip>
          <a:srcRect/>
          <a:stretch>
            <a:fillRect/>
          </a:stretch>
        </p:blipFill>
        <p:spPr bwMode="auto">
          <a:xfrm>
            <a:off x="4857750" y="1571625"/>
            <a:ext cx="1717675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12" descr="Food07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625" y="3214688"/>
            <a:ext cx="1828800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2" name="Picture 3" descr="3003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72313" y="3500438"/>
            <a:ext cx="1733550" cy="12858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7663" name="Picture 3" descr="Food00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43438" y="4857750"/>
            <a:ext cx="1828800" cy="122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5" name="Picture 6" descr="carrot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483768" y="4869160"/>
            <a:ext cx="8620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Белки</a:t>
            </a:r>
            <a:r>
              <a:rPr lang="ru-RU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 – </a:t>
            </a:r>
            <a:r>
              <a:rPr lang="ru-RU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питательные вещества.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Нужны для роста и развития организма.</a:t>
            </a:r>
          </a:p>
        </p:txBody>
      </p:sp>
      <p:pic>
        <p:nvPicPr>
          <p:cNvPr id="18435" name="Picture 2" descr="Картинка 5 из 6123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4904"/>
            <a:ext cx="3024188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2" descr="Картинка 3 из 6400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8225" y="2636912"/>
            <a:ext cx="3025775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Картинка 5 из 64000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4652963"/>
            <a:ext cx="2354263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2" descr="Картинка 11 из 64000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35896" y="4946650"/>
            <a:ext cx="1911350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2" descr="Картинка 1 из 40894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27763" y="5084763"/>
            <a:ext cx="2087562" cy="1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2" descr="Картинка 2 из 64000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63888" y="3284984"/>
            <a:ext cx="2085975" cy="139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ЖИРЫ</a:t>
            </a:r>
            <a:r>
              <a:rPr lang="ru-RU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 – </a:t>
            </a:r>
            <a:r>
              <a:rPr lang="ru-RU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питательные вещества.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Обеспечивают организм энергией.</a:t>
            </a:r>
          </a:p>
        </p:txBody>
      </p:sp>
      <p:pic>
        <p:nvPicPr>
          <p:cNvPr id="19459" name="Picture 4" descr="Картинка 1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708275"/>
            <a:ext cx="3724275" cy="196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2" descr="Картинка 5 из 6400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5275" y="2708275"/>
            <a:ext cx="2030413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2" descr="Картинка 2 из 64000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3663" y="4868863"/>
            <a:ext cx="2305050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6100" y="3573463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11413" y="4868863"/>
            <a:ext cx="1296987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29320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Углеводы </a:t>
            </a:r>
            <a:r>
              <a:rPr lang="ru-RU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 – </a:t>
            </a:r>
            <a:r>
              <a:rPr lang="ru-RU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питательные вещества.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Главные поставщики энергии для нашего тела.</a:t>
            </a:r>
          </a:p>
        </p:txBody>
      </p:sp>
      <p:pic>
        <p:nvPicPr>
          <p:cNvPr id="20483" name="Picture 2" descr="Картинка 14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924175"/>
            <a:ext cx="27305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2" descr="Картинка 4 из 4897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1888" y="2996952"/>
            <a:ext cx="2932112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2" descr="Картинка 9 из 64000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6600" y="3860800"/>
            <a:ext cx="2573338" cy="190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2" descr="Картинка 17 из 51505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4927600"/>
            <a:ext cx="2573337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2" descr="Картинка 8 из 41359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0825" y="5084763"/>
            <a:ext cx="2776538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280076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Витамин</a:t>
            </a:r>
            <a:r>
              <a:rPr lang="ru-RU" sz="4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 – </a:t>
            </a:r>
            <a:r>
              <a:rPr lang="ru-RU" sz="4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источник жизни</a:t>
            </a: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5C2A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</a:rPr>
              <a:t>.</a:t>
            </a:r>
            <a:endParaRPr lang="ru-RU" sz="4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5C2A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4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5C2A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</a:endParaRPr>
          </a:p>
        </p:txBody>
      </p:sp>
      <p:pic>
        <p:nvPicPr>
          <p:cNvPr id="22531" name="Picture 2" descr="Картинка 6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068960"/>
            <a:ext cx="4316413" cy="3094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286000" y="2132857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Витамины необходимы для сохранения и укрепления здоровья.</a:t>
            </a:r>
            <a:endParaRPr lang="ru-RU" dirty="0"/>
          </a:p>
        </p:txBody>
      </p:sp>
      <p:pic>
        <p:nvPicPr>
          <p:cNvPr id="3075" name="Picture 3" descr="C:\Users\Admin\Desktop\2ф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852936"/>
            <a:ext cx="4788024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ru-RU" sz="3600" dirty="0" smtClean="0"/>
              <a:t>Выберите продукты, которые полезны для вас :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403350" y="1916113"/>
            <a:ext cx="3024188" cy="4365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2200"/>
              <a:t>Полезные продукты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5292725" y="1916113"/>
            <a:ext cx="3111500" cy="436562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200"/>
              <a:t>Неполезные продукты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539750" y="2852738"/>
            <a:ext cx="80137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dirty="0" smtClean="0"/>
              <a:t>Морковь, лук, чипсы, попкорн, земляника, фанта, гамбургер, кефир. геркулесовая каша, торт, шоколадные конфеты, подсолнечное масло, пепси-кола, капуста, яблоко.</a:t>
            </a:r>
          </a:p>
          <a:p>
            <a:r>
              <a:rPr lang="ru-RU" sz="2400" dirty="0" smtClean="0"/>
              <a:t> </a:t>
            </a:r>
          </a:p>
          <a:p>
            <a:pPr algn="ctr"/>
            <a:endParaRPr lang="ru-RU" sz="2400" dirty="0"/>
          </a:p>
        </p:txBody>
      </p:sp>
      <p:pic>
        <p:nvPicPr>
          <p:cNvPr id="4098" name="Picture 2" descr="C:\Users\Admin\Desktop\5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4005064"/>
            <a:ext cx="3816424" cy="31409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2" grpId="0" animBg="1"/>
      <p:bldP spid="24583" grpId="0" animBg="1"/>
      <p:bldP spid="2458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Рисунок 6" descr="МОРКОВКА.G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50" y="1500188"/>
            <a:ext cx="6429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Рисунок 7" descr="ЛУК2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00188" y="1785938"/>
            <a:ext cx="1836737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Рисунок 8" descr="iCAE9LOMF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813" y="2857500"/>
            <a:ext cx="1357312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Рисунок 9" descr="яблоко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14688"/>
            <a:ext cx="1214438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Рисунок 10" descr="iCA4TLVXC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50" y="3929063"/>
            <a:ext cx="1270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1115811076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5" y="4529138"/>
            <a:ext cx="682625" cy="232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gerkules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28688" y="5000625"/>
            <a:ext cx="1138237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ефир2.gif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28875" y="4714875"/>
            <a:ext cx="85725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96_b_psl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72338" y="1785938"/>
            <a:ext cx="1871662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бутерброды с пепси.bmp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867400" y="2924175"/>
            <a:ext cx="1500188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чипсы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72375" y="3060700"/>
            <a:ext cx="1296988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77711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29563" y="4419600"/>
            <a:ext cx="785812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2.jpg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EFDF9"/>
              </a:clrFrom>
              <a:clrTo>
                <a:srgbClr val="FEFD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73763" y="5357813"/>
            <a:ext cx="1728787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4" name="Рисунок 18" descr="корзинка.JPG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815" t="31155" r="33334" b="9233"/>
          <a:stretch>
            <a:fillRect/>
          </a:stretch>
        </p:blipFill>
        <p:spPr bwMode="auto">
          <a:xfrm>
            <a:off x="571500" y="0"/>
            <a:ext cx="23193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5" name="Рисунок 20" descr="корзинка 2.JPG"/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493" t="32008" r="32533" b="9521"/>
          <a:stretch>
            <a:fillRect/>
          </a:stretch>
        </p:blipFill>
        <p:spPr bwMode="auto">
          <a:xfrm>
            <a:off x="5391150" y="0"/>
            <a:ext cx="2549525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28" name="Picture 20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787900" y="4508500"/>
            <a:ext cx="1728788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910" name="Picture 14" descr="j0234740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716463" y="1628775"/>
            <a:ext cx="10541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0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800" b="0" smtClean="0"/>
              <a:t>Золотые правила питания:</a:t>
            </a: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468313" y="1412875"/>
            <a:ext cx="504031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/>
              <a:t>1. Главное – не переедайте. Ешьте в меру.</a:t>
            </a:r>
          </a:p>
          <a:p>
            <a:r>
              <a:rPr lang="ru-RU" sz="2400" b="1" dirty="0"/>
              <a:t>2. Тщательно пережевывайте пищу, не спешите глотать.</a:t>
            </a:r>
          </a:p>
          <a:p>
            <a:r>
              <a:rPr lang="ru-RU" sz="2400" b="1" dirty="0"/>
              <a:t>3. Перед едой мойте руки с мылом.</a:t>
            </a:r>
          </a:p>
          <a:p>
            <a:r>
              <a:rPr lang="ru-RU" sz="2400" b="1" dirty="0"/>
              <a:t>4. Фрукты и овощи надо хорошо мыть.</a:t>
            </a:r>
          </a:p>
          <a:p>
            <a:r>
              <a:rPr lang="ru-RU" sz="2400" b="1" dirty="0"/>
              <a:t>5. Во время еды не разговаривайте  и  не читайте</a:t>
            </a:r>
            <a:r>
              <a:rPr lang="ru-RU" sz="2400" b="1" dirty="0" smtClean="0"/>
              <a:t>.</a:t>
            </a:r>
          </a:p>
        </p:txBody>
      </p:sp>
      <p:pic>
        <p:nvPicPr>
          <p:cNvPr id="1026" name="Picture 2" descr="C:\Users\таня\Desktop\Пилюльки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2492896"/>
            <a:ext cx="3810000" cy="3810000"/>
          </a:xfrm>
          <a:prstGeom prst="ellipse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4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4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48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4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4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48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4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4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48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48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48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48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5856" y="18864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6. Ешьте в одно и то же время пищу, которая легко усваивается и соответствует потребностям организма.</a:t>
            </a:r>
          </a:p>
          <a:p>
            <a:r>
              <a:rPr lang="ru-RU" sz="2400" b="1" dirty="0" smtClean="0"/>
              <a:t>7. Никогда не забывайте о правилах культурного поведения за столом.</a:t>
            </a:r>
            <a:endParaRPr lang="ru-RU" sz="2400" b="1" dirty="0"/>
          </a:p>
        </p:txBody>
      </p:sp>
      <p:pic>
        <p:nvPicPr>
          <p:cNvPr id="3" name="Picture 8" descr="мальчи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3640" y="3933056"/>
            <a:ext cx="3240360" cy="314096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девоч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40360" cy="335699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Admin\Desktop\1ф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81388" y="3284984"/>
            <a:ext cx="5662611" cy="3573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b="1" smtClean="0"/>
              <a:t>ПИРАМИДА ПИТАНИЯ</a:t>
            </a:r>
          </a:p>
        </p:txBody>
      </p:sp>
      <p:pic>
        <p:nvPicPr>
          <p:cNvPr id="24579" name="Содержимое 3" descr="68467_or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6375" y="1125538"/>
            <a:ext cx="6335713" cy="548957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196752"/>
            <a:ext cx="949593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/>
              <a:t>Питание</a:t>
            </a:r>
          </a:p>
          <a:p>
            <a:r>
              <a:rPr lang="ru-RU" sz="4800" b="1" dirty="0" smtClean="0"/>
              <a:t>Правильное, полезное</a:t>
            </a:r>
          </a:p>
          <a:p>
            <a:r>
              <a:rPr lang="ru-RU" sz="4800" b="1" dirty="0" smtClean="0"/>
              <a:t>Развивает, строит, укрепляет, </a:t>
            </a:r>
          </a:p>
          <a:p>
            <a:r>
              <a:rPr lang="ru-RU" sz="4800" b="1" dirty="0" smtClean="0"/>
              <a:t>Должно содержать витамины.</a:t>
            </a:r>
          </a:p>
          <a:p>
            <a:r>
              <a:rPr lang="ru-RU" sz="4800" b="1" dirty="0" smtClean="0"/>
              <a:t>Здоровье.</a:t>
            </a:r>
          </a:p>
          <a:p>
            <a:endParaRPr lang="ru-RU" sz="4800" b="1" dirty="0"/>
          </a:p>
        </p:txBody>
      </p:sp>
      <p:pic>
        <p:nvPicPr>
          <p:cNvPr id="3" name="Содержимое 3" descr="post-137946-12510540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-180528" y="1"/>
            <a:ext cx="964907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\Desktop\картинки\солнц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96536" cy="9450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980728"/>
            <a:ext cx="7848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    Спасибо </a:t>
            </a:r>
            <a:r>
              <a:rPr lang="ru-RU" sz="3200" dirty="0" smtClean="0"/>
              <a:t>за внимание!</a:t>
            </a:r>
            <a:endParaRPr lang="ru-RU" sz="3200" dirty="0"/>
          </a:p>
        </p:txBody>
      </p:sp>
      <p:pic>
        <p:nvPicPr>
          <p:cNvPr id="6146" name="Picture 2" descr="C:\Users\Admin\Desktop\6ф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338388"/>
            <a:ext cx="8568952" cy="41149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173</TotalTime>
  <Words>317</Words>
  <Application>Microsoft Office PowerPoint</Application>
  <PresentationFormat>Экран (4:3)</PresentationFormat>
  <Paragraphs>57</Paragraphs>
  <Slides>18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Трек</vt:lpstr>
      <vt:lpstr>Презентация на тему: НАШЕ ПИТАНИЕ Подготовила: Палец О.П, </vt:lpstr>
      <vt:lpstr>Девиз урока:                  Хочу все знать!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Выберите продукты, которые полезны для вас :</vt:lpstr>
      <vt:lpstr>Слайд 12</vt:lpstr>
      <vt:lpstr>Золотые правила питания:</vt:lpstr>
      <vt:lpstr>Слайд 14</vt:lpstr>
      <vt:lpstr>ПИРАМИДА ПИТАНИЯ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таня</dc:creator>
  <cp:lastModifiedBy>Пользователь Windows</cp:lastModifiedBy>
  <cp:revision>20</cp:revision>
  <dcterms:created xsi:type="dcterms:W3CDTF">2013-01-12T21:21:26Z</dcterms:created>
  <dcterms:modified xsi:type="dcterms:W3CDTF">2019-02-05T15:51:32Z</dcterms:modified>
</cp:coreProperties>
</file>