
<file path=[Content_Types].xml><?xml version="1.0" encoding="utf-8"?>
<Types xmlns="http://schemas.openxmlformats.org/package/2006/content-types">
  <Default ContentType="image/png" Extension="png"/>
  <Default ContentType="image/jpeg" Extension="jpeg"/>
  <Default ContentType="application/vnd.openxmlformats-package.relationships+xml" Extension="rels"/>
  <Default ContentType="application/xml" Extension="xml"/>
  <Default ContentType="image/jpeg" Extension="jpg"/>
  <Override ContentType="application/vnd.openxmlformats-officedocument.presentationml.presentation.main+xml" PartName="/ppt/presentation.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Override ContentType="application/vnd.openxmlformats-officedocument.theme+xml" PartName="/ppt/theme/theme1.xml"/>
  <Override ContentType="application/vnd.openxmlformats-officedocument.presentationml.tableStyles+xml" PartName="/ppt/tableStyle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theme+xml" PartName="/ppt/theme/theme2.xml"/>
  <Override ContentType="application/vnd.openxmlformats-officedocument.presentationml.notesSlide+xml" PartName="/ppt/notesSlides/notesSlide1.xml"/>
  <Override ContentType="application/vnd.openxmlformats-package.core-properties+xml" PartName="/docProps/core.xml"/>
  <Override ContentType="application/vnd.openxmlformats-officedocument.extended-properties+xml" PartName="/docProps/app.xml"/>
  <Override ContentType="application/vnd.openxmlformats-officedocument.custom-properties+xml" PartName="/docProps/custom.xml"/>
</Types>
</file>

<file path=_rels/.rels><?xml version="1.0" encoding="UTF-8" standalone="yes" ?><Relationships xmlns="http://schemas.openxmlformats.org/package/2006/relationships"><Relationship Id="rId3" Target="docProps/core.xml" Type="http://schemas.openxmlformats.org/package/2006/relationships/metadata/core-properties"/><Relationship Id="rId2" Target="docProps/thumbnail.jpeg" Type="http://schemas.openxmlformats.org/package/2006/relationships/metadata/thumbnail"/><Relationship Id="rId1" Target="ppt/presentation.xml" Type="http://schemas.openxmlformats.org/officeDocument/2006/relationships/officeDocument"/><Relationship Id="rId4" Target="docProps/app.xml" Type="http://schemas.openxmlformats.org/officeDocument/2006/relationships/extended-propertie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17"/>
  </p:notesMasterIdLst>
  <p:sldIdLst>
    <p:sldId id="256" r:id="rId2"/>
    <p:sldId id="260" r:id="rId3"/>
    <p:sldId id="258" r:id="rId4"/>
    <p:sldId id="262" r:id="rId5"/>
    <p:sldId id="270" r:id="rId6"/>
    <p:sldId id="263" r:id="rId7"/>
    <p:sldId id="265" r:id="rId8"/>
    <p:sldId id="266" r:id="rId9"/>
    <p:sldId id="267" r:id="rId10"/>
    <p:sldId id="269" r:id="rId11"/>
    <p:sldId id="259" r:id="rId12"/>
    <p:sldId id="271" r:id="rId13"/>
    <p:sldId id="272" r:id="rId14"/>
    <p:sldId id="274" r:id="rId15"/>
    <p:sldId id="273"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4" d="100"/>
          <a:sy n="94" d="100"/>
        </p:scale>
        <p:origin x="24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D548A4-8CC9-4F0E-8A05-77F541AF193B}" type="datetimeFigureOut">
              <a:rPr lang="ru-RU" smtClean="0"/>
              <a:t>30.05.2021</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0928D0-CBB2-4C1B-ACB5-B8080E516ACF}" type="slidenum">
              <a:rPr lang="ru-RU" smtClean="0"/>
              <a:t>‹#›</a:t>
            </a:fld>
            <a:endParaRPr lang="ru-RU"/>
          </a:p>
        </p:txBody>
      </p:sp>
    </p:spTree>
    <p:extLst>
      <p:ext uri="{BB962C8B-B14F-4D97-AF65-F5344CB8AC3E}">
        <p14:creationId xmlns:p14="http://schemas.microsoft.com/office/powerpoint/2010/main" val="30063732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B10928D0-CBB2-4C1B-ACB5-B8080E516ACF}" type="slidenum">
              <a:rPr lang="ru-RU" smtClean="0"/>
              <a:t>9</a:t>
            </a:fld>
            <a:endParaRPr lang="ru-RU"/>
          </a:p>
        </p:txBody>
      </p:sp>
    </p:spTree>
    <p:extLst>
      <p:ext uri="{BB962C8B-B14F-4D97-AF65-F5344CB8AC3E}">
        <p14:creationId xmlns:p14="http://schemas.microsoft.com/office/powerpoint/2010/main" val="26968655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658248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2731678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2821058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C98F843-F4D4-4537-AC3D-BECCCAE8B3F2}"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15505885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C98F843-F4D4-4537-AC3D-BECCCAE8B3F2}"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4155857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C98F843-F4D4-4537-AC3D-BECCCAE8B3F2}"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2172467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98F843-F4D4-4537-AC3D-BECCCAE8B3F2}"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3564347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FC98F843-F4D4-4537-AC3D-BECCCAE8B3F2}"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1793037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C98F843-F4D4-4537-AC3D-BECCCAE8B3F2}"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3138169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3573966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146218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21805700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653547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1554500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22325711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C98F843-F4D4-4537-AC3D-BECCCAE8B3F2}"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A1C4852-17E3-4648-B981-0B18526818BB}" type="slidenum">
              <a:rPr lang="ru-RU" smtClean="0"/>
              <a:t>‹#›</a:t>
            </a:fld>
            <a:endParaRPr lang="ru-RU"/>
          </a:p>
        </p:txBody>
      </p:sp>
    </p:spTree>
    <p:extLst>
      <p:ext uri="{BB962C8B-B14F-4D97-AF65-F5344CB8AC3E}">
        <p14:creationId xmlns:p14="http://schemas.microsoft.com/office/powerpoint/2010/main" val="702510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C98F843-F4D4-4537-AC3D-BECCCAE8B3F2}" type="datetimeFigureOut">
              <a:rPr lang="ru-RU" smtClean="0"/>
              <a:t>30.05.2021</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A1C4852-17E3-4648-B981-0B18526818BB}" type="slidenum">
              <a:rPr lang="ru-RU" smtClean="0"/>
              <a:t>‹#›</a:t>
            </a:fld>
            <a:endParaRPr lang="ru-RU"/>
          </a:p>
        </p:txBody>
      </p:sp>
    </p:spTree>
    <p:extLst>
      <p:ext uri="{BB962C8B-B14F-4D97-AF65-F5344CB8AC3E}">
        <p14:creationId xmlns:p14="http://schemas.microsoft.com/office/powerpoint/2010/main" val="1662500500"/>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arget="../media/image1.jpeg" Type="http://schemas.openxmlformats.org/officeDocument/2006/relationships/image"/><Relationship Id="rId1" Target="../slideLayouts/slideLayout7.xml" Type="http://schemas.openxmlformats.org/officeDocument/2006/relationships/slideLayout"/></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arget="../media/image3.jpeg" Type="http://schemas.openxmlformats.org/officeDocument/2006/relationships/image"/><Relationship Id="rId1" Target="../slideLayouts/slideLayout7.xml" Type="http://schemas.openxmlformats.org/officeDocument/2006/relationships/slideLayout"/></Relationships>
</file>

<file path=ppt/slides/_rels/slide4.xml.rels><?xml version="1.0" encoding="UTF-8" standalone="yes" ?><Relationships xmlns="http://schemas.openxmlformats.org/package/2006/relationships"><Relationship Id="rId2" Target="../media/image4.jpeg" Type="http://schemas.openxmlformats.org/officeDocument/2006/relationships/image"/><Relationship Id="rId1" Target="../slideLayouts/slideLayout7.xml" Type="http://schemas.openxmlformats.org/officeDocument/2006/relationships/slideLayout"/></Relationships>
</file>

<file path=ppt/slides/_rels/slide5.xml.rels><?xml version="1.0" encoding="UTF-8" standalone="yes" ?><Relationships xmlns="http://schemas.openxmlformats.org/package/2006/relationships"><Relationship Id="rId3" Target="../media/image6.jpeg" Type="http://schemas.openxmlformats.org/officeDocument/2006/relationships/image"/><Relationship Id="rId2" Target="../media/image5.jpeg" Type="http://schemas.openxmlformats.org/officeDocument/2006/relationships/image"/><Relationship Id="rId1" Target="../slideLayouts/slideLayout7.xml" Type="http://schemas.openxmlformats.org/officeDocument/2006/relationships/slideLayout"/><Relationship Id="rId5" Target="../media/image8.jpeg" Type="http://schemas.openxmlformats.org/officeDocument/2006/relationships/image"/><Relationship Id="rId4" Target="../media/image7.jpeg" Type="http://schemas.openxmlformats.org/officeDocument/2006/relationships/image"/></Relationships>
</file>

<file path=ppt/slides/_rels/slide6.xml.rels><?xml version="1.0" encoding="UTF-8" standalone="yes" ?><Relationships xmlns="http://schemas.openxmlformats.org/package/2006/relationships"><Relationship Id="rId2" Target="../media/image9.jpeg" Type="http://schemas.openxmlformats.org/officeDocument/2006/relationships/image"/><Relationship Id="rId1" Target="../slideLayouts/slideLayout7.xml" Type="http://schemas.openxmlformats.org/officeDocument/2006/relationships/slideLayout"/></Relationships>
</file>

<file path=ppt/slides/_rels/slide7.xml.rels><?xml version="1.0" encoding="UTF-8" standalone="yes" ?><Relationships xmlns="http://schemas.openxmlformats.org/package/2006/relationships"><Relationship Id="rId3" Target="../media/image11.jpeg" Type="http://schemas.openxmlformats.org/officeDocument/2006/relationships/image"/><Relationship Id="rId2" Target="../media/image10.jpg" Type="http://schemas.openxmlformats.org/officeDocument/2006/relationships/image"/><Relationship Id="rId1" Target="../slideLayouts/slideLayout7.xml" Type="http://schemas.openxmlformats.org/officeDocument/2006/relationships/slideLayout"/><Relationship Id="rId5" Target="../media/image13.jpeg" Type="http://schemas.openxmlformats.org/officeDocument/2006/relationships/image"/><Relationship Id="rId4" Target="../media/image12.jpeg" Type="http://schemas.openxmlformats.org/officeDocument/2006/relationships/image"/></Relationships>
</file>

<file path=ppt/slides/_rels/slide8.xml.rels><?xml version="1.0" encoding="UTF-8" standalone="yes" ?><Relationships xmlns="http://schemas.openxmlformats.org/package/2006/relationships"><Relationship Id="rId3" Target="../media/image15.jpeg" Type="http://schemas.openxmlformats.org/officeDocument/2006/relationships/image"/><Relationship Id="rId2" Target="../media/image14.jpeg" Type="http://schemas.openxmlformats.org/officeDocument/2006/relationships/image"/><Relationship Id="rId1" Target="../slideLayouts/slideLayout7.xml" Type="http://schemas.openxmlformats.org/officeDocument/2006/relationships/slideLayout"/><Relationship Id="rId5" Target="../media/image17.jpeg" Type="http://schemas.openxmlformats.org/officeDocument/2006/relationships/image"/><Relationship Id="rId4" Target="../media/image16.jpeg" Type="http://schemas.openxmlformats.org/officeDocument/2006/relationships/image"/></Relationships>
</file>

<file path=ppt/slides/_rels/slide9.xml.rels><?xml version="1.0" encoding="UTF-8" standalone="yes" ?><Relationships xmlns="http://schemas.openxmlformats.org/package/2006/relationships"><Relationship Id="rId3" Target="../media/image18.jpeg" Type="http://schemas.openxmlformats.org/officeDocument/2006/relationships/image"/><Relationship Id="rId2" Target="../notesSlides/notesSlide1.xml" Type="http://schemas.openxmlformats.org/officeDocument/2006/relationships/notesSlide"/><Relationship Id="rId1" Target="../slideLayouts/slideLayout7.xml" Type="http://schemas.openxmlformats.org/officeDocument/2006/relationships/slideLayout"/><Relationship Id="rId4" Target="../media/image19.jpeg" Type="http://schemas.openxmlformats.org/officeDocument/2006/relationships/image"/></Relationships>
</file>

<file path=ppt/slides/_rels/slide10.xml.rels><?xml version="1.0" encoding="UTF-8" standalone="yes" ?><Relationships xmlns="http://schemas.openxmlformats.org/package/2006/relationships"><Relationship Id="rId3" Target="../media/image21.png" Type="http://schemas.openxmlformats.org/officeDocument/2006/relationships/image"/><Relationship Id="rId2" Target="../media/image20.jpeg" Type="http://schemas.openxmlformats.org/officeDocument/2006/relationships/image"/><Relationship Id="rId1" Target="../slideLayouts/slideLayout7.xml" Type="http://schemas.openxmlformats.org/officeDocument/2006/relationships/slideLayout"/><Relationship Id="rId5" Target="../media/image23.jpeg" Type="http://schemas.openxmlformats.org/officeDocument/2006/relationships/image"/><Relationship Id="rId4" Target="../media/image22.jpeg" Type="http://schemas.openxmlformats.org/officeDocument/2006/relationships/image"/></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arget="../media/image26.jpeg" Type="http://schemas.openxmlformats.org/officeDocument/2006/relationships/image"/><Relationship Id="rId2" Target="../media/image25.jpeg" Type="http://schemas.openxmlformats.org/officeDocument/2006/relationships/image"/><Relationship Id="rId1" Target="../slideLayouts/slideLayout7.xml" Type="http://schemas.openxmlformats.org/officeDocument/2006/relationships/slideLayout"/><Relationship Id="rId6" Target="../media/image29.jpeg" Type="http://schemas.openxmlformats.org/officeDocument/2006/relationships/image"/><Relationship Id="rId5" Target="../media/image28.jpeg" Type="http://schemas.openxmlformats.org/officeDocument/2006/relationships/image"/><Relationship Id="rId4" Target="../media/image27.jpeg" Type="http://schemas.openxmlformats.org/officeDocument/2006/relationships/image"/></Relationships>
</file>

<file path=ppt/slides/_rels/slide13.xml.rels><?xml version="1.0" encoding="UTF-8" standalone="yes" ?><Relationships xmlns="http://schemas.openxmlformats.org/package/2006/relationships"><Relationship Id="rId3" Target="../media/image31.jpeg" Type="http://schemas.openxmlformats.org/officeDocument/2006/relationships/image"/><Relationship Id="rId2" Target="../media/image30.jpeg" Type="http://schemas.openxmlformats.org/officeDocument/2006/relationships/image"/><Relationship Id="rId1" Target="../slideLayouts/slideLayout7.xml" Type="http://schemas.openxmlformats.org/officeDocument/2006/relationships/slideLayout"/><Relationship Id="rId5" Target="../media/image33.jpeg" Type="http://schemas.openxmlformats.org/officeDocument/2006/relationships/image"/><Relationship Id="rId4" Target="../media/image32.jpeg" Type="http://schemas.openxmlformats.org/officeDocument/2006/relationships/image"/></Relationships>
</file>

<file path=ppt/slides/_rels/slide1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10837" y="381060"/>
            <a:ext cx="9476508" cy="830997"/>
          </a:xfrm>
          <a:prstGeom prst="rect">
            <a:avLst/>
          </a:prstGeom>
        </p:spPr>
        <p:txBody>
          <a:bodyPr wrap="square">
            <a:spAutoFit/>
          </a:bodyPr>
          <a:lstStyle/>
          <a:p>
            <a:r>
              <a:rPr lang="ru-RU" sz="4800" b="1" dirty="0">
                <a:ln w="22225">
                  <a:solidFill>
                    <a:schemeClr val="accent2"/>
                  </a:solidFill>
                  <a:prstDash val="solid"/>
                </a:ln>
                <a:solidFill>
                  <a:schemeClr val="accent2">
                    <a:lumMod val="40000"/>
                    <a:lumOff val="60000"/>
                  </a:schemeClr>
                </a:solidFill>
              </a:rPr>
              <a:t> «Наступает мусорный кризис»</a:t>
            </a:r>
          </a:p>
        </p:txBody>
      </p:sp>
      <p:pic>
        <p:nvPicPr>
          <p:cNvPr id="4" name="Рисунок 3"/>
          <p:cNvPicPr>
            <a:picLocks noChangeAspect="1"/>
          </p:cNvPicPr>
          <p:nvPr/>
        </p:nvPicPr>
        <p:blipFill>
          <a:blip r:embed="rId2"/>
          <a:stretch>
            <a:fillRect/>
          </a:stretch>
        </p:blipFill>
        <p:spPr>
          <a:xfrm>
            <a:off x="1535022" y="1720056"/>
            <a:ext cx="4937387" cy="4999643"/>
          </a:xfrm>
          <a:prstGeom prst="rect">
            <a:avLst/>
          </a:prstGeom>
        </p:spPr>
      </p:pic>
      <p:sp>
        <p:nvSpPr>
          <p:cNvPr id="2" name="Прямоугольник 1"/>
          <p:cNvSpPr/>
          <p:nvPr/>
        </p:nvSpPr>
        <p:spPr>
          <a:xfrm>
            <a:off x="3599307" y="5380504"/>
            <a:ext cx="6096000" cy="1200329"/>
          </a:xfrm>
          <a:prstGeom prst="rect">
            <a:avLst/>
          </a:prstGeom>
        </p:spPr>
        <p:txBody>
          <a:bodyPr>
            <a:spAutoFit/>
          </a:bodyPr>
          <a:lstStyle/>
          <a:p>
            <a:pPr lvl="0" algn="r" defTabSz="914400" fontAlgn="base">
              <a:spcBef>
                <a:spcPct val="0"/>
              </a:spcBef>
              <a:spcAft>
                <a:spcPct val="0"/>
              </a:spcAft>
            </a:pPr>
            <a:r>
              <a:rPr lang="ru-RU" b="1" dirty="0">
                <a:solidFill>
                  <a:srgbClr val="92D050"/>
                </a:solidFill>
                <a:ea typeface="Calibri" pitchFamily="34" charset="0"/>
                <a:cs typeface="Times New Roman" pitchFamily="18" charset="0"/>
              </a:rPr>
              <a:t>подготовила </a:t>
            </a:r>
            <a:endParaRPr lang="ru-RU" b="1" dirty="0">
              <a:solidFill>
                <a:srgbClr val="92D050"/>
              </a:solidFill>
              <a:cs typeface="Arial" pitchFamily="34" charset="0"/>
            </a:endParaRPr>
          </a:p>
          <a:p>
            <a:pPr lvl="0" algn="r" defTabSz="914400" eaLnBrk="0" fontAlgn="base" hangingPunct="0">
              <a:spcBef>
                <a:spcPct val="0"/>
              </a:spcBef>
              <a:spcAft>
                <a:spcPct val="0"/>
              </a:spcAft>
            </a:pPr>
            <a:r>
              <a:rPr lang="ru-RU" b="1" dirty="0">
                <a:solidFill>
                  <a:srgbClr val="92D050"/>
                </a:solidFill>
                <a:ea typeface="Calibri" pitchFamily="34" charset="0"/>
                <a:cs typeface="Times New Roman" pitchFamily="18" charset="0"/>
              </a:rPr>
              <a:t>воспитатель</a:t>
            </a:r>
            <a:endParaRPr lang="ru-RU" b="1" dirty="0">
              <a:solidFill>
                <a:srgbClr val="92D050"/>
              </a:solidFill>
              <a:cs typeface="Arial" pitchFamily="34" charset="0"/>
            </a:endParaRPr>
          </a:p>
          <a:p>
            <a:pPr lvl="0" algn="r" defTabSz="914400" eaLnBrk="0" fontAlgn="base" hangingPunct="0">
              <a:spcBef>
                <a:spcPct val="0"/>
              </a:spcBef>
              <a:spcAft>
                <a:spcPct val="0"/>
              </a:spcAft>
            </a:pPr>
            <a:r>
              <a:rPr lang="ru-RU" b="1" dirty="0">
                <a:solidFill>
                  <a:srgbClr val="92D050"/>
                </a:solidFill>
                <a:ea typeface="Calibri" pitchFamily="34" charset="0"/>
                <a:cs typeface="Times New Roman" pitchFamily="18" charset="0"/>
              </a:rPr>
              <a:t>Хрустова Елена </a:t>
            </a:r>
            <a:r>
              <a:rPr lang="ru-RU" b="1" dirty="0" smtClean="0">
                <a:solidFill>
                  <a:srgbClr val="92D050"/>
                </a:solidFill>
                <a:ea typeface="Calibri" pitchFamily="34" charset="0"/>
                <a:cs typeface="Times New Roman" pitchFamily="18" charset="0"/>
              </a:rPr>
              <a:t>Владимировна</a:t>
            </a:r>
          </a:p>
          <a:p>
            <a:pPr lvl="0" algn="r" defTabSz="914400" eaLnBrk="0" fontAlgn="base" hangingPunct="0">
              <a:spcBef>
                <a:spcPct val="0"/>
              </a:spcBef>
              <a:spcAft>
                <a:spcPct val="0"/>
              </a:spcAft>
            </a:pPr>
            <a:endParaRPr lang="ru-RU" b="1" dirty="0">
              <a:solidFill>
                <a:srgbClr val="00B050"/>
              </a:solidFill>
              <a:cs typeface="Arial" pitchFamily="34" charset="0"/>
            </a:endParaRPr>
          </a:p>
        </p:txBody>
      </p:sp>
      <p:sp>
        <p:nvSpPr>
          <p:cNvPr id="6" name="Прямоугольник 5"/>
          <p:cNvSpPr/>
          <p:nvPr/>
        </p:nvSpPr>
        <p:spPr>
          <a:xfrm>
            <a:off x="2895183" y="6488668"/>
            <a:ext cx="5522666" cy="369332"/>
          </a:xfrm>
          <a:prstGeom prst="rect">
            <a:avLst/>
          </a:prstGeom>
        </p:spPr>
        <p:txBody>
          <a:bodyPr wrap="none">
            <a:spAutoFit/>
          </a:bodyPr>
          <a:lstStyle/>
          <a:p>
            <a:r>
              <a:rPr lang="ru-RU" b="1" dirty="0">
                <a:solidFill>
                  <a:srgbClr val="92D050"/>
                </a:solidFill>
              </a:rPr>
              <a:t>МДОУ Комсомольский детский сад «Ромашка» </a:t>
            </a:r>
          </a:p>
        </p:txBody>
      </p:sp>
    </p:spTree>
    <p:extLst>
      <p:ext uri="{BB962C8B-B14F-4D97-AF65-F5344CB8AC3E}">
        <p14:creationId xmlns:p14="http://schemas.microsoft.com/office/powerpoint/2010/main" val="33804525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7273" y="858982"/>
            <a:ext cx="4710546" cy="6432530"/>
          </a:xfrm>
          <a:prstGeom prst="rect">
            <a:avLst/>
          </a:prstGeom>
        </p:spPr>
        <p:txBody>
          <a:bodyPr wrap="square">
            <a:spAutoFit/>
          </a:bodyPr>
          <a:lstStyle/>
          <a:p>
            <a:r>
              <a:rPr lang="ru-RU" sz="2400" dirty="0" smtClean="0">
                <a:solidFill>
                  <a:srgbClr val="00B050"/>
                </a:solidFill>
              </a:rPr>
              <a:t>К началу третьего тысячелетия изменения природной среды, стали заметны уже не только специалистам. Сегодня проблема защиты окружающей среды признается одной из глобальных проблем, стоящих перед Человечеством. Становится ясно, что спасти и сохранить окружающую среду можно при условии осознания каждым человеком своей гражданской позиции, </a:t>
            </a:r>
            <a:r>
              <a:rPr lang="ru-RU" sz="2400" dirty="0">
                <a:solidFill>
                  <a:srgbClr val="00B050"/>
                </a:solidFill>
              </a:rPr>
              <a:t>ответственности за судьбу своего общего дома — </a:t>
            </a:r>
            <a:r>
              <a:rPr lang="ru-RU" sz="2400" dirty="0" smtClean="0">
                <a:solidFill>
                  <a:srgbClr val="00B050"/>
                </a:solidFill>
              </a:rPr>
              <a:t>Земля</a:t>
            </a:r>
            <a:r>
              <a:rPr lang="ru-RU" sz="2400" dirty="0">
                <a:solidFill>
                  <a:srgbClr val="00B050"/>
                </a:solidFill>
              </a:rPr>
              <a:t>. </a:t>
            </a:r>
            <a:endParaRPr lang="ru-RU" sz="2400" dirty="0" smtClean="0">
              <a:solidFill>
                <a:srgbClr val="00B050"/>
              </a:solidFill>
            </a:endParaRPr>
          </a:p>
          <a:p>
            <a:endParaRPr lang="ru-RU" sz="2400" dirty="0">
              <a:solidFill>
                <a:srgbClr val="00B050"/>
              </a:solidFill>
            </a:endParaRPr>
          </a:p>
          <a:p>
            <a:endParaRPr lang="ru-RU" sz="2800" dirty="0">
              <a:solidFill>
                <a:srgbClr val="00B050"/>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7783" y="1126836"/>
            <a:ext cx="4442692" cy="4442692"/>
          </a:xfrm>
          <a:prstGeom prst="rect">
            <a:avLst/>
          </a:prstGeom>
        </p:spPr>
      </p:pic>
      <p:sp>
        <p:nvSpPr>
          <p:cNvPr id="4" name="Прямоугольник 3"/>
          <p:cNvSpPr/>
          <p:nvPr/>
        </p:nvSpPr>
        <p:spPr>
          <a:xfrm>
            <a:off x="2347290" y="187098"/>
            <a:ext cx="5325497" cy="584775"/>
          </a:xfrm>
          <a:prstGeom prst="rect">
            <a:avLst/>
          </a:prstGeom>
        </p:spPr>
        <p:txBody>
          <a:bodyPr wrap="none">
            <a:spAutoFit/>
          </a:bodyPr>
          <a:lstStyle/>
          <a:p>
            <a:r>
              <a:rPr lang="ru-RU" sz="3200" b="1" dirty="0">
                <a:ln w="22225">
                  <a:solidFill>
                    <a:schemeClr val="accent2"/>
                  </a:solidFill>
                  <a:prstDash val="solid"/>
                </a:ln>
                <a:solidFill>
                  <a:schemeClr val="accent2">
                    <a:lumMod val="40000"/>
                    <a:lumOff val="60000"/>
                  </a:schemeClr>
                </a:solidFill>
              </a:rPr>
              <a:t>Актуальность проблемы. </a:t>
            </a:r>
          </a:p>
        </p:txBody>
      </p:sp>
    </p:spTree>
    <p:extLst>
      <p:ext uri="{BB962C8B-B14F-4D97-AF65-F5344CB8AC3E}">
        <p14:creationId xmlns:p14="http://schemas.microsoft.com/office/powerpoint/2010/main" val="39960641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7091" y="445853"/>
            <a:ext cx="9328727" cy="3139321"/>
          </a:xfrm>
          <a:prstGeom prst="rect">
            <a:avLst/>
          </a:prstGeom>
        </p:spPr>
        <p:txBody>
          <a:bodyPr wrap="square">
            <a:spAutoFit/>
          </a:bodyPr>
          <a:lstStyle/>
          <a:p>
            <a:r>
              <a:rPr lang="ru-RU" sz="2000" dirty="0">
                <a:solidFill>
                  <a:srgbClr val="00B050"/>
                </a:solidFill>
              </a:rPr>
              <a:t>Человек и природа два неразделимых понятия. Недаром в нашей стране еще в далекие времена закрепилось понятие «Природа-мать».  </a:t>
            </a:r>
            <a:r>
              <a:rPr lang="ru-RU" sz="2000" dirty="0" smtClean="0">
                <a:solidFill>
                  <a:srgbClr val="00B050"/>
                </a:solidFill>
              </a:rPr>
              <a:t>Но многие </a:t>
            </a:r>
            <a:r>
              <a:rPr lang="ru-RU" sz="2000" dirty="0">
                <a:solidFill>
                  <a:srgbClr val="00B050"/>
                </a:solidFill>
              </a:rPr>
              <a:t>люди </a:t>
            </a:r>
            <a:r>
              <a:rPr lang="ru-RU" sz="2000" dirty="0" smtClean="0">
                <a:solidFill>
                  <a:srgbClr val="00B050"/>
                </a:solidFill>
              </a:rPr>
              <a:t> </a:t>
            </a:r>
            <a:r>
              <a:rPr lang="ru-RU" sz="2000" dirty="0">
                <a:solidFill>
                  <a:srgbClr val="00B050"/>
                </a:solidFill>
              </a:rPr>
              <a:t>не понимают, что человек и природа – единое целое. Человек является частью живой природы. Каждый из нас живет в природной среде, берет из нее необходимые для жизни пищу, воздух, воду, энергию. Ведь мы бы просто не смогли существовать без всего этого</a:t>
            </a:r>
            <a:r>
              <a:rPr lang="ru-RU" sz="2000" dirty="0" smtClean="0">
                <a:solidFill>
                  <a:srgbClr val="00B050"/>
                </a:solidFill>
              </a:rPr>
              <a:t>.</a:t>
            </a:r>
          </a:p>
          <a:p>
            <a:r>
              <a:rPr lang="ru-RU" sz="2000" dirty="0">
                <a:solidFill>
                  <a:srgbClr val="00B050"/>
                </a:solidFill>
              </a:rPr>
              <a:t>Русский писатель  К.Г. </a:t>
            </a:r>
            <a:r>
              <a:rPr lang="ru-RU" sz="2000" dirty="0" smtClean="0">
                <a:solidFill>
                  <a:srgbClr val="00B050"/>
                </a:solidFill>
              </a:rPr>
              <a:t>Паустовский писал;</a:t>
            </a:r>
          </a:p>
          <a:p>
            <a:r>
              <a:rPr lang="ru-RU" sz="2000" dirty="0">
                <a:solidFill>
                  <a:srgbClr val="00B050"/>
                </a:solidFill>
              </a:rPr>
              <a:t> </a:t>
            </a:r>
            <a:r>
              <a:rPr lang="ru-RU" sz="2000" b="1" dirty="0">
                <a:solidFill>
                  <a:srgbClr val="00B050"/>
                </a:solidFill>
              </a:rPr>
              <a:t>Надо охранять природу во всех её видах. Охранять саму землю, почву, растительность, воды и воздух.</a:t>
            </a:r>
          </a:p>
          <a:p>
            <a:endParaRPr lang="ru-RU" dirty="0"/>
          </a:p>
        </p:txBody>
      </p:sp>
      <p:pic>
        <p:nvPicPr>
          <p:cNvPr id="7" name="Рисунок 6"/>
          <p:cNvPicPr>
            <a:picLocks noChangeAspect="1"/>
          </p:cNvPicPr>
          <p:nvPr/>
        </p:nvPicPr>
        <p:blipFill>
          <a:blip r:embed="rId2"/>
          <a:stretch>
            <a:fillRect/>
          </a:stretch>
        </p:blipFill>
        <p:spPr>
          <a:xfrm>
            <a:off x="2831667" y="3319341"/>
            <a:ext cx="5089135" cy="3404731"/>
          </a:xfrm>
          <a:prstGeom prst="rect">
            <a:avLst/>
          </a:prstGeom>
        </p:spPr>
      </p:pic>
    </p:spTree>
    <p:extLst>
      <p:ext uri="{BB962C8B-B14F-4D97-AF65-F5344CB8AC3E}">
        <p14:creationId xmlns:p14="http://schemas.microsoft.com/office/powerpoint/2010/main" val="10995589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642747" y="1630783"/>
            <a:ext cx="8264908" cy="4677653"/>
          </a:xfrm>
          <a:prstGeom prst="rect">
            <a:avLst/>
          </a:prstGeom>
        </p:spPr>
      </p:pic>
      <p:sp>
        <p:nvSpPr>
          <p:cNvPr id="3" name="Прямоугольник 2"/>
          <p:cNvSpPr/>
          <p:nvPr/>
        </p:nvSpPr>
        <p:spPr>
          <a:xfrm>
            <a:off x="249383" y="224364"/>
            <a:ext cx="9051636" cy="1015663"/>
          </a:xfrm>
          <a:prstGeom prst="rect">
            <a:avLst/>
          </a:prstGeom>
        </p:spPr>
        <p:txBody>
          <a:bodyPr wrap="square">
            <a:spAutoFit/>
          </a:bodyPr>
          <a:lstStyle/>
          <a:p>
            <a:r>
              <a:rPr lang="ru-RU" sz="2000" dirty="0">
                <a:solidFill>
                  <a:srgbClr val="00B050"/>
                </a:solidFill>
              </a:rPr>
              <a:t>Технический прогресс и общая несознательность человечества по отношению к будущему планеты порой приводит к ужасающим последствиям для Земли. В первую очередь это касается экологии</a:t>
            </a:r>
            <a:endParaRPr lang="ru-RU" sz="2000" dirty="0"/>
          </a:p>
        </p:txBody>
      </p:sp>
    </p:spTree>
    <p:extLst>
      <p:ext uri="{BB962C8B-B14F-4D97-AF65-F5344CB8AC3E}">
        <p14:creationId xmlns:p14="http://schemas.microsoft.com/office/powerpoint/2010/main" val="17284984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6637" y="200897"/>
            <a:ext cx="9541164" cy="1938992"/>
          </a:xfrm>
          <a:prstGeom prst="rect">
            <a:avLst/>
          </a:prstGeom>
        </p:spPr>
        <p:txBody>
          <a:bodyPr wrap="square">
            <a:spAutoFit/>
          </a:bodyPr>
          <a:lstStyle/>
          <a:p>
            <a:r>
              <a:rPr lang="ru-RU" sz="2000" dirty="0">
                <a:solidFill>
                  <a:srgbClr val="00B050"/>
                </a:solidFill>
              </a:rPr>
              <a:t>Ничто не исчезает бесследно, в том числе и мусор, который закапывают или сжигают. Из одного вещества возникает другое, при этом отравляется воздух, меняется климат, болеют люди. Отходами промышленности, транспорта разрушается растительный и животный мир. За год в атмосферу выбрасывается 5 млрд. углекислого </a:t>
            </a:r>
            <a:r>
              <a:rPr lang="ru-RU" sz="2000" dirty="0" smtClean="0">
                <a:solidFill>
                  <a:srgbClr val="00B050"/>
                </a:solidFill>
              </a:rPr>
              <a:t>газа. 70</a:t>
            </a:r>
            <a:r>
              <a:rPr lang="ru-RU" sz="2000" dirty="0">
                <a:solidFill>
                  <a:srgbClr val="00B050"/>
                </a:solidFill>
              </a:rPr>
              <a:t>% населения планеты дышат воздухом, вредным для здоровья.</a:t>
            </a:r>
          </a:p>
        </p:txBody>
      </p:sp>
      <p:pic>
        <p:nvPicPr>
          <p:cNvPr id="3" name="Рисунок 2"/>
          <p:cNvPicPr>
            <a:picLocks noChangeAspect="1"/>
          </p:cNvPicPr>
          <p:nvPr/>
        </p:nvPicPr>
        <p:blipFill>
          <a:blip r:embed="rId2"/>
          <a:stretch>
            <a:fillRect/>
          </a:stretch>
        </p:blipFill>
        <p:spPr>
          <a:xfrm>
            <a:off x="1311550" y="2260472"/>
            <a:ext cx="3362482" cy="2244436"/>
          </a:xfrm>
          <a:prstGeom prst="rect">
            <a:avLst/>
          </a:prstGeom>
        </p:spPr>
      </p:pic>
      <p:pic>
        <p:nvPicPr>
          <p:cNvPr id="4" name="Рисунок 3"/>
          <p:cNvPicPr>
            <a:picLocks noChangeAspect="1"/>
          </p:cNvPicPr>
          <p:nvPr/>
        </p:nvPicPr>
        <p:blipFill>
          <a:blip r:embed="rId3"/>
          <a:stretch>
            <a:fillRect/>
          </a:stretch>
        </p:blipFill>
        <p:spPr>
          <a:xfrm>
            <a:off x="4877219" y="4488872"/>
            <a:ext cx="3334324" cy="2244436"/>
          </a:xfrm>
          <a:prstGeom prst="rect">
            <a:avLst/>
          </a:prstGeom>
        </p:spPr>
      </p:pic>
      <p:pic>
        <p:nvPicPr>
          <p:cNvPr id="5" name="Рисунок 4"/>
          <p:cNvPicPr>
            <a:picLocks noChangeAspect="1"/>
          </p:cNvPicPr>
          <p:nvPr/>
        </p:nvPicPr>
        <p:blipFill>
          <a:blip r:embed="rId4"/>
          <a:stretch>
            <a:fillRect/>
          </a:stretch>
        </p:blipFill>
        <p:spPr>
          <a:xfrm>
            <a:off x="1332440" y="4496890"/>
            <a:ext cx="3353371" cy="2228400"/>
          </a:xfrm>
          <a:prstGeom prst="rect">
            <a:avLst/>
          </a:prstGeom>
        </p:spPr>
      </p:pic>
      <p:pic>
        <p:nvPicPr>
          <p:cNvPr id="6" name="Рисунок 5"/>
          <p:cNvPicPr>
            <a:picLocks noChangeAspect="1"/>
          </p:cNvPicPr>
          <p:nvPr/>
        </p:nvPicPr>
        <p:blipFill>
          <a:blip r:embed="rId5"/>
          <a:stretch>
            <a:fillRect/>
          </a:stretch>
        </p:blipFill>
        <p:spPr>
          <a:xfrm>
            <a:off x="4877219" y="2276508"/>
            <a:ext cx="3357883" cy="2228400"/>
          </a:xfrm>
          <a:prstGeom prst="rect">
            <a:avLst/>
          </a:prstGeom>
        </p:spPr>
      </p:pic>
    </p:spTree>
    <p:extLst>
      <p:ext uri="{BB962C8B-B14F-4D97-AF65-F5344CB8AC3E}">
        <p14:creationId xmlns:p14="http://schemas.microsoft.com/office/powerpoint/2010/main" val="19988337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0909" y="270641"/>
            <a:ext cx="9504218" cy="3816429"/>
          </a:xfrm>
          <a:prstGeom prst="rect">
            <a:avLst/>
          </a:prstGeom>
        </p:spPr>
        <p:txBody>
          <a:bodyPr wrap="square">
            <a:spAutoFit/>
          </a:bodyPr>
          <a:lstStyle/>
          <a:p>
            <a:r>
              <a:rPr lang="ru-RU" sz="2000" dirty="0">
                <a:solidFill>
                  <a:srgbClr val="00B050"/>
                </a:solidFill>
              </a:rPr>
              <a:t>Как говорится в известной русской пословице: пока гром не грянет, мужик не перекрестится. Она как нельзя лучше подходит к нынешней ситуации </a:t>
            </a:r>
            <a:r>
              <a:rPr lang="ru-RU" sz="2000" dirty="0" smtClean="0">
                <a:solidFill>
                  <a:srgbClr val="00B050"/>
                </a:solidFill>
              </a:rPr>
              <a:t> на </a:t>
            </a:r>
            <a:r>
              <a:rPr lang="ru-RU" sz="2000" dirty="0">
                <a:solidFill>
                  <a:srgbClr val="00B050"/>
                </a:solidFill>
              </a:rPr>
              <a:t>пути </a:t>
            </a:r>
            <a:r>
              <a:rPr lang="ru-RU" sz="2000" dirty="0" smtClean="0">
                <a:solidFill>
                  <a:srgbClr val="00B050"/>
                </a:solidFill>
              </a:rPr>
              <a:t>к глобальной </a:t>
            </a:r>
            <a:r>
              <a:rPr lang="ru-RU" sz="2000" dirty="0">
                <a:solidFill>
                  <a:srgbClr val="00B050"/>
                </a:solidFill>
              </a:rPr>
              <a:t>экологической катастрофе. За последние 50 лет человек уничтожил 70% мировых </a:t>
            </a:r>
            <a:r>
              <a:rPr lang="ru-RU" sz="2000" dirty="0" smtClean="0">
                <a:solidFill>
                  <a:srgbClr val="00B050"/>
                </a:solidFill>
              </a:rPr>
              <a:t>лесов. Вырубка в них идёт со скоростью почти 130 квадратных километров в год</a:t>
            </a:r>
            <a:r>
              <a:rPr lang="ru-RU" sz="2000" dirty="0">
                <a:solidFill>
                  <a:srgbClr val="00B050"/>
                </a:solidFill>
              </a:rPr>
              <a:t>. Помимо того, </a:t>
            </a:r>
            <a:r>
              <a:rPr lang="ru-RU" sz="2000" dirty="0" smtClean="0">
                <a:solidFill>
                  <a:srgbClr val="00B050"/>
                </a:solidFill>
              </a:rPr>
              <a:t>что </a:t>
            </a:r>
            <a:r>
              <a:rPr lang="ru-RU" sz="2000" dirty="0">
                <a:solidFill>
                  <a:srgbClr val="00B050"/>
                </a:solidFill>
              </a:rPr>
              <a:t>человек постоянно </a:t>
            </a:r>
            <a:r>
              <a:rPr lang="ru-RU" sz="2000" dirty="0" smtClean="0">
                <a:solidFill>
                  <a:srgbClr val="00B050"/>
                </a:solidFill>
              </a:rPr>
              <a:t>вырубает </a:t>
            </a:r>
            <a:r>
              <a:rPr lang="ru-RU" sz="2000" dirty="0">
                <a:solidFill>
                  <a:srgbClr val="00B050"/>
                </a:solidFill>
              </a:rPr>
              <a:t>леса, пожары также способствуют их быстрому </a:t>
            </a:r>
            <a:r>
              <a:rPr lang="ru-RU" sz="2000" dirty="0" smtClean="0">
                <a:solidFill>
                  <a:srgbClr val="00B050"/>
                </a:solidFill>
              </a:rPr>
              <a:t>уничтожению. Главной причиной </a:t>
            </a:r>
            <a:r>
              <a:rPr lang="ru-RU" sz="2000" dirty="0">
                <a:solidFill>
                  <a:srgbClr val="00B050"/>
                </a:solidFill>
              </a:rPr>
              <a:t>образования лесных пожаров ежегодно — это человеческий </a:t>
            </a:r>
            <a:r>
              <a:rPr lang="ru-RU" sz="2000" dirty="0" smtClean="0">
                <a:solidFill>
                  <a:srgbClr val="00B050"/>
                </a:solidFill>
              </a:rPr>
              <a:t>фактор, около </a:t>
            </a:r>
            <a:r>
              <a:rPr lang="ru-RU" sz="2000" dirty="0">
                <a:solidFill>
                  <a:srgbClr val="00B050"/>
                </a:solidFill>
              </a:rPr>
              <a:t>97% всех возгораний происходит по вине человека. </a:t>
            </a:r>
            <a:r>
              <a:rPr lang="ru-RU" sz="2000" dirty="0" smtClean="0">
                <a:solidFill>
                  <a:srgbClr val="00B050"/>
                </a:solidFill>
              </a:rPr>
              <a:t>В лесах появляются огромные горы мусора. Пластиковые </a:t>
            </a:r>
            <a:r>
              <a:rPr lang="ru-RU" sz="2000" dirty="0">
                <a:solidFill>
                  <a:srgbClr val="00B050"/>
                </a:solidFill>
              </a:rPr>
              <a:t>бутылки, стекло и другой неразлагающийся </a:t>
            </a:r>
            <a:r>
              <a:rPr lang="ru-RU" sz="2000" dirty="0" smtClean="0">
                <a:solidFill>
                  <a:srgbClr val="00B050"/>
                </a:solidFill>
              </a:rPr>
              <a:t>мусор, </a:t>
            </a:r>
            <a:r>
              <a:rPr lang="ru-RU" sz="2000" dirty="0">
                <a:solidFill>
                  <a:srgbClr val="00B050"/>
                </a:solidFill>
              </a:rPr>
              <a:t>лесу наносят непоправимый вред экосистеме. </a:t>
            </a:r>
            <a:endParaRPr lang="ru-RU" sz="2000" dirty="0" smtClean="0"/>
          </a:p>
          <a:p>
            <a:pPr algn="ctr"/>
            <a:r>
              <a:rPr lang="ru-RU" sz="2400" b="1" dirty="0" smtClean="0">
                <a:ln w="22225">
                  <a:solidFill>
                    <a:schemeClr val="accent2"/>
                  </a:solidFill>
                  <a:prstDash val="solid"/>
                </a:ln>
                <a:solidFill>
                  <a:schemeClr val="accent2">
                    <a:lumMod val="40000"/>
                    <a:lumOff val="60000"/>
                  </a:schemeClr>
                </a:solidFill>
              </a:rPr>
              <a:t>Время </a:t>
            </a:r>
            <a:r>
              <a:rPr lang="ru-RU" sz="2400" b="1" dirty="0">
                <a:ln w="22225">
                  <a:solidFill>
                    <a:schemeClr val="accent2"/>
                  </a:solidFill>
                  <a:prstDash val="solid"/>
                </a:ln>
                <a:solidFill>
                  <a:schemeClr val="accent2">
                    <a:lumMod val="40000"/>
                    <a:lumOff val="60000"/>
                  </a:schemeClr>
                </a:solidFill>
              </a:rPr>
              <a:t>разложения бытового мусора</a:t>
            </a:r>
          </a:p>
          <a:p>
            <a:endParaRPr lang="ru-RU" dirty="0"/>
          </a:p>
        </p:txBody>
      </p:sp>
      <p:sp>
        <p:nvSpPr>
          <p:cNvPr id="3" name="Прямоугольник 2"/>
          <p:cNvSpPr/>
          <p:nvPr/>
        </p:nvSpPr>
        <p:spPr>
          <a:xfrm>
            <a:off x="461818" y="4001900"/>
            <a:ext cx="6096000" cy="2246769"/>
          </a:xfrm>
          <a:prstGeom prst="rect">
            <a:avLst/>
          </a:prstGeom>
        </p:spPr>
        <p:txBody>
          <a:bodyPr>
            <a:spAutoFit/>
          </a:bodyPr>
          <a:lstStyle/>
          <a:p>
            <a:r>
              <a:rPr lang="ru-RU" sz="2800" dirty="0">
                <a:solidFill>
                  <a:srgbClr val="00B050"/>
                </a:solidFill>
              </a:rPr>
              <a:t>Бумага -2-10 лет</a:t>
            </a:r>
          </a:p>
          <a:p>
            <a:r>
              <a:rPr lang="ru-RU" sz="2800" dirty="0">
                <a:solidFill>
                  <a:srgbClr val="00B050"/>
                </a:solidFill>
              </a:rPr>
              <a:t>Консервные банки – 80 лет</a:t>
            </a:r>
          </a:p>
          <a:p>
            <a:r>
              <a:rPr lang="ru-RU" sz="2800" dirty="0">
                <a:solidFill>
                  <a:srgbClr val="00B050"/>
                </a:solidFill>
              </a:rPr>
              <a:t>Полиэтиленовые пакеты – 200 лет</a:t>
            </a:r>
          </a:p>
          <a:p>
            <a:r>
              <a:rPr lang="ru-RU" sz="2800" dirty="0">
                <a:solidFill>
                  <a:srgbClr val="00B050"/>
                </a:solidFill>
              </a:rPr>
              <a:t>Пластмасса – 500 лет</a:t>
            </a:r>
          </a:p>
          <a:p>
            <a:r>
              <a:rPr lang="ru-RU" sz="2800" dirty="0">
                <a:solidFill>
                  <a:srgbClr val="00B050"/>
                </a:solidFill>
              </a:rPr>
              <a:t>Стекло – 1000 лет</a:t>
            </a:r>
          </a:p>
        </p:txBody>
      </p:sp>
      <p:pic>
        <p:nvPicPr>
          <p:cNvPr id="5" name="Рисунок 4"/>
          <p:cNvPicPr>
            <a:picLocks noChangeAspect="1"/>
          </p:cNvPicPr>
          <p:nvPr/>
        </p:nvPicPr>
        <p:blipFill>
          <a:blip r:embed="rId2"/>
          <a:stretch>
            <a:fillRect/>
          </a:stretch>
        </p:blipFill>
        <p:spPr>
          <a:xfrm>
            <a:off x="6483927" y="4001900"/>
            <a:ext cx="2004291" cy="2531736"/>
          </a:xfrm>
          <a:prstGeom prst="rect">
            <a:avLst/>
          </a:prstGeom>
        </p:spPr>
      </p:pic>
    </p:spTree>
    <p:extLst>
      <p:ext uri="{BB962C8B-B14F-4D97-AF65-F5344CB8AC3E}">
        <p14:creationId xmlns:p14="http://schemas.microsoft.com/office/powerpoint/2010/main" val="8669285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Рисунок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4484" y="3482093"/>
            <a:ext cx="4531524" cy="2977132"/>
          </a:xfrm>
          <a:prstGeom prst="rect">
            <a:avLst/>
          </a:prstGeom>
        </p:spPr>
      </p:pic>
      <p:pic>
        <p:nvPicPr>
          <p:cNvPr id="13" name="Рисунок 12"/>
          <p:cNvPicPr>
            <a:picLocks noChangeAspect="1"/>
          </p:cNvPicPr>
          <p:nvPr/>
        </p:nvPicPr>
        <p:blipFill>
          <a:blip r:embed="rId3"/>
          <a:stretch>
            <a:fillRect/>
          </a:stretch>
        </p:blipFill>
        <p:spPr>
          <a:xfrm>
            <a:off x="216478" y="292528"/>
            <a:ext cx="4531524" cy="2957712"/>
          </a:xfrm>
          <a:prstGeom prst="rect">
            <a:avLst/>
          </a:prstGeom>
        </p:spPr>
      </p:pic>
      <p:pic>
        <p:nvPicPr>
          <p:cNvPr id="14" name="Рисунок 13"/>
          <p:cNvPicPr>
            <a:picLocks noChangeAspect="1"/>
          </p:cNvPicPr>
          <p:nvPr/>
        </p:nvPicPr>
        <p:blipFill>
          <a:blip r:embed="rId4"/>
          <a:stretch>
            <a:fillRect/>
          </a:stretch>
        </p:blipFill>
        <p:spPr>
          <a:xfrm>
            <a:off x="5006008" y="273108"/>
            <a:ext cx="4401129" cy="2977132"/>
          </a:xfrm>
          <a:prstGeom prst="rect">
            <a:avLst/>
          </a:prstGeom>
        </p:spPr>
      </p:pic>
      <p:pic>
        <p:nvPicPr>
          <p:cNvPr id="15" name="Рисунок 14"/>
          <p:cNvPicPr>
            <a:picLocks noChangeAspect="1"/>
          </p:cNvPicPr>
          <p:nvPr/>
        </p:nvPicPr>
        <p:blipFill>
          <a:blip r:embed="rId5"/>
          <a:stretch>
            <a:fillRect/>
          </a:stretch>
        </p:blipFill>
        <p:spPr>
          <a:xfrm>
            <a:off x="5203502" y="3482093"/>
            <a:ext cx="4531524" cy="2977132"/>
          </a:xfrm>
          <a:prstGeom prst="rect">
            <a:avLst/>
          </a:prstGeom>
        </p:spPr>
      </p:pic>
    </p:spTree>
    <p:extLst>
      <p:ext uri="{BB962C8B-B14F-4D97-AF65-F5344CB8AC3E}">
        <p14:creationId xmlns:p14="http://schemas.microsoft.com/office/powerpoint/2010/main" val="13200849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12434" y="286332"/>
            <a:ext cx="9735129" cy="4062651"/>
          </a:xfrm>
          <a:prstGeom prst="rect">
            <a:avLst/>
          </a:prstGeom>
        </p:spPr>
        <p:txBody>
          <a:bodyPr wrap="square">
            <a:spAutoFit/>
          </a:bodyPr>
          <a:lstStyle/>
          <a:p>
            <a:r>
              <a:rPr lang="ru-RU" sz="2000" dirty="0" smtClean="0">
                <a:solidFill>
                  <a:srgbClr val="00B050"/>
                </a:solidFill>
              </a:rPr>
              <a:t>Не </a:t>
            </a:r>
            <a:r>
              <a:rPr lang="ru-RU" sz="2000" dirty="0">
                <a:solidFill>
                  <a:srgbClr val="00B050"/>
                </a:solidFill>
              </a:rPr>
              <a:t>станет лесов — центральные части материков превратятся в пустыни.</a:t>
            </a:r>
          </a:p>
          <a:p>
            <a:r>
              <a:rPr lang="ru-RU" sz="2000" dirty="0" smtClean="0">
                <a:solidFill>
                  <a:srgbClr val="00B050"/>
                </a:solidFill>
              </a:rPr>
              <a:t>Вместе </a:t>
            </a:r>
            <a:r>
              <a:rPr lang="ru-RU" sz="2000" dirty="0">
                <a:solidFill>
                  <a:srgbClr val="00B050"/>
                </a:solidFill>
              </a:rPr>
              <a:t>с лесами уничтожено и более 45 тысяч озер. По оценкам Всемирной Организации </a:t>
            </a:r>
            <a:r>
              <a:rPr lang="ru-RU" sz="2000" dirty="0" smtClean="0">
                <a:solidFill>
                  <a:srgbClr val="00B050"/>
                </a:solidFill>
              </a:rPr>
              <a:t>Здравоохранения:  </a:t>
            </a:r>
            <a:r>
              <a:rPr lang="ru-RU" sz="2000" dirty="0">
                <a:solidFill>
                  <a:srgbClr val="00B050"/>
                </a:solidFill>
              </a:rPr>
              <a:t>75 % водоемов не пригодна для питья</a:t>
            </a:r>
            <a:r>
              <a:rPr lang="ru-RU" sz="2000" dirty="0" smtClean="0">
                <a:solidFill>
                  <a:srgbClr val="00B050"/>
                </a:solidFill>
              </a:rPr>
              <a:t>.</a:t>
            </a:r>
          </a:p>
          <a:p>
            <a:endParaRPr lang="ru-RU" dirty="0"/>
          </a:p>
          <a:p>
            <a:endParaRPr lang="ru-RU" dirty="0" smtClean="0"/>
          </a:p>
          <a:p>
            <a:endParaRPr lang="ru-RU" dirty="0"/>
          </a:p>
          <a:p>
            <a:endParaRPr lang="ru-RU" dirty="0" smtClean="0"/>
          </a:p>
          <a:p>
            <a:endParaRPr lang="ru-RU" dirty="0"/>
          </a:p>
          <a:p>
            <a:endParaRPr lang="ru-RU" dirty="0" smtClean="0"/>
          </a:p>
          <a:p>
            <a:endParaRPr lang="ru-RU" dirty="0"/>
          </a:p>
          <a:p>
            <a:endParaRPr lang="ru-RU" dirty="0" smtClean="0"/>
          </a:p>
          <a:p>
            <a:endParaRPr lang="ru-RU" dirty="0"/>
          </a:p>
          <a:p>
            <a:endParaRPr lang="ru-RU" dirty="0"/>
          </a:p>
          <a:p>
            <a:endParaRPr lang="ru-RU" dirty="0"/>
          </a:p>
        </p:txBody>
      </p:sp>
      <p:pic>
        <p:nvPicPr>
          <p:cNvPr id="4" name="Рисунок 3"/>
          <p:cNvPicPr>
            <a:picLocks noChangeAspect="1"/>
          </p:cNvPicPr>
          <p:nvPr/>
        </p:nvPicPr>
        <p:blipFill>
          <a:blip r:embed="rId2"/>
          <a:stretch>
            <a:fillRect/>
          </a:stretch>
        </p:blipFill>
        <p:spPr>
          <a:xfrm>
            <a:off x="5079998" y="3931574"/>
            <a:ext cx="3980875" cy="2766350"/>
          </a:xfrm>
          <a:prstGeom prst="rect">
            <a:avLst/>
          </a:prstGeom>
        </p:spPr>
      </p:pic>
      <p:pic>
        <p:nvPicPr>
          <p:cNvPr id="6" name="Рисунок 5"/>
          <p:cNvPicPr>
            <a:picLocks noChangeAspect="1"/>
          </p:cNvPicPr>
          <p:nvPr/>
        </p:nvPicPr>
        <p:blipFill>
          <a:blip r:embed="rId3"/>
          <a:stretch>
            <a:fillRect/>
          </a:stretch>
        </p:blipFill>
        <p:spPr>
          <a:xfrm>
            <a:off x="759689" y="1306545"/>
            <a:ext cx="3994729" cy="2766350"/>
          </a:xfrm>
          <a:prstGeom prst="rect">
            <a:avLst/>
          </a:prstGeom>
        </p:spPr>
      </p:pic>
      <p:pic>
        <p:nvPicPr>
          <p:cNvPr id="9" name="Рисунок 8"/>
          <p:cNvPicPr>
            <a:picLocks noChangeAspect="1"/>
          </p:cNvPicPr>
          <p:nvPr/>
        </p:nvPicPr>
        <p:blipFill>
          <a:blip r:embed="rId4"/>
          <a:stretch>
            <a:fillRect/>
          </a:stretch>
        </p:blipFill>
        <p:spPr>
          <a:xfrm>
            <a:off x="759688" y="4173522"/>
            <a:ext cx="3994729" cy="2442913"/>
          </a:xfrm>
          <a:prstGeom prst="rect">
            <a:avLst/>
          </a:prstGeom>
        </p:spPr>
      </p:pic>
      <p:pic>
        <p:nvPicPr>
          <p:cNvPr id="10" name="Рисунок 9"/>
          <p:cNvPicPr>
            <a:picLocks noChangeAspect="1"/>
          </p:cNvPicPr>
          <p:nvPr/>
        </p:nvPicPr>
        <p:blipFill>
          <a:blip r:embed="rId5"/>
          <a:stretch>
            <a:fillRect/>
          </a:stretch>
        </p:blipFill>
        <p:spPr>
          <a:xfrm>
            <a:off x="5079998" y="1306545"/>
            <a:ext cx="3980875" cy="2442913"/>
          </a:xfrm>
          <a:prstGeom prst="rect">
            <a:avLst/>
          </a:prstGeom>
        </p:spPr>
      </p:pic>
    </p:spTree>
    <p:extLst>
      <p:ext uri="{BB962C8B-B14F-4D97-AF65-F5344CB8AC3E}">
        <p14:creationId xmlns:p14="http://schemas.microsoft.com/office/powerpoint/2010/main" val="25646567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7854" y="353535"/>
            <a:ext cx="9079346" cy="1015663"/>
          </a:xfrm>
          <a:prstGeom prst="rect">
            <a:avLst/>
          </a:prstGeom>
        </p:spPr>
        <p:txBody>
          <a:bodyPr wrap="square">
            <a:spAutoFit/>
          </a:bodyPr>
          <a:lstStyle/>
          <a:p>
            <a:r>
              <a:rPr lang="ru-RU" sz="2000" dirty="0">
                <a:solidFill>
                  <a:srgbClr val="00B050"/>
                </a:solidFill>
              </a:rPr>
              <a:t>Огромный остров мусорных отходов дрейфует в Тихом океане. Сегодня оно в два раза превышает размер штата Техас. 80% мусорного айсберга составляют изделия из пластика, общий вес острова 3,5 млн. тонн» </a:t>
            </a:r>
          </a:p>
        </p:txBody>
      </p:sp>
      <p:pic>
        <p:nvPicPr>
          <p:cNvPr id="3" name="Рисунок 2"/>
          <p:cNvPicPr>
            <a:picLocks noChangeAspect="1"/>
          </p:cNvPicPr>
          <p:nvPr/>
        </p:nvPicPr>
        <p:blipFill>
          <a:blip r:embed="rId3"/>
          <a:stretch>
            <a:fillRect/>
          </a:stretch>
        </p:blipFill>
        <p:spPr>
          <a:xfrm>
            <a:off x="267854" y="1590686"/>
            <a:ext cx="4750206" cy="3333784"/>
          </a:xfrm>
          <a:prstGeom prst="rect">
            <a:avLst/>
          </a:prstGeom>
        </p:spPr>
      </p:pic>
      <p:pic>
        <p:nvPicPr>
          <p:cNvPr id="4" name="Рисунок 3"/>
          <p:cNvPicPr>
            <a:picLocks noChangeAspect="1"/>
          </p:cNvPicPr>
          <p:nvPr/>
        </p:nvPicPr>
        <p:blipFill>
          <a:blip r:embed="rId4"/>
          <a:stretch>
            <a:fillRect/>
          </a:stretch>
        </p:blipFill>
        <p:spPr>
          <a:xfrm>
            <a:off x="5135417" y="1590686"/>
            <a:ext cx="4750206" cy="3333784"/>
          </a:xfrm>
          <a:prstGeom prst="rect">
            <a:avLst/>
          </a:prstGeom>
        </p:spPr>
      </p:pic>
      <p:sp>
        <p:nvSpPr>
          <p:cNvPr id="5" name="Прямоугольник 4"/>
          <p:cNvSpPr/>
          <p:nvPr/>
        </p:nvSpPr>
        <p:spPr>
          <a:xfrm>
            <a:off x="413732" y="5145958"/>
            <a:ext cx="9208655" cy="1323439"/>
          </a:xfrm>
          <a:prstGeom prst="rect">
            <a:avLst/>
          </a:prstGeom>
        </p:spPr>
        <p:txBody>
          <a:bodyPr wrap="square">
            <a:spAutoFit/>
          </a:bodyPr>
          <a:lstStyle/>
          <a:p>
            <a:r>
              <a:rPr lang="ru-RU" sz="2000" dirty="0">
                <a:solidFill>
                  <a:srgbClr val="00B050"/>
                </a:solidFill>
              </a:rPr>
              <a:t>Датский физик Нильс Хенрик Давид Бор, Нобелевский лауреат, много лет назад сказал:</a:t>
            </a:r>
          </a:p>
          <a:p>
            <a:r>
              <a:rPr lang="ru-RU" sz="2000" dirty="0">
                <a:solidFill>
                  <a:srgbClr val="00B050"/>
                </a:solidFill>
              </a:rPr>
              <a:t>«ЧЕЛОВЕЧЕСТВО ПОГИБНЕТ НЕ ОТ АТОМНОЙ БОМБЫ И БЕСКОНЕЧНЫХ ВОЙН, ОНО ПОХОРОНИТ СЕБЯ ПОД ГОРАМИ СОБСТВЕННЫХ ОТХОДОВ».</a:t>
            </a:r>
          </a:p>
        </p:txBody>
      </p:sp>
    </p:spTree>
    <p:extLst>
      <p:ext uri="{BB962C8B-B14F-4D97-AF65-F5344CB8AC3E}">
        <p14:creationId xmlns:p14="http://schemas.microsoft.com/office/powerpoint/2010/main" val="12871864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5491" y="197882"/>
            <a:ext cx="9467273" cy="2246769"/>
          </a:xfrm>
          <a:prstGeom prst="rect">
            <a:avLst/>
          </a:prstGeom>
        </p:spPr>
        <p:txBody>
          <a:bodyPr wrap="square">
            <a:spAutoFit/>
          </a:bodyPr>
          <a:lstStyle/>
          <a:p>
            <a:r>
              <a:rPr lang="ru-RU" sz="2000" dirty="0">
                <a:solidFill>
                  <a:srgbClr val="00B050"/>
                </a:solidFill>
              </a:rPr>
              <a:t>Загрязнение воды - это серьёзная экологическая проблема. Ведь вода необходима для существования всех живых организмов, в том числе и людей. Но её загрязнение делает невозможным использование воды для питья. Бороться с этой проблемой вполне можно. и нужно. </a:t>
            </a:r>
            <a:endParaRPr lang="ru-RU" sz="2000" dirty="0" smtClean="0">
              <a:solidFill>
                <a:srgbClr val="00B050"/>
              </a:solidFill>
            </a:endParaRPr>
          </a:p>
          <a:p>
            <a:r>
              <a:rPr lang="ru-RU" sz="2000" dirty="0">
                <a:solidFill>
                  <a:srgbClr val="00B050"/>
                </a:solidFill>
              </a:rPr>
              <a:t>По данным Комитета ООН по охране природы, ежегодно пластиковые отходы становятся причиной смерти 1 миллиона птиц, 100 тысяч морских млекопитающих и неисчислимого количества рыб. </a:t>
            </a:r>
          </a:p>
        </p:txBody>
      </p:sp>
      <p:pic>
        <p:nvPicPr>
          <p:cNvPr id="3" name="Рисунок 2"/>
          <p:cNvPicPr>
            <a:picLocks noChangeAspect="1"/>
          </p:cNvPicPr>
          <p:nvPr/>
        </p:nvPicPr>
        <p:blipFill>
          <a:blip r:embed="rId2"/>
          <a:stretch>
            <a:fillRect/>
          </a:stretch>
        </p:blipFill>
        <p:spPr>
          <a:xfrm>
            <a:off x="1079399" y="2517224"/>
            <a:ext cx="3218926" cy="2168620"/>
          </a:xfrm>
          <a:prstGeom prst="rect">
            <a:avLst/>
          </a:prstGeom>
        </p:spPr>
      </p:pic>
      <p:pic>
        <p:nvPicPr>
          <p:cNvPr id="4" name="Рисунок 3"/>
          <p:cNvPicPr>
            <a:picLocks noChangeAspect="1"/>
          </p:cNvPicPr>
          <p:nvPr/>
        </p:nvPicPr>
        <p:blipFill>
          <a:blip r:embed="rId3"/>
          <a:stretch>
            <a:fillRect/>
          </a:stretch>
        </p:blipFill>
        <p:spPr>
          <a:xfrm>
            <a:off x="4600020" y="2546690"/>
            <a:ext cx="3129967" cy="2168620"/>
          </a:xfrm>
          <a:prstGeom prst="rect">
            <a:avLst/>
          </a:prstGeom>
        </p:spPr>
      </p:pic>
      <p:pic>
        <p:nvPicPr>
          <p:cNvPr id="5" name="Рисунок 4"/>
          <p:cNvPicPr>
            <a:picLocks noChangeAspect="1"/>
          </p:cNvPicPr>
          <p:nvPr/>
        </p:nvPicPr>
        <p:blipFill>
          <a:blip r:embed="rId4"/>
          <a:stretch>
            <a:fillRect/>
          </a:stretch>
        </p:blipFill>
        <p:spPr>
          <a:xfrm>
            <a:off x="1079399" y="4758417"/>
            <a:ext cx="3218926" cy="2046238"/>
          </a:xfrm>
          <a:prstGeom prst="rect">
            <a:avLst/>
          </a:prstGeom>
        </p:spPr>
      </p:pic>
      <p:pic>
        <p:nvPicPr>
          <p:cNvPr id="6" name="Рисунок 5"/>
          <p:cNvPicPr>
            <a:picLocks noChangeAspect="1"/>
          </p:cNvPicPr>
          <p:nvPr/>
        </p:nvPicPr>
        <p:blipFill>
          <a:blip r:embed="rId5"/>
          <a:stretch>
            <a:fillRect/>
          </a:stretch>
        </p:blipFill>
        <p:spPr>
          <a:xfrm>
            <a:off x="4600020" y="4758417"/>
            <a:ext cx="3129967" cy="2046238"/>
          </a:xfrm>
          <a:prstGeom prst="rect">
            <a:avLst/>
          </a:prstGeom>
        </p:spPr>
      </p:pic>
    </p:spTree>
    <p:extLst>
      <p:ext uri="{BB962C8B-B14F-4D97-AF65-F5344CB8AC3E}">
        <p14:creationId xmlns:p14="http://schemas.microsoft.com/office/powerpoint/2010/main" val="27158530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394998" y="277092"/>
            <a:ext cx="8845783" cy="6142181"/>
          </a:xfrm>
          <a:prstGeom prst="rect">
            <a:avLst/>
          </a:prstGeom>
        </p:spPr>
      </p:pic>
    </p:spTree>
    <p:extLst>
      <p:ext uri="{BB962C8B-B14F-4D97-AF65-F5344CB8AC3E}">
        <p14:creationId xmlns:p14="http://schemas.microsoft.com/office/powerpoint/2010/main" val="28637772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2326" y="284031"/>
            <a:ext cx="9297237" cy="1323439"/>
          </a:xfrm>
          <a:prstGeom prst="rect">
            <a:avLst/>
          </a:prstGeom>
        </p:spPr>
        <p:txBody>
          <a:bodyPr wrap="square">
            <a:spAutoFit/>
          </a:bodyPr>
          <a:lstStyle/>
          <a:p>
            <a:r>
              <a:rPr lang="ru-RU" sz="2000" dirty="0">
                <a:solidFill>
                  <a:srgbClr val="00B050"/>
                </a:solidFill>
              </a:rPr>
              <a:t>Вокруг нас горы мусора, наступает мусорный кризис!  Окрестности населенных пунктов превращаются в огромные мусорные свалки. Брошенные пакеты разносятся ветром, превращает деревья в новогодние ёлки, только вместо игрушек пакеты.</a:t>
            </a:r>
          </a:p>
        </p:txBody>
      </p:sp>
      <p:pic>
        <p:nvPicPr>
          <p:cNvPr id="3" name="Рисунок 2"/>
          <p:cNvPicPr>
            <a:picLocks noChangeAspect="1"/>
          </p:cNvPicPr>
          <p:nvPr/>
        </p:nvPicPr>
        <p:blipFill>
          <a:blip r:embed="rId2"/>
          <a:stretch>
            <a:fillRect/>
          </a:stretch>
        </p:blipFill>
        <p:spPr>
          <a:xfrm>
            <a:off x="222169" y="1667703"/>
            <a:ext cx="3650645" cy="2493818"/>
          </a:xfrm>
          <a:prstGeom prst="rect">
            <a:avLst/>
          </a:prstGeom>
        </p:spPr>
      </p:pic>
      <p:pic>
        <p:nvPicPr>
          <p:cNvPr id="4" name="Рисунок 3"/>
          <p:cNvPicPr>
            <a:picLocks noChangeAspect="1"/>
          </p:cNvPicPr>
          <p:nvPr/>
        </p:nvPicPr>
        <p:blipFill>
          <a:blip r:embed="rId3"/>
          <a:stretch>
            <a:fillRect/>
          </a:stretch>
        </p:blipFill>
        <p:spPr>
          <a:xfrm>
            <a:off x="5940481" y="1663232"/>
            <a:ext cx="3650645" cy="2493818"/>
          </a:xfrm>
          <a:prstGeom prst="rect">
            <a:avLst/>
          </a:prstGeom>
        </p:spPr>
      </p:pic>
      <p:pic>
        <p:nvPicPr>
          <p:cNvPr id="5" name="Рисунок 4"/>
          <p:cNvPicPr>
            <a:picLocks noChangeAspect="1"/>
          </p:cNvPicPr>
          <p:nvPr/>
        </p:nvPicPr>
        <p:blipFill>
          <a:blip r:embed="rId4"/>
          <a:stretch>
            <a:fillRect/>
          </a:stretch>
        </p:blipFill>
        <p:spPr>
          <a:xfrm>
            <a:off x="562853" y="4451928"/>
            <a:ext cx="3309961" cy="2272898"/>
          </a:xfrm>
          <a:prstGeom prst="rect">
            <a:avLst/>
          </a:prstGeom>
        </p:spPr>
      </p:pic>
      <p:pic>
        <p:nvPicPr>
          <p:cNvPr id="6" name="Рисунок 5"/>
          <p:cNvPicPr>
            <a:picLocks noChangeAspect="1"/>
          </p:cNvPicPr>
          <p:nvPr/>
        </p:nvPicPr>
        <p:blipFill>
          <a:blip r:embed="rId5"/>
          <a:stretch>
            <a:fillRect/>
          </a:stretch>
        </p:blipFill>
        <p:spPr>
          <a:xfrm>
            <a:off x="6268526" y="4486637"/>
            <a:ext cx="3322600" cy="2261091"/>
          </a:xfrm>
          <a:prstGeom prst="rect">
            <a:avLst/>
          </a:prstGeom>
        </p:spPr>
      </p:pic>
      <p:pic>
        <p:nvPicPr>
          <p:cNvPr id="7" name="Рисунок 6"/>
          <p:cNvPicPr>
            <a:picLocks noChangeAspect="1"/>
          </p:cNvPicPr>
          <p:nvPr/>
        </p:nvPicPr>
        <p:blipFill>
          <a:blip r:embed="rId6"/>
          <a:stretch>
            <a:fillRect/>
          </a:stretch>
        </p:blipFill>
        <p:spPr>
          <a:xfrm>
            <a:off x="3482109" y="2787882"/>
            <a:ext cx="3380509" cy="2867744"/>
          </a:xfrm>
          <a:prstGeom prst="rect">
            <a:avLst/>
          </a:prstGeom>
        </p:spPr>
      </p:pic>
    </p:spTree>
    <p:extLst>
      <p:ext uri="{BB962C8B-B14F-4D97-AF65-F5344CB8AC3E}">
        <p14:creationId xmlns:p14="http://schemas.microsoft.com/office/powerpoint/2010/main" val="117800326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127" y="233509"/>
            <a:ext cx="9725890" cy="1323439"/>
          </a:xfrm>
          <a:prstGeom prst="rect">
            <a:avLst/>
          </a:prstGeom>
        </p:spPr>
        <p:txBody>
          <a:bodyPr wrap="square">
            <a:spAutoFit/>
          </a:bodyPr>
          <a:lstStyle/>
          <a:p>
            <a:r>
              <a:rPr lang="ru-RU" sz="2000" dirty="0" smtClean="0">
                <a:solidFill>
                  <a:srgbClr val="00B050"/>
                </a:solidFill>
              </a:rPr>
              <a:t>Все </a:t>
            </a:r>
            <a:r>
              <a:rPr lang="ru-RU" sz="2000" dirty="0">
                <a:solidFill>
                  <a:srgbClr val="00B050"/>
                </a:solidFill>
              </a:rPr>
              <a:t>мы очень любим нашу страну. Но, к сожалению, не все жители нашей страны берегут окружающую природу, красоту наших лесов и степей. Новое поколение должно объективно смотреть на хозяйственную деятельность человека, бережно относиться к природе. </a:t>
            </a:r>
          </a:p>
        </p:txBody>
      </p:sp>
      <p:pic>
        <p:nvPicPr>
          <p:cNvPr id="3" name="Рисунок 2"/>
          <p:cNvPicPr>
            <a:picLocks noChangeAspect="1"/>
          </p:cNvPicPr>
          <p:nvPr/>
        </p:nvPicPr>
        <p:blipFill>
          <a:blip r:embed="rId2"/>
          <a:stretch>
            <a:fillRect/>
          </a:stretch>
        </p:blipFill>
        <p:spPr>
          <a:xfrm>
            <a:off x="529372" y="1765000"/>
            <a:ext cx="3910060" cy="2346036"/>
          </a:xfrm>
          <a:prstGeom prst="rect">
            <a:avLst/>
          </a:prstGeom>
        </p:spPr>
      </p:pic>
      <p:pic>
        <p:nvPicPr>
          <p:cNvPr id="4" name="Рисунок 3"/>
          <p:cNvPicPr>
            <a:picLocks noChangeAspect="1"/>
          </p:cNvPicPr>
          <p:nvPr/>
        </p:nvPicPr>
        <p:blipFill>
          <a:blip r:embed="rId3"/>
          <a:stretch>
            <a:fillRect/>
          </a:stretch>
        </p:blipFill>
        <p:spPr>
          <a:xfrm>
            <a:off x="5029200" y="1765000"/>
            <a:ext cx="3942892" cy="2346036"/>
          </a:xfrm>
          <a:prstGeom prst="rect">
            <a:avLst/>
          </a:prstGeom>
        </p:spPr>
      </p:pic>
      <p:pic>
        <p:nvPicPr>
          <p:cNvPr id="5" name="Рисунок 4"/>
          <p:cNvPicPr>
            <a:picLocks noChangeAspect="1"/>
          </p:cNvPicPr>
          <p:nvPr/>
        </p:nvPicPr>
        <p:blipFill>
          <a:blip r:embed="rId4"/>
          <a:stretch>
            <a:fillRect/>
          </a:stretch>
        </p:blipFill>
        <p:spPr>
          <a:xfrm>
            <a:off x="529372" y="4319089"/>
            <a:ext cx="3940057" cy="2359126"/>
          </a:xfrm>
          <a:prstGeom prst="rect">
            <a:avLst/>
          </a:prstGeom>
        </p:spPr>
      </p:pic>
      <p:pic>
        <p:nvPicPr>
          <p:cNvPr id="6" name="Рисунок 5"/>
          <p:cNvPicPr>
            <a:picLocks noChangeAspect="1"/>
          </p:cNvPicPr>
          <p:nvPr/>
        </p:nvPicPr>
        <p:blipFill>
          <a:blip r:embed="rId5"/>
          <a:stretch>
            <a:fillRect/>
          </a:stretch>
        </p:blipFill>
        <p:spPr>
          <a:xfrm>
            <a:off x="5039841" y="4340260"/>
            <a:ext cx="3932251" cy="2337955"/>
          </a:xfrm>
          <a:prstGeom prst="rect">
            <a:avLst/>
          </a:prstGeom>
        </p:spPr>
      </p:pic>
    </p:spTree>
    <p:extLst>
      <p:ext uri="{BB962C8B-B14F-4D97-AF65-F5344CB8AC3E}">
        <p14:creationId xmlns:p14="http://schemas.microsoft.com/office/powerpoint/2010/main" val="13123484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3963" y="307631"/>
            <a:ext cx="9476509" cy="3477875"/>
          </a:xfrm>
          <a:prstGeom prst="rect">
            <a:avLst/>
          </a:prstGeom>
        </p:spPr>
        <p:txBody>
          <a:bodyPr wrap="square">
            <a:spAutoFit/>
          </a:bodyPr>
          <a:lstStyle/>
          <a:p>
            <a:r>
              <a:rPr lang="ru-RU" sz="2000" dirty="0">
                <a:solidFill>
                  <a:srgbClr val="00B050"/>
                </a:solidFill>
              </a:rPr>
              <a:t>19 апреля 2017 г. Президент подписал Указ РФ  № 176 “</a:t>
            </a:r>
            <a:r>
              <a:rPr lang="ru-RU" sz="2000" b="1" dirty="0">
                <a:solidFill>
                  <a:srgbClr val="00B050"/>
                </a:solidFill>
              </a:rPr>
              <a:t>О Стратегии экологической безопасности Российской Федерации на период до 2025 года</a:t>
            </a:r>
            <a:r>
              <a:rPr lang="ru-RU" sz="2000" dirty="0">
                <a:solidFill>
                  <a:srgbClr val="00B050"/>
                </a:solidFill>
              </a:rPr>
              <a:t>”</a:t>
            </a:r>
          </a:p>
          <a:p>
            <a:r>
              <a:rPr lang="ru-RU" sz="2000" dirty="0" smtClean="0">
                <a:solidFill>
                  <a:srgbClr val="00B050"/>
                </a:solidFill>
              </a:rPr>
              <a:t>Придёт </a:t>
            </a:r>
            <a:r>
              <a:rPr lang="ru-RU" sz="2000" dirty="0">
                <a:solidFill>
                  <a:srgbClr val="00B050"/>
                </a:solidFill>
              </a:rPr>
              <a:t>время, и в нашей стране построят много мусороперерабатывающих заводов, другого выхода просто нет, иначе мусор погубит нас. Но для того, чтобы не усугублять проблему сегодня, необходимы не только усилия властей. Мусоровоз не поедет за вами следом, чтобы убрать пустую пластиковую бутылку, бумажку от жевательной резинки или шоколадки. Нельзя где попало выбрасывать мусор, а наоборот помочь второму рождению мусора, т.е. отделять их по происхождению. Только так мы поможем себе и нашей планете.</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46962" y="4011787"/>
            <a:ext cx="3926493" cy="2698621"/>
          </a:xfrm>
          <a:prstGeom prst="rect">
            <a:avLst/>
          </a:prstGeom>
        </p:spPr>
      </p:pic>
    </p:spTree>
    <p:extLst>
      <p:ext uri="{BB962C8B-B14F-4D97-AF65-F5344CB8AC3E}">
        <p14:creationId xmlns:p14="http://schemas.microsoft.com/office/powerpoint/2010/main" val="16660808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6696" y="1695176"/>
            <a:ext cx="5274685" cy="5162824"/>
          </a:xfrm>
          <a:prstGeom prst="rect">
            <a:avLst/>
          </a:prstGeom>
        </p:spPr>
      </p:pic>
      <p:sp>
        <p:nvSpPr>
          <p:cNvPr id="3" name="Прямоугольник 2"/>
          <p:cNvSpPr/>
          <p:nvPr/>
        </p:nvSpPr>
        <p:spPr>
          <a:xfrm>
            <a:off x="872219" y="334879"/>
            <a:ext cx="8182048" cy="1015663"/>
          </a:xfrm>
          <a:prstGeom prst="rect">
            <a:avLst/>
          </a:prstGeom>
        </p:spPr>
        <p:txBody>
          <a:bodyPr wrap="none">
            <a:spAutoFit/>
          </a:bodyPr>
          <a:lstStyle/>
          <a:p>
            <a:r>
              <a:rPr lang="ru-RU" sz="6000" b="1" dirty="0">
                <a:ln w="22225">
                  <a:solidFill>
                    <a:schemeClr val="accent2"/>
                  </a:solidFill>
                  <a:prstDash val="solid"/>
                </a:ln>
                <a:solidFill>
                  <a:schemeClr val="accent2">
                    <a:lumMod val="40000"/>
                    <a:lumOff val="60000"/>
                  </a:schemeClr>
                </a:solidFill>
              </a:rPr>
              <a:t>Спасибо за внимание</a:t>
            </a:r>
          </a:p>
        </p:txBody>
      </p:sp>
    </p:spTree>
    <p:extLst>
      <p:ext uri="{BB962C8B-B14F-4D97-AF65-F5344CB8AC3E}">
        <p14:creationId xmlns:p14="http://schemas.microsoft.com/office/powerpoint/2010/main" val="2438835549"/>
      </p:ext>
    </p:extLst>
  </p:cSld>
  <p:clrMapOvr>
    <a:masterClrMapping/>
  </p:clrMapOvr>
  <p:timing>
    <p:tnLst>
      <p:par>
        <p:cTn id="1" dur="indefinite" restart="never" nodeType="tmRoot"/>
      </p:par>
    </p:tnLst>
  </p:timing>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449</TotalTime>
  <Words>776</Words>
  <Application>Microsoft Office PowerPoint</Application>
  <PresentationFormat>Широкоэкранный</PresentationFormat>
  <Paragraphs>41</Paragraphs>
  <Slides>15</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15</vt:i4>
      </vt:variant>
    </vt:vector>
  </HeadingPairs>
  <TitlesOfParts>
    <vt:vector size="21" baseType="lpstr">
      <vt:lpstr>Arial</vt:lpstr>
      <vt:lpstr>Calibri</vt:lpstr>
      <vt:lpstr>Times New Roman</vt:lpstr>
      <vt:lpstr>Trebuchet MS</vt:lpstr>
      <vt:lpstr>Wingdings 3</vt:lpstr>
      <vt:lpstr>Аспект</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9</dc:creator>
  <cp:lastModifiedBy>Елена Хрустова</cp:lastModifiedBy>
  <cp:revision>42</cp:revision>
  <dcterms:created xsi:type="dcterms:W3CDTF">2019-02-20T15:43:11Z</dcterms:created>
  <dcterms:modified xsi:type="dcterms:W3CDTF">2021-05-29T18:05:39Z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name="NXPowerLiteLastOptimized" pid="2">
    <vt:lpwstr>1021005</vt:lpwstr>
  </property>
  <property fmtid="{D5CDD505-2E9C-101B-9397-08002B2CF9AE}" name="NXPowerLiteSettings" pid="3">
    <vt:lpwstr>C7000400038000</vt:lpwstr>
  </property>
  <property fmtid="{D5CDD505-2E9C-101B-9397-08002B2CF9AE}" name="NXPowerLiteVersion" pid="4">
    <vt:lpwstr>S9.0.3</vt:lpwstr>
  </property>
</Properties>
</file>