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9" r:id="rId4"/>
    <p:sldId id="282" r:id="rId5"/>
    <p:sldId id="265" r:id="rId6"/>
    <p:sldId id="260" r:id="rId7"/>
    <p:sldId id="272" r:id="rId8"/>
    <p:sldId id="268" r:id="rId9"/>
    <p:sldId id="275" r:id="rId10"/>
    <p:sldId id="276" r:id="rId11"/>
    <p:sldId id="277" r:id="rId12"/>
    <p:sldId id="269" r:id="rId13"/>
    <p:sldId id="279" r:id="rId14"/>
    <p:sldId id="285" r:id="rId15"/>
    <p:sldId id="280" r:id="rId16"/>
    <p:sldId id="266" r:id="rId17"/>
    <p:sldId id="267" r:id="rId18"/>
    <p:sldId id="281" r:id="rId19"/>
    <p:sldId id="283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812" autoAdjust="0"/>
    <p:restoredTop sz="94676" autoAdjust="0"/>
  </p:normalViewPr>
  <p:slideViewPr>
    <p:cSldViewPr>
      <p:cViewPr varScale="1">
        <p:scale>
          <a:sx n="87" d="100"/>
          <a:sy n="87" d="100"/>
        </p:scale>
        <p:origin x="-141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565397E-B499-48B5-AFCC-6A40DC1D6329}" type="datetimeFigureOut">
              <a:rPr lang="ru-RU" smtClean="0"/>
              <a:t>01.05.2014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437A365-AC0F-4E90-B44E-2D81D475B65B}" type="slidenum">
              <a:rPr lang="ru-RU" smtClean="0"/>
              <a:t>‹#›</a:t>
            </a:fld>
            <a:endParaRPr lang="ru-RU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5397E-B499-48B5-AFCC-6A40DC1D6329}" type="datetimeFigureOut">
              <a:rPr lang="ru-RU" smtClean="0"/>
              <a:t>01.05.2014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7A365-AC0F-4E90-B44E-2D81D475B65B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5397E-B499-48B5-AFCC-6A40DC1D6329}" type="datetimeFigureOut">
              <a:rPr lang="ru-RU" smtClean="0"/>
              <a:t>01.05.2014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7A365-AC0F-4E90-B44E-2D81D475B65B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5397E-B499-48B5-AFCC-6A40DC1D6329}" type="datetimeFigureOut">
              <a:rPr lang="ru-RU" smtClean="0"/>
              <a:t>01.05.2014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7A365-AC0F-4E90-B44E-2D81D475B65B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5397E-B499-48B5-AFCC-6A40DC1D6329}" type="datetimeFigureOut">
              <a:rPr lang="ru-RU" smtClean="0"/>
              <a:t>01.05.2014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7A365-AC0F-4E90-B44E-2D81D475B65B}" type="slidenum">
              <a:rPr lang="ru-RU" smtClean="0"/>
              <a:t>‹#›</a:t>
            </a:fld>
            <a:endParaRPr lang="ru-RU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5397E-B499-48B5-AFCC-6A40DC1D6329}" type="datetimeFigureOut">
              <a:rPr lang="ru-RU" smtClean="0"/>
              <a:t>01.05.2014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7A365-AC0F-4E90-B44E-2D81D475B65B}" type="slidenum">
              <a:rPr lang="ru-RU" smtClean="0"/>
              <a:t>‹#›</a:t>
            </a:fld>
            <a:endParaRPr lang="ru-RU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5397E-B499-48B5-AFCC-6A40DC1D6329}" type="datetimeFigureOut">
              <a:rPr lang="ru-RU" smtClean="0"/>
              <a:t>01.05.2014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7A365-AC0F-4E90-B44E-2D81D475B6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5397E-B499-48B5-AFCC-6A40DC1D6329}" type="datetimeFigureOut">
              <a:rPr lang="ru-RU" smtClean="0"/>
              <a:t>01.05.2014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7A365-AC0F-4E90-B44E-2D81D475B6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5397E-B499-48B5-AFCC-6A40DC1D6329}" type="datetimeFigureOut">
              <a:rPr lang="ru-RU" smtClean="0"/>
              <a:t>01.05.2014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7A365-AC0F-4E90-B44E-2D81D475B6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5397E-B499-48B5-AFCC-6A40DC1D6329}" type="datetimeFigureOut">
              <a:rPr lang="ru-RU" smtClean="0"/>
              <a:t>01.05.2014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7A365-AC0F-4E90-B44E-2D81D475B65B}" type="slidenum">
              <a:rPr lang="ru-RU" smtClean="0"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5397E-B499-48B5-AFCC-6A40DC1D6329}" type="datetimeFigureOut">
              <a:rPr lang="ru-RU" smtClean="0"/>
              <a:t>01.05.2014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7A365-AC0F-4E90-B44E-2D81D475B65B}" type="slidenum">
              <a:rPr lang="ru-RU" smtClean="0"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4565397E-B499-48B5-AFCC-6A40DC1D6329}" type="datetimeFigureOut">
              <a:rPr lang="ru-RU" smtClean="0"/>
              <a:t>01.05.2014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6437A365-AC0F-4E90-B44E-2D81D475B65B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pn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gif"/><Relationship Id="rId3" Type="http://schemas.openxmlformats.org/officeDocument/2006/relationships/image" Target="../media/image8.gif"/><Relationship Id="rId7" Type="http://schemas.openxmlformats.org/officeDocument/2006/relationships/image" Target="../media/image23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smiles.33b.ru/smile.103008.html" TargetMode="External"/><Relationship Id="rId5" Type="http://schemas.openxmlformats.org/officeDocument/2006/relationships/image" Target="../media/image22.jpg"/><Relationship Id="rId4" Type="http://schemas.openxmlformats.org/officeDocument/2006/relationships/image" Target="../media/image21.jpg"/><Relationship Id="rId9" Type="http://schemas.openxmlformats.org/officeDocument/2006/relationships/image" Target="../media/image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gif"/><Relationship Id="rId4" Type="http://schemas.openxmlformats.org/officeDocument/2006/relationships/image" Target="../media/image26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g"/><Relationship Id="rId3" Type="http://schemas.openxmlformats.org/officeDocument/2006/relationships/image" Target="../media/image28.jpeg"/><Relationship Id="rId7" Type="http://schemas.openxmlformats.org/officeDocument/2006/relationships/image" Target="../media/image3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JPG"/><Relationship Id="rId4" Type="http://schemas.openxmlformats.org/officeDocument/2006/relationships/image" Target="../media/image4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hyperlink" Target="http://smiles.33b.ru/smile.80285.html" TargetMode="External"/><Relationship Id="rId7" Type="http://schemas.openxmlformats.org/officeDocument/2006/relationships/image" Target="../media/image53.jpeg"/><Relationship Id="rId12" Type="http://schemas.openxmlformats.org/officeDocument/2006/relationships/image" Target="../media/image5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11" Type="http://schemas.openxmlformats.org/officeDocument/2006/relationships/image" Target="../media/image57.jpeg"/><Relationship Id="rId5" Type="http://schemas.openxmlformats.org/officeDocument/2006/relationships/image" Target="../media/image51.jpeg"/><Relationship Id="rId10" Type="http://schemas.openxmlformats.org/officeDocument/2006/relationships/image" Target="../media/image56.jpeg"/><Relationship Id="rId4" Type="http://schemas.openxmlformats.org/officeDocument/2006/relationships/image" Target="../media/image50.gif"/><Relationship Id="rId9" Type="http://schemas.openxmlformats.org/officeDocument/2006/relationships/image" Target="../media/image5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JPG"/><Relationship Id="rId13" Type="http://schemas.openxmlformats.org/officeDocument/2006/relationships/image" Target="../media/image67.jpeg"/><Relationship Id="rId3" Type="http://schemas.openxmlformats.org/officeDocument/2006/relationships/image" Target="../media/image50.gif"/><Relationship Id="rId7" Type="http://schemas.openxmlformats.org/officeDocument/2006/relationships/image" Target="../media/image61.jpeg"/><Relationship Id="rId12" Type="http://schemas.openxmlformats.org/officeDocument/2006/relationships/image" Target="../media/image66.JPG"/><Relationship Id="rId2" Type="http://schemas.openxmlformats.org/officeDocument/2006/relationships/hyperlink" Target="http://smiles.33b.ru/smile.80285.html" TargetMode="External"/><Relationship Id="rId16" Type="http://schemas.openxmlformats.org/officeDocument/2006/relationships/image" Target="../media/image70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jpeg"/><Relationship Id="rId11" Type="http://schemas.openxmlformats.org/officeDocument/2006/relationships/image" Target="../media/image65.JPG"/><Relationship Id="rId5" Type="http://schemas.openxmlformats.org/officeDocument/2006/relationships/image" Target="../media/image59.jpeg"/><Relationship Id="rId15" Type="http://schemas.openxmlformats.org/officeDocument/2006/relationships/image" Target="../media/image69.JPG"/><Relationship Id="rId10" Type="http://schemas.openxmlformats.org/officeDocument/2006/relationships/image" Target="../media/image64.JPG"/><Relationship Id="rId4" Type="http://schemas.openxmlformats.org/officeDocument/2006/relationships/image" Target="../media/image47.JPG"/><Relationship Id="rId9" Type="http://schemas.openxmlformats.org/officeDocument/2006/relationships/image" Target="../media/image63.jpeg"/><Relationship Id="rId14" Type="http://schemas.openxmlformats.org/officeDocument/2006/relationships/image" Target="../media/image68.JP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jpeg"/><Relationship Id="rId13" Type="http://schemas.openxmlformats.org/officeDocument/2006/relationships/image" Target="../media/image81.jpeg"/><Relationship Id="rId3" Type="http://schemas.openxmlformats.org/officeDocument/2006/relationships/image" Target="../media/image72.jpeg"/><Relationship Id="rId7" Type="http://schemas.openxmlformats.org/officeDocument/2006/relationships/image" Target="../media/image76.jpeg"/><Relationship Id="rId12" Type="http://schemas.openxmlformats.org/officeDocument/2006/relationships/image" Target="../media/image80.jpe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jpg"/><Relationship Id="rId11" Type="http://schemas.microsoft.com/office/2007/relationships/hdphoto" Target="../media/hdphoto2.wdp"/><Relationship Id="rId5" Type="http://schemas.openxmlformats.org/officeDocument/2006/relationships/image" Target="../media/image74.jpeg"/><Relationship Id="rId10" Type="http://schemas.openxmlformats.org/officeDocument/2006/relationships/image" Target="../media/image79.jpeg"/><Relationship Id="rId4" Type="http://schemas.openxmlformats.org/officeDocument/2006/relationships/image" Target="../media/image73.jpeg"/><Relationship Id="rId9" Type="http://schemas.openxmlformats.org/officeDocument/2006/relationships/image" Target="../media/image78.jpeg"/><Relationship Id="rId14" Type="http://schemas.microsoft.com/office/2007/relationships/hdphoto" Target="../media/hdphoto3.wd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jpeg"/><Relationship Id="rId3" Type="http://schemas.openxmlformats.org/officeDocument/2006/relationships/image" Target="../media/image82.gif"/><Relationship Id="rId7" Type="http://schemas.openxmlformats.org/officeDocument/2006/relationships/image" Target="../media/image85.jpg"/><Relationship Id="rId2" Type="http://schemas.openxmlformats.org/officeDocument/2006/relationships/hyperlink" Target="http://smiles.33b.ru/smile.99954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83.gif"/><Relationship Id="rId4" Type="http://schemas.openxmlformats.org/officeDocument/2006/relationships/hyperlink" Target="http://smiles.33b.ru/smile.94690.html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07704" y="584920"/>
            <a:ext cx="5544616" cy="2081858"/>
          </a:xfr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ru-RU" sz="8000" i="1" dirty="0" smtClean="0">
                <a:solidFill>
                  <a:srgbClr val="FF0000"/>
                </a:solidFill>
              </a:rPr>
              <a:t>Визитная карточка</a:t>
            </a:r>
            <a:endParaRPr lang="ru-RU" sz="8000" i="1" dirty="0">
              <a:solidFill>
                <a:srgbClr val="FF0000"/>
              </a:solidFill>
            </a:endParaRPr>
          </a:p>
        </p:txBody>
      </p:sp>
      <p:pic>
        <p:nvPicPr>
          <p:cNvPr id="16" name="Picture 11" descr="8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3790" y="2854877"/>
            <a:ext cx="4644583" cy="3382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3" descr="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125716" y="3032596"/>
            <a:ext cx="3876675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3" descr="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6552581" y="3032596"/>
            <a:ext cx="3876675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337466" y="3645024"/>
            <a:ext cx="29523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</a:rPr>
              <a:t>ВОСПИТАТЕЛЯ ТОКАРЕВОЙ ЕЛЕНЫ ИВАНОВНЫ</a:t>
            </a:r>
            <a:endParaRPr lang="ru-RU" sz="2400" b="1" i="1" dirty="0">
              <a:solidFill>
                <a:srgbClr val="C00000"/>
              </a:solidFill>
            </a:endParaRPr>
          </a:p>
        </p:txBody>
      </p:sp>
      <p:pic>
        <p:nvPicPr>
          <p:cNvPr id="5" name="Александр_Ермолов_-_Моя_семья_(-)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753.0984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332656" y="242088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81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2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3528" y="4202562"/>
            <a:ext cx="2280468" cy="2445542"/>
          </a:xfrm>
          <a:prstGeom prst="rect">
            <a:avLst/>
          </a:prstGeom>
        </p:spPr>
      </p:pic>
      <p:sp>
        <p:nvSpPr>
          <p:cNvPr id="6" name="Овальная выноска 5"/>
          <p:cNvSpPr/>
          <p:nvPr/>
        </p:nvSpPr>
        <p:spPr>
          <a:xfrm>
            <a:off x="899592" y="116632"/>
            <a:ext cx="7632848" cy="3951148"/>
          </a:xfrm>
          <a:prstGeom prst="wedgeEllipse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rgbClr val="0070C0"/>
                </a:solidFill>
              </a:rPr>
              <a:t>Здравствуйте, уважаемые зрители! Меня зовут домовенок  Кузя и я живу в доме семьи Токаревых. В этой книге я хочу вам рассказать про большую добрую семью и познакомить вас с хозяйкой дома. Надеюсь, вам будет интересно, и не судите строго – писатель я начинающий. Ну, что ж, поехали.  </a:t>
            </a:r>
            <a:endParaRPr lang="ru-RU" sz="2000" dirty="0">
              <a:solidFill>
                <a:srgbClr val="0070C0"/>
              </a:solidFill>
            </a:endParaRPr>
          </a:p>
        </p:txBody>
      </p:sp>
      <p:pic>
        <p:nvPicPr>
          <p:cNvPr id="8" name="Picture 4" descr="1b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581128"/>
            <a:ext cx="3744416" cy="2445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3858955"/>
      </p:ext>
    </p:extLst>
  </p:cSld>
  <p:clrMapOvr>
    <a:masterClrMapping/>
  </p:clrMapOvr>
  <p:transition spd="slow" advClick="0" advTm="15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4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uiExpand="1" build="p" animBg="1" autoUpdateAnimBg="0" advAuto="100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4072" y="1463084"/>
            <a:ext cx="6662304" cy="4198165"/>
          </a:xfrm>
          <a:prstGeom prst="rect">
            <a:avLst/>
          </a:prstGeom>
        </p:spPr>
      </p:pic>
      <p:sp>
        <p:nvSpPr>
          <p:cNvPr id="5" name="Подзаголовок 2"/>
          <p:cNvSpPr txBox="1">
            <a:spLocks/>
          </p:cNvSpPr>
          <p:nvPr/>
        </p:nvSpPr>
        <p:spPr>
          <a:xfrm>
            <a:off x="1115616" y="476672"/>
            <a:ext cx="6984776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36576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7724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"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08760" indent="-32004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-32004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14884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8892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3600" dirty="0" smtClean="0">
                <a:solidFill>
                  <a:schemeClr val="accent5">
                    <a:lumMod val="75000"/>
                  </a:schemeClr>
                </a:solidFill>
              </a:rPr>
              <a:t>Наша дружная и счастливая семья</a:t>
            </a:r>
            <a:endParaRPr lang="ru-RU" sz="36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77774" y="5872750"/>
            <a:ext cx="75106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Рисунок благосклонно предоставлен младшим семейным составом, авторские права  не нарушены.</a:t>
            </a:r>
            <a:endParaRPr lang="ru-RU" dirty="0"/>
          </a:p>
        </p:txBody>
      </p:sp>
      <p:pic>
        <p:nvPicPr>
          <p:cNvPr id="8" name="Picture 4" descr="C:\Users\Павел\AppData\Local\Microsoft\Windows\Temporary Internet Files\Content.IE5\AYH2P50U\MC900433817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7304" y="6036843"/>
            <a:ext cx="482238" cy="482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Павел\AppData\Local\Microsoft\Windows\Temporary Internet Files\Content.IE5\AYH2P50U\MC900433817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036843"/>
            <a:ext cx="482238" cy="482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01" r="73085" b="14366"/>
          <a:stretch/>
        </p:blipFill>
        <p:spPr>
          <a:xfrm>
            <a:off x="2752436" y="2010729"/>
            <a:ext cx="1124246" cy="32873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63" t="30249" r="53030" b="8457"/>
          <a:stretch/>
        </p:blipFill>
        <p:spPr>
          <a:xfrm>
            <a:off x="1589070" y="3322743"/>
            <a:ext cx="823843" cy="194143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51" t="25870" r="11413" b="20175"/>
          <a:stretch/>
        </p:blipFill>
        <p:spPr>
          <a:xfrm>
            <a:off x="7475843" y="4581128"/>
            <a:ext cx="1596655" cy="105495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22" t="26269" r="24029" b="14366"/>
          <a:stretch/>
        </p:blipFill>
        <p:spPr>
          <a:xfrm>
            <a:off x="877774" y="5154928"/>
            <a:ext cx="567686" cy="50400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00" t="4179" r="49300" b="9654"/>
          <a:stretch/>
        </p:blipFill>
        <p:spPr>
          <a:xfrm>
            <a:off x="3865374" y="2190380"/>
            <a:ext cx="907932" cy="311483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37" t="31841" r="81033" b="8458"/>
          <a:stretch/>
        </p:blipFill>
        <p:spPr>
          <a:xfrm>
            <a:off x="4818994" y="2190380"/>
            <a:ext cx="927654" cy="3057314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188" t="37015" r="39821"/>
          <a:stretch/>
        </p:blipFill>
        <p:spPr>
          <a:xfrm>
            <a:off x="6948264" y="3596425"/>
            <a:ext cx="527580" cy="1558503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774" t="46368" r="31791"/>
          <a:stretch/>
        </p:blipFill>
        <p:spPr>
          <a:xfrm>
            <a:off x="5886813" y="2708921"/>
            <a:ext cx="765247" cy="2446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549255"/>
      </p:ext>
    </p:extLst>
  </p:cSld>
  <p:clrMapOvr>
    <a:masterClrMapping/>
  </p:clrMapOvr>
  <p:transition spd="slow" advClick="0" advTm="13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5352748"/>
            <a:ext cx="1403648" cy="1505252"/>
          </a:xfrm>
          <a:prstGeom prst="rect">
            <a:avLst/>
          </a:prstGeom>
        </p:spPr>
      </p:pic>
      <p:sp>
        <p:nvSpPr>
          <p:cNvPr id="5" name="Овальная выноска 4"/>
          <p:cNvSpPr/>
          <p:nvPr/>
        </p:nvSpPr>
        <p:spPr>
          <a:xfrm>
            <a:off x="251519" y="3573017"/>
            <a:ext cx="4365727" cy="1820706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Все мы живем в небольшом поселке под названием Таловая. Здесь тихая, спокойная, размеренная жизнь. 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260330"/>
            <a:ext cx="4006497" cy="286905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18" y="240444"/>
            <a:ext cx="4104457" cy="288894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TextBox 7"/>
          <p:cNvSpPr txBox="1"/>
          <p:nvPr/>
        </p:nvSpPr>
        <p:spPr>
          <a:xfrm>
            <a:off x="4885091" y="3385363"/>
            <a:ext cx="4006497" cy="282630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dirty="0"/>
              <a:t>Над высокой раскидистой ивой</a:t>
            </a:r>
          </a:p>
          <a:p>
            <a:r>
              <a:rPr lang="ru-RU" sz="1600" dirty="0" smtClean="0"/>
              <a:t>Кружит </a:t>
            </a:r>
            <a:r>
              <a:rPr lang="ru-RU" sz="1600" dirty="0"/>
              <a:t>стая скворцов по весне.</a:t>
            </a:r>
          </a:p>
          <a:p>
            <a:r>
              <a:rPr lang="ru-RU" sz="1600" dirty="0" smtClean="0"/>
              <a:t>Возвращаясь </a:t>
            </a:r>
            <a:r>
              <a:rPr lang="ru-RU" sz="1600" dirty="0"/>
              <a:t>в родные просторы,</a:t>
            </a:r>
          </a:p>
          <a:p>
            <a:r>
              <a:rPr lang="ru-RU" sz="1600" dirty="0" smtClean="0"/>
              <a:t>Стосковавшись </a:t>
            </a:r>
            <a:r>
              <a:rPr lang="ru-RU" sz="1600" dirty="0"/>
              <a:t>по этой земле.</a:t>
            </a:r>
          </a:p>
          <a:p>
            <a:endParaRPr lang="ru-RU" sz="1600" dirty="0"/>
          </a:p>
          <a:p>
            <a:r>
              <a:rPr lang="ru-RU" sz="1600" dirty="0"/>
              <a:t>Край родной, ты навеки любимый</a:t>
            </a:r>
          </a:p>
          <a:p>
            <a:r>
              <a:rPr lang="ru-RU" sz="1600" dirty="0" smtClean="0"/>
              <a:t>Для </a:t>
            </a:r>
            <a:r>
              <a:rPr lang="ru-RU" sz="1600" dirty="0"/>
              <a:t>меня и для тысяч людей.</a:t>
            </a:r>
          </a:p>
          <a:p>
            <a:r>
              <a:rPr lang="ru-RU" sz="1600" dirty="0" smtClean="0"/>
              <a:t>Оставайся </a:t>
            </a:r>
            <a:r>
              <a:rPr lang="ru-RU" sz="1600" dirty="0"/>
              <a:t>цветущим, красивым</a:t>
            </a:r>
          </a:p>
          <a:p>
            <a:r>
              <a:rPr lang="ru-RU" sz="1600" dirty="0" smtClean="0"/>
              <a:t>И </a:t>
            </a:r>
            <a:r>
              <a:rPr lang="ru-RU" sz="1600" dirty="0"/>
              <a:t>манящим блеском огней… </a:t>
            </a:r>
            <a:endParaRPr lang="ru-RU" sz="1600" dirty="0" smtClean="0"/>
          </a:p>
          <a:p>
            <a:r>
              <a:rPr lang="ru-RU" sz="1600" dirty="0"/>
              <a:t> </a:t>
            </a:r>
            <a:r>
              <a:rPr lang="ru-RU" sz="1600" dirty="0" smtClean="0"/>
              <a:t>                                     Токарева Елена</a:t>
            </a:r>
            <a:endParaRPr lang="ru-RU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4909011" y="6211669"/>
            <a:ext cx="40785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Стихотворение написано нашей мамой и посвящено родному поселку.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482160"/>
      </p:ext>
    </p:extLst>
  </p:cSld>
  <p:clrMapOvr>
    <a:masterClrMapping/>
  </p:clrMapOvr>
  <p:transition spd="slow" advClick="0" advTm="20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4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12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62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38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3528" y="4202562"/>
            <a:ext cx="2280468" cy="2445542"/>
          </a:xfrm>
          <a:prstGeom prst="rect">
            <a:avLst/>
          </a:prstGeom>
        </p:spPr>
      </p:pic>
      <p:pic>
        <p:nvPicPr>
          <p:cNvPr id="10" name="Picture 4" descr="1b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581128"/>
            <a:ext cx="3744416" cy="2445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Овальная выноска 11"/>
          <p:cNvSpPr/>
          <p:nvPr/>
        </p:nvSpPr>
        <p:spPr>
          <a:xfrm>
            <a:off x="896414" y="116632"/>
            <a:ext cx="7632848" cy="3951148"/>
          </a:xfrm>
          <a:prstGeom prst="wedgeEllipse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FF0000"/>
                </a:solidFill>
              </a:rPr>
              <a:t>Вот и познакомились! Очень приятно! </a:t>
            </a:r>
            <a:r>
              <a:rPr lang="ru-RU" sz="2400" dirty="0" smtClean="0">
                <a:solidFill>
                  <a:srgbClr val="FF0000"/>
                </a:solidFill>
              </a:rPr>
              <a:t>А теперь я вам расскажу более подробно о той, ради которой и пишу эту книгу: о маме, о воспитателе и просто о женщине.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346632463"/>
      </p:ext>
    </p:extLst>
  </p:cSld>
  <p:clrMapOvr>
    <a:masterClrMapping/>
  </p:clrMapOvr>
  <p:transition spd="slow" advClick="0" advTm="11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9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9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9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 animBg="1" autoUpdateAnimBg="0" advAuto="100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5352748"/>
            <a:ext cx="1403648" cy="1505252"/>
          </a:xfrm>
          <a:prstGeom prst="rect">
            <a:avLst/>
          </a:prstGeom>
        </p:spPr>
      </p:pic>
      <p:sp>
        <p:nvSpPr>
          <p:cNvPr id="5" name="Овальная выноска 4"/>
          <p:cNvSpPr/>
          <p:nvPr/>
        </p:nvSpPr>
        <p:spPr>
          <a:xfrm>
            <a:off x="436712" y="3717032"/>
            <a:ext cx="3491880" cy="1606372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Это наша всеми любимая и уважаемая МАМА - Токарева Елена Ивановна. Наша красота и доброта.  </a:t>
            </a:r>
            <a:endParaRPr lang="ru-RU" dirty="0"/>
          </a:p>
        </p:txBody>
      </p:sp>
      <p:pic>
        <p:nvPicPr>
          <p:cNvPr id="6" name="Picture 4" descr="1b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9570" y="5795743"/>
            <a:ext cx="2448272" cy="1171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вальная выноска 6"/>
          <p:cNvSpPr/>
          <p:nvPr/>
        </p:nvSpPr>
        <p:spPr>
          <a:xfrm>
            <a:off x="5198638" y="3645024"/>
            <a:ext cx="3491880" cy="1606372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Она у нас работает воспитателем в детском саду. 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712" y="32058"/>
            <a:ext cx="3550298" cy="34689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32058"/>
            <a:ext cx="3593029" cy="34689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Picture 25" descr="a29038e3f7639887aea70b1818307af1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4422" y="2619003"/>
            <a:ext cx="885825" cy="154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6" descr="ag00032_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6772" y="2780928"/>
            <a:ext cx="1260475" cy="1225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3" descr="9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7247" y="5795743"/>
            <a:ext cx="3876675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0076324"/>
      </p:ext>
    </p:extLst>
  </p:cSld>
  <p:clrMapOvr>
    <a:masterClrMapping/>
  </p:clrMapOvr>
  <p:transition spd="slow" advClick="0" advTm="13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4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9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90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4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3" t="22372" r="3402" b="23489"/>
          <a:stretch/>
        </p:blipFill>
        <p:spPr>
          <a:xfrm>
            <a:off x="2339752" y="260648"/>
            <a:ext cx="4464496" cy="344042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5352748"/>
            <a:ext cx="1403648" cy="1505252"/>
          </a:xfrm>
          <a:prstGeom prst="rect">
            <a:avLst/>
          </a:prstGeom>
        </p:spPr>
      </p:pic>
      <p:sp>
        <p:nvSpPr>
          <p:cNvPr id="4" name="Овальная выноска 3"/>
          <p:cNvSpPr/>
          <p:nvPr/>
        </p:nvSpPr>
        <p:spPr>
          <a:xfrm>
            <a:off x="1115616" y="3861048"/>
            <a:ext cx="7632848" cy="2088232"/>
          </a:xfrm>
          <a:prstGeom prst="wedgeEllipse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1691680" y="4509120"/>
            <a:ext cx="66247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23 сентября 1995 года – день бракосочетания наших папы и мамы, а также первый день существования семьи как </a:t>
            </a:r>
            <a:r>
              <a:rPr lang="ru-RU" dirty="0">
                <a:solidFill>
                  <a:srgbClr val="FF0000"/>
                </a:solidFill>
              </a:rPr>
              <a:t>я</a:t>
            </a:r>
            <a:r>
              <a:rPr lang="ru-RU" dirty="0" smtClean="0">
                <a:solidFill>
                  <a:srgbClr val="FF0000"/>
                </a:solidFill>
              </a:rPr>
              <a:t>чейки общества. Так все начиналось!</a:t>
            </a:r>
            <a:endParaRPr lang="ru-RU" dirty="0"/>
          </a:p>
        </p:txBody>
      </p:sp>
      <p:pic>
        <p:nvPicPr>
          <p:cNvPr id="7" name="Picture 24" descr="e3c60b13f5654c0042867b4a3021661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16504">
            <a:off x="5853587" y="2878660"/>
            <a:ext cx="14287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4" descr="e3c60b13f5654c0042867b4a3021661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43045">
            <a:off x="1821626" y="8235"/>
            <a:ext cx="14287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87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477072" y="1403010"/>
            <a:ext cx="3203575" cy="1155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87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450872" y="1403009"/>
            <a:ext cx="3203575" cy="1155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9844439"/>
      </p:ext>
    </p:extLst>
  </p:cSld>
  <p:clrMapOvr>
    <a:masterClrMapping/>
  </p:clrMapOvr>
  <p:transition spd="slow" advClick="0" advTm="11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 animBg="1" autoUpdateAnimBg="0" advAuto="100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5352748"/>
            <a:ext cx="1403648" cy="1505252"/>
          </a:xfrm>
          <a:prstGeom prst="rect">
            <a:avLst/>
          </a:prstGeom>
        </p:spPr>
      </p:pic>
      <p:sp>
        <p:nvSpPr>
          <p:cNvPr id="5" name="Овальная выноска 4"/>
          <p:cNvSpPr/>
          <p:nvPr/>
        </p:nvSpPr>
        <p:spPr>
          <a:xfrm>
            <a:off x="1259632" y="3861048"/>
            <a:ext cx="7632848" cy="2448272"/>
          </a:xfrm>
          <a:prstGeom prst="wedgeEllipse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1783769" y="4422657"/>
            <a:ext cx="6624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Прошли годы… И теперь наша семья под надежной защитой. Мама вырастила целую армию. 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551" r="6135"/>
          <a:stretch/>
        </p:blipFill>
        <p:spPr>
          <a:xfrm>
            <a:off x="2119968" y="205885"/>
            <a:ext cx="4824536" cy="338343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0166" y="189586"/>
            <a:ext cx="2317644" cy="170801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2064262" y="5202584"/>
            <a:ext cx="5976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Целая армия умных, воспитанных, здоровых деток.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7935">
            <a:off x="6851174" y="2058697"/>
            <a:ext cx="2230888" cy="17996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150" y="160445"/>
            <a:ext cx="2048138" cy="173715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50" t="26987" r="30058" b="9741"/>
          <a:stretch/>
        </p:blipFill>
        <p:spPr>
          <a:xfrm>
            <a:off x="67150" y="1897601"/>
            <a:ext cx="2020574" cy="196344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84252189"/>
      </p:ext>
    </p:extLst>
  </p:cSld>
  <p:clrMapOvr>
    <a:masterClrMapping/>
  </p:clrMapOvr>
  <p:transition spd="slow" advClick="0" advTm="15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4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79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41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562"/>
                            </p:stCondLst>
                            <p:childTnLst>
                              <p:par>
                                <p:cTn id="2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62"/>
                            </p:stCondLst>
                            <p:childTnLst>
                              <p:par>
                                <p:cTn id="3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562"/>
                            </p:stCondLst>
                            <p:childTnLst>
                              <p:par>
                                <p:cTn id="3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3062"/>
                            </p:stCondLst>
                            <p:childTnLst>
                              <p:par>
                                <p:cTn id="4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 autoUpdateAnimBg="0" advAuto="1000"/>
      <p:bldP spid="6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5352748"/>
            <a:ext cx="1403648" cy="1505252"/>
          </a:xfrm>
          <a:prstGeom prst="rect">
            <a:avLst/>
          </a:prstGeom>
        </p:spPr>
      </p:pic>
      <p:sp>
        <p:nvSpPr>
          <p:cNvPr id="5" name="Овальная выноска 4"/>
          <p:cNvSpPr/>
          <p:nvPr/>
        </p:nvSpPr>
        <p:spPr>
          <a:xfrm>
            <a:off x="987997" y="4437310"/>
            <a:ext cx="4592115" cy="1668064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Вот только несколько достижений старшего сына Павла, естественно, под неусыпным контролем нашей мамы. 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95" t="25079" r="14404"/>
          <a:stretch/>
        </p:blipFill>
        <p:spPr>
          <a:xfrm>
            <a:off x="2015716" y="332656"/>
            <a:ext cx="5112568" cy="38164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68" t="7472" r="7758" b="7087"/>
          <a:stretch/>
        </p:blipFill>
        <p:spPr>
          <a:xfrm rot="20661208">
            <a:off x="349038" y="469503"/>
            <a:ext cx="1277918" cy="19150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88" t="7053" r="6738" b="3558"/>
          <a:stretch/>
        </p:blipFill>
        <p:spPr>
          <a:xfrm rot="20687589">
            <a:off x="478863" y="2628094"/>
            <a:ext cx="1309407" cy="19082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69" t="10822" r="10488" b="2404"/>
          <a:stretch/>
        </p:blipFill>
        <p:spPr>
          <a:xfrm rot="981134">
            <a:off x="7472195" y="526989"/>
            <a:ext cx="1330164" cy="188834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40" t="15244" r="13774" b="7698"/>
          <a:stretch/>
        </p:blipFill>
        <p:spPr>
          <a:xfrm rot="972957">
            <a:off x="7484272" y="2704925"/>
            <a:ext cx="1275942" cy="189124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93" t="16101" r="14345" b="12568"/>
          <a:stretch/>
        </p:blipFill>
        <p:spPr>
          <a:xfrm rot="1026724">
            <a:off x="5742130" y="4662893"/>
            <a:ext cx="2772308" cy="1719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621188"/>
      </p:ext>
    </p:extLst>
  </p:cSld>
  <p:clrMapOvr>
    <a:masterClrMapping/>
  </p:clrMapOvr>
  <p:transition spd="slow" advClick="0" advTm="13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4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44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94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44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94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44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5352748"/>
            <a:ext cx="1403648" cy="1505252"/>
          </a:xfrm>
          <a:prstGeom prst="rect">
            <a:avLst/>
          </a:prstGeom>
        </p:spPr>
      </p:pic>
      <p:sp>
        <p:nvSpPr>
          <p:cNvPr id="5" name="Овальная выноска 4"/>
          <p:cNvSpPr/>
          <p:nvPr/>
        </p:nvSpPr>
        <p:spPr>
          <a:xfrm>
            <a:off x="987997" y="4437310"/>
            <a:ext cx="4592115" cy="1668064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Много сил и бессонных ночей было потрачено нашей мамой  для того, чтобы Алина не отставала от Павла.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692" y="260648"/>
            <a:ext cx="5544616" cy="386104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61" t="19841" r="14867" b="10974"/>
          <a:stretch/>
        </p:blipFill>
        <p:spPr>
          <a:xfrm rot="757565">
            <a:off x="7618422" y="396755"/>
            <a:ext cx="1230965" cy="165595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3" t="16721" r="13227" b="21330"/>
          <a:stretch/>
        </p:blipFill>
        <p:spPr>
          <a:xfrm rot="708970">
            <a:off x="7575734" y="2333615"/>
            <a:ext cx="1305178" cy="171304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12" t="13492" r="8518" b="4762"/>
          <a:stretch/>
        </p:blipFill>
        <p:spPr>
          <a:xfrm rot="760941">
            <a:off x="176623" y="407640"/>
            <a:ext cx="1290372" cy="170125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19" t="10635" r="41548" b="60952"/>
          <a:stretch/>
        </p:blipFill>
        <p:spPr>
          <a:xfrm rot="838246">
            <a:off x="271376" y="2352605"/>
            <a:ext cx="1179816" cy="169214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5" t="4116" r="3334" b="5873"/>
          <a:stretch/>
        </p:blipFill>
        <p:spPr>
          <a:xfrm rot="1153871">
            <a:off x="6326831" y="4728652"/>
            <a:ext cx="2034952" cy="1526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561213"/>
      </p:ext>
    </p:extLst>
  </p:cSld>
  <p:clrMapOvr>
    <a:masterClrMapping/>
  </p:clrMapOvr>
  <p:transition spd="slow" advClick="0" advTm="13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4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96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46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96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46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96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46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5352748"/>
            <a:ext cx="1403648" cy="1505252"/>
          </a:xfrm>
          <a:prstGeom prst="rect">
            <a:avLst/>
          </a:prstGeom>
        </p:spPr>
      </p:pic>
      <p:sp>
        <p:nvSpPr>
          <p:cNvPr id="5" name="Овальная выноска 4"/>
          <p:cNvSpPr/>
          <p:nvPr/>
        </p:nvSpPr>
        <p:spPr>
          <a:xfrm>
            <a:off x="987997" y="4221088"/>
            <a:ext cx="4520107" cy="2029696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У младших пока еще нет особых наград за учебу и за спортивные достижения. Но зато они проявляют свои таланты на артистическом поприще. 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6632"/>
            <a:ext cx="3851920" cy="266429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TextBox 6"/>
          <p:cNvSpPr txBox="1"/>
          <p:nvPr/>
        </p:nvSpPr>
        <p:spPr>
          <a:xfrm>
            <a:off x="50698" y="2899842"/>
            <a:ext cx="4248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Выступление Оксаны и Влада в районном ЦДЮ.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30" t="39801" r="26119"/>
          <a:stretch/>
        </p:blipFill>
        <p:spPr>
          <a:xfrm>
            <a:off x="5052654" y="117376"/>
            <a:ext cx="3263762" cy="266355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TextBox 8"/>
          <p:cNvSpPr txBox="1"/>
          <p:nvPr/>
        </p:nvSpPr>
        <p:spPr>
          <a:xfrm>
            <a:off x="4644008" y="2899842"/>
            <a:ext cx="4248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Выступление Оксаны на выпускном утреннике в детском саду.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220072" y="6274413"/>
            <a:ext cx="3923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Владик на утреннике в детском саду.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371" y="3717032"/>
            <a:ext cx="3101330" cy="215679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025140981"/>
      </p:ext>
    </p:extLst>
  </p:cSld>
  <p:clrMapOvr>
    <a:masterClrMapping/>
  </p:clrMapOvr>
  <p:transition spd="slow" advClick="0" advTm="23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4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36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44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65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3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288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3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9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5352748"/>
            <a:ext cx="1403648" cy="1505252"/>
          </a:xfrm>
          <a:prstGeom prst="rect">
            <a:avLst/>
          </a:prstGeom>
        </p:spPr>
      </p:pic>
      <p:sp>
        <p:nvSpPr>
          <p:cNvPr id="5" name="Овальная выноска 4"/>
          <p:cNvSpPr/>
          <p:nvPr/>
        </p:nvSpPr>
        <p:spPr>
          <a:xfrm>
            <a:off x="1115616" y="3356992"/>
            <a:ext cx="7632848" cy="2592288"/>
          </a:xfrm>
          <a:prstGeom prst="wedgeEllipse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1619672" y="3861048"/>
            <a:ext cx="66247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Не только в семье наша МАМА проявляет свою заботу и доброту.  </a:t>
            </a:r>
            <a:r>
              <a:rPr lang="ru-RU" dirty="0">
                <a:solidFill>
                  <a:srgbClr val="FF0000"/>
                </a:solidFill>
              </a:rPr>
              <a:t>Р</a:t>
            </a:r>
            <a:r>
              <a:rPr lang="ru-RU" dirty="0" smtClean="0">
                <a:solidFill>
                  <a:srgbClr val="FF0000"/>
                </a:solidFill>
              </a:rPr>
              <a:t>аботая в детском саду, она воспитывает для страны новых космонавтов, генералов, ученых, артистов и просто добрых и порядочных  людей.  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6632"/>
            <a:ext cx="4248472" cy="30963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8" name="TextBox 7"/>
          <p:cNvSpPr txBox="1"/>
          <p:nvPr/>
        </p:nvSpPr>
        <p:spPr>
          <a:xfrm>
            <a:off x="1943707" y="5029582"/>
            <a:ext cx="59766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Отдавая частичку себя каждому ребенку, она может смело гордиться всеми достижениями своих воспитанников. 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16632"/>
            <a:ext cx="4248472" cy="30963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033686572"/>
      </p:ext>
    </p:extLst>
  </p:cSld>
  <p:clrMapOvr>
    <a:masterClrMapping/>
  </p:clrMapOvr>
  <p:transition spd="slow" advClick="0" advTm="18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74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24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3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 autoUpdateAnimBg="0" advAuto="1000"/>
      <p:bldP spid="6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5352748"/>
            <a:ext cx="1403648" cy="1505252"/>
          </a:xfrm>
          <a:prstGeom prst="rect">
            <a:avLst/>
          </a:prstGeom>
        </p:spPr>
      </p:pic>
      <p:sp>
        <p:nvSpPr>
          <p:cNvPr id="5" name="Овальная выноска 4"/>
          <p:cNvSpPr/>
          <p:nvPr/>
        </p:nvSpPr>
        <p:spPr>
          <a:xfrm>
            <a:off x="827584" y="4361688"/>
            <a:ext cx="5018485" cy="1728192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Вот несколько наград Елены Ивановны и ее воспитанников.</a:t>
            </a:r>
            <a:endParaRPr lang="ru-RU" dirty="0"/>
          </a:p>
        </p:txBody>
      </p:sp>
      <p:pic>
        <p:nvPicPr>
          <p:cNvPr id="6" name="Picture 12" descr="bd7290f40478fb57e194a1b64c85e434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5229200"/>
            <a:ext cx="1944216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3982752"/>
            <a:ext cx="1740036" cy="189452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4005634"/>
            <a:ext cx="1740036" cy="189629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4001021"/>
            <a:ext cx="1740036" cy="191039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1274" y="3982752"/>
            <a:ext cx="1710962" cy="191918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8577" y="3982752"/>
            <a:ext cx="1703659" cy="187472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8577" y="3992179"/>
            <a:ext cx="1725633" cy="188766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8577" y="4008198"/>
            <a:ext cx="1725633" cy="190321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574" y="4004293"/>
            <a:ext cx="1740036" cy="1919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975134"/>
      </p:ext>
    </p:extLst>
  </p:cSld>
  <p:clrMapOvr>
    <a:masterClrMapping/>
  </p:clrMapOvr>
  <p:transition spd="slow" advClick="0" advTm="25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4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66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16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66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85185E-6 L -0.68108 -0.56713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62" y="-28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66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160"/>
                            </p:stCondLst>
                            <p:childTnLst>
                              <p:par>
                                <p:cTn id="3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7.40741E-7 L -0.43212 -0.56829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615" y="-2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16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3660"/>
                            </p:stCondLst>
                            <p:childTnLst>
                              <p:par>
                                <p:cTn id="4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7.40741E-7 L -0.1809 -0.56829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45" y="-2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660"/>
                            </p:stCondLst>
                            <p:childTnLst>
                              <p:par>
                                <p:cTn id="4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6160"/>
                            </p:stCondLst>
                            <p:childTnLst>
                              <p:par>
                                <p:cTn id="4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11111E-6 L 0.07153 -0.56667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6" y="-2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160"/>
                            </p:stCondLst>
                            <p:childTnLst>
                              <p:par>
                                <p:cTn id="5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8660"/>
                            </p:stCondLst>
                            <p:childTnLst>
                              <p:par>
                                <p:cTn id="5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11111E-6 L -0.68385 -0.2831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201" y="-14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66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1160"/>
                            </p:stCondLst>
                            <p:childTnLst>
                              <p:par>
                                <p:cTn id="6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81481E-6 L -0.43246 -0.28402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632" y="-14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316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3660"/>
                            </p:stCondLst>
                            <p:childTnLst>
                              <p:par>
                                <p:cTn id="6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44444E-6 L -0.18056 -0.28102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28" y="-14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566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6160"/>
                            </p:stCondLst>
                            <p:childTnLst>
                              <p:par>
                                <p:cTn id="7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11111E-6 L 0.07135 -0.2831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59" y="-14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3528" y="4202562"/>
            <a:ext cx="2280468" cy="2445542"/>
          </a:xfrm>
          <a:prstGeom prst="rect">
            <a:avLst/>
          </a:prstGeom>
        </p:spPr>
      </p:pic>
      <p:pic>
        <p:nvPicPr>
          <p:cNvPr id="10" name="Picture 4" descr="1b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581128"/>
            <a:ext cx="3744416" cy="2445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Овальная выноска 11"/>
          <p:cNvSpPr/>
          <p:nvPr/>
        </p:nvSpPr>
        <p:spPr>
          <a:xfrm>
            <a:off x="896414" y="116632"/>
            <a:ext cx="7632848" cy="3951148"/>
          </a:xfrm>
          <a:prstGeom prst="wedgeEllipse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FF0000"/>
                </a:solidFill>
              </a:rPr>
              <a:t>Но главная награда для Елены Ивановны - это любовь и уважение ее воспитанников. Чтобы их заслужить,  нужно приложить много сил и проявить недюжинное терпение. И я уверен, что ей это удается.</a:t>
            </a:r>
            <a:endParaRPr lang="ru-RU" sz="24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0905178"/>
      </p:ext>
    </p:extLst>
  </p:cSld>
  <p:clrMapOvr>
    <a:masterClrMapping/>
  </p:clrMapOvr>
  <p:transition spd="slow" advClick="0" advTm="13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"/>
                            </p:stCondLst>
                            <p:childTnLst>
                              <p:par>
                                <p:cTn id="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9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9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9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 animBg="1" autoUpdateAnimBg="0" advAuto="100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2" descr="bd7290f40478fb57e194a1b64c85e434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3" y="5801882"/>
            <a:ext cx="1584175" cy="1056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6632"/>
            <a:ext cx="2088949" cy="177281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16632"/>
            <a:ext cx="2088949" cy="177281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7645" y="116632"/>
            <a:ext cx="2088949" cy="177281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133400"/>
            <a:ext cx="2088949" cy="177281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064839"/>
            <a:ext cx="2088949" cy="164281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4066" y="2064838"/>
            <a:ext cx="2076643" cy="164281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7645" y="2064838"/>
            <a:ext cx="2088949" cy="165667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2064839"/>
            <a:ext cx="2088949" cy="165667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68" y="3961247"/>
            <a:ext cx="2088949" cy="160061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3961247"/>
            <a:ext cx="2088949" cy="160061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8989" y="3961247"/>
            <a:ext cx="2051720" cy="1600610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7644" y="3969508"/>
            <a:ext cx="2088949" cy="1592349"/>
          </a:xfrm>
          <a:prstGeom prst="rect">
            <a:avLst/>
          </a:prstGeom>
        </p:spPr>
      </p:pic>
      <p:pic>
        <p:nvPicPr>
          <p:cNvPr id="18" name="Picture 6" descr="87c283323a222488672237ddd1a5bb5f"/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801882"/>
            <a:ext cx="1466850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87c283323a222488672237ddd1a5bb5f"/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7642" y="5801882"/>
            <a:ext cx="1466850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1660703"/>
      </p:ext>
    </p:extLst>
  </p:cSld>
  <p:clrMapOvr>
    <a:masterClrMapping/>
  </p:clrMapOvr>
  <p:transition spd="slow" advClick="0" advTm="18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0"/>
                            </p:stCondLst>
                            <p:childTnLst>
                              <p:par>
                                <p:cTn id="4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000"/>
                            </p:stCondLst>
                            <p:childTnLst>
                              <p:par>
                                <p:cTn id="4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000"/>
                            </p:stCondLst>
                            <p:childTnLst>
                              <p:par>
                                <p:cTn id="5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0"/>
                            </p:stCondLst>
                            <p:childTnLst>
                              <p:par>
                                <p:cTn id="5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100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2000"/>
                            </p:stCondLst>
                            <p:childTnLst>
                              <p:par>
                                <p:cTn id="6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3000"/>
                            </p:stCondLst>
                            <p:childTnLst>
                              <p:par>
                                <p:cTn id="7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9129" y="276504"/>
            <a:ext cx="34410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Это главные ценности в ее жизни .</a:t>
            </a:r>
            <a:r>
              <a:rPr lang="ru-RU" dirty="0" smtClean="0">
                <a:solidFill>
                  <a:srgbClr val="00B050"/>
                </a:solidFill>
              </a:rPr>
              <a:t> 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58208" y="305928"/>
            <a:ext cx="44999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Дети – это то, ради чего она живет на свете.</a:t>
            </a:r>
            <a:endParaRPr lang="ru-RU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8208" y="1041597"/>
            <a:ext cx="4499992" cy="234888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69522" y="3906634"/>
            <a:ext cx="36386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Ее жизненное кредо.</a:t>
            </a:r>
            <a:endParaRPr lang="ru-RU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1136154"/>
            <a:ext cx="755853" cy="63666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2362" y="2708920"/>
            <a:ext cx="753644" cy="63480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729" y="1136154"/>
            <a:ext cx="755853" cy="63666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4751" y="2708920"/>
            <a:ext cx="749831" cy="63159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455" y="1050995"/>
            <a:ext cx="2503377" cy="230551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316" t="25444" r="38087" b="51700"/>
          <a:stretch/>
        </p:blipFill>
        <p:spPr>
          <a:xfrm>
            <a:off x="1403378" y="1932128"/>
            <a:ext cx="228738" cy="2489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078" t="9558" r="22927" b="54065"/>
          <a:stretch/>
        </p:blipFill>
        <p:spPr>
          <a:xfrm>
            <a:off x="1992458" y="1941041"/>
            <a:ext cx="216025" cy="2477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9" t="19041" r="43650" b="35181"/>
          <a:stretch/>
        </p:blipFill>
        <p:spPr>
          <a:xfrm>
            <a:off x="1691188" y="1853614"/>
            <a:ext cx="233910" cy="2505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3845" t="30194" r="40495" b="44301"/>
          <a:stretch/>
        </p:blipFill>
        <p:spPr>
          <a:xfrm>
            <a:off x="1969218" y="2225912"/>
            <a:ext cx="199829" cy="2615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22" t="19091" r="33051" b="56425"/>
          <a:stretch/>
        </p:blipFill>
        <p:spPr>
          <a:xfrm>
            <a:off x="1393479" y="2260749"/>
            <a:ext cx="238637" cy="2266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harpenSoften amount="25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5542" t="38843" r="43657" b="43319"/>
          <a:stretch/>
        </p:blipFill>
        <p:spPr>
          <a:xfrm>
            <a:off x="1730120" y="2356672"/>
            <a:ext cx="179115" cy="2064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Box 2"/>
          <p:cNvSpPr txBox="1"/>
          <p:nvPr/>
        </p:nvSpPr>
        <p:spPr>
          <a:xfrm rot="4797868">
            <a:off x="946755" y="1790248"/>
            <a:ext cx="15349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/>
              <a:t>Л</a:t>
            </a:r>
            <a:r>
              <a:rPr lang="ru-RU" sz="1000" dirty="0" smtClean="0"/>
              <a:t>юбовь</a:t>
            </a:r>
            <a:endParaRPr lang="ru-RU" sz="1000" dirty="0"/>
          </a:p>
        </p:txBody>
      </p:sp>
      <p:sp>
        <p:nvSpPr>
          <p:cNvPr id="19" name="TextBox 18"/>
          <p:cNvSpPr txBox="1"/>
          <p:nvPr/>
        </p:nvSpPr>
        <p:spPr>
          <a:xfrm rot="17215880">
            <a:off x="1378726" y="1013042"/>
            <a:ext cx="13864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Счастье</a:t>
            </a:r>
            <a:endParaRPr lang="ru-RU" sz="1000" dirty="0"/>
          </a:p>
        </p:txBody>
      </p:sp>
      <p:sp>
        <p:nvSpPr>
          <p:cNvPr id="20" name="TextBox 19"/>
          <p:cNvSpPr txBox="1"/>
          <p:nvPr/>
        </p:nvSpPr>
        <p:spPr>
          <a:xfrm rot="18425003">
            <a:off x="1756496" y="1185444"/>
            <a:ext cx="14401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Терпение</a:t>
            </a:r>
            <a:endParaRPr lang="ru-RU" sz="1000" dirty="0"/>
          </a:p>
        </p:txBody>
      </p:sp>
      <p:sp>
        <p:nvSpPr>
          <p:cNvPr id="21" name="TextBox 20"/>
          <p:cNvSpPr txBox="1"/>
          <p:nvPr/>
        </p:nvSpPr>
        <p:spPr>
          <a:xfrm rot="19507183">
            <a:off x="1988174" y="1389319"/>
            <a:ext cx="17161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Уважение</a:t>
            </a:r>
            <a:endParaRPr lang="ru-RU" sz="1000" dirty="0"/>
          </a:p>
        </p:txBody>
      </p:sp>
      <p:sp>
        <p:nvSpPr>
          <p:cNvPr id="22" name="TextBox 21"/>
          <p:cNvSpPr txBox="1"/>
          <p:nvPr/>
        </p:nvSpPr>
        <p:spPr>
          <a:xfrm rot="3098814">
            <a:off x="779678" y="1855764"/>
            <a:ext cx="18230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Понимание</a:t>
            </a:r>
            <a:endParaRPr lang="ru-RU" sz="1000" dirty="0"/>
          </a:p>
        </p:txBody>
      </p:sp>
      <p:sp>
        <p:nvSpPr>
          <p:cNvPr id="23" name="Горизонтальный свиток 22"/>
          <p:cNvSpPr/>
          <p:nvPr/>
        </p:nvSpPr>
        <p:spPr>
          <a:xfrm>
            <a:off x="395670" y="4509120"/>
            <a:ext cx="8208912" cy="2160240"/>
          </a:xfrm>
          <a:prstGeom prst="horizontalScroll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56454" y="4834026"/>
            <a:ext cx="80481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«Первые семь лет ребенка нужно любить, вторые семь лет надо его воспитывать, третьи семь лет – быть ему самым лучшим другом, а потом отпустить его и молиться».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 rot="1750670">
            <a:off x="533481" y="1966083"/>
            <a:ext cx="22399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Сплоченность</a:t>
            </a:r>
            <a:endParaRPr lang="ru-RU" sz="1000" dirty="0"/>
          </a:p>
        </p:txBody>
      </p:sp>
      <p:sp>
        <p:nvSpPr>
          <p:cNvPr id="26" name="TextBox 25"/>
          <p:cNvSpPr txBox="1"/>
          <p:nvPr/>
        </p:nvSpPr>
        <p:spPr>
          <a:xfrm rot="666575">
            <a:off x="617852" y="2080642"/>
            <a:ext cx="228819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Выручка</a:t>
            </a:r>
            <a:endParaRPr lang="ru-RU" sz="1000" dirty="0"/>
          </a:p>
        </p:txBody>
      </p:sp>
      <p:sp>
        <p:nvSpPr>
          <p:cNvPr id="27" name="TextBox 26"/>
          <p:cNvSpPr txBox="1"/>
          <p:nvPr/>
        </p:nvSpPr>
        <p:spPr>
          <a:xfrm rot="21096378">
            <a:off x="664047" y="2122928"/>
            <a:ext cx="228819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Дружба</a:t>
            </a:r>
            <a:endParaRPr lang="ru-RU" sz="1000" dirty="0"/>
          </a:p>
        </p:txBody>
      </p:sp>
      <p:sp>
        <p:nvSpPr>
          <p:cNvPr id="28" name="TextBox 27"/>
          <p:cNvSpPr txBox="1"/>
          <p:nvPr/>
        </p:nvSpPr>
        <p:spPr>
          <a:xfrm rot="21001129">
            <a:off x="2326209" y="1790247"/>
            <a:ext cx="228819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Забота</a:t>
            </a:r>
            <a:endParaRPr lang="ru-RU" sz="1000" dirty="0"/>
          </a:p>
        </p:txBody>
      </p:sp>
      <p:sp>
        <p:nvSpPr>
          <p:cNvPr id="29" name="TextBox 28"/>
          <p:cNvSpPr txBox="1"/>
          <p:nvPr/>
        </p:nvSpPr>
        <p:spPr>
          <a:xfrm rot="715348">
            <a:off x="2299566" y="2422470"/>
            <a:ext cx="228819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Усердие</a:t>
            </a:r>
            <a:endParaRPr lang="ru-RU" sz="1000" dirty="0"/>
          </a:p>
        </p:txBody>
      </p:sp>
      <p:sp>
        <p:nvSpPr>
          <p:cNvPr id="30" name="TextBox 29"/>
          <p:cNvSpPr txBox="1"/>
          <p:nvPr/>
        </p:nvSpPr>
        <p:spPr>
          <a:xfrm rot="2152616">
            <a:off x="2019439" y="3005268"/>
            <a:ext cx="228819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 smtClean="0"/>
              <a:t>Совесть</a:t>
            </a:r>
            <a:endParaRPr lang="ru-RU" sz="900" dirty="0"/>
          </a:p>
        </p:txBody>
      </p:sp>
      <p:sp>
        <p:nvSpPr>
          <p:cNvPr id="31" name="TextBox 30"/>
          <p:cNvSpPr txBox="1"/>
          <p:nvPr/>
        </p:nvSpPr>
        <p:spPr>
          <a:xfrm rot="2884622">
            <a:off x="1668547" y="3297832"/>
            <a:ext cx="228819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Честность</a:t>
            </a:r>
            <a:endParaRPr lang="ru-RU" sz="1000" dirty="0"/>
          </a:p>
        </p:txBody>
      </p:sp>
      <p:sp>
        <p:nvSpPr>
          <p:cNvPr id="32" name="TextBox 31"/>
          <p:cNvSpPr txBox="1"/>
          <p:nvPr/>
        </p:nvSpPr>
        <p:spPr>
          <a:xfrm rot="4388914">
            <a:off x="1057669" y="3600447"/>
            <a:ext cx="228819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Оптимизм </a:t>
            </a:r>
            <a:endParaRPr lang="ru-RU" sz="1000" dirty="0"/>
          </a:p>
        </p:txBody>
      </p:sp>
      <p:sp>
        <p:nvSpPr>
          <p:cNvPr id="33" name="TextBox 32"/>
          <p:cNvSpPr txBox="1"/>
          <p:nvPr/>
        </p:nvSpPr>
        <p:spPr>
          <a:xfrm rot="19824001">
            <a:off x="569831" y="2142861"/>
            <a:ext cx="228819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Душевность</a:t>
            </a:r>
            <a:endParaRPr lang="ru-RU" sz="1000" dirty="0"/>
          </a:p>
        </p:txBody>
      </p:sp>
      <p:sp>
        <p:nvSpPr>
          <p:cNvPr id="34" name="TextBox 33"/>
          <p:cNvSpPr txBox="1"/>
          <p:nvPr/>
        </p:nvSpPr>
        <p:spPr>
          <a:xfrm rot="18062467">
            <a:off x="563713" y="2109794"/>
            <a:ext cx="228819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Трудолюбие</a:t>
            </a:r>
            <a:endParaRPr lang="ru-RU" sz="1000" dirty="0"/>
          </a:p>
        </p:txBody>
      </p:sp>
      <p:sp>
        <p:nvSpPr>
          <p:cNvPr id="35" name="TextBox 34"/>
          <p:cNvSpPr txBox="1"/>
          <p:nvPr/>
        </p:nvSpPr>
        <p:spPr>
          <a:xfrm rot="16760341">
            <a:off x="586024" y="2188951"/>
            <a:ext cx="228819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Порядочность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661496692"/>
      </p:ext>
    </p:extLst>
  </p:cSld>
  <p:clrMapOvr>
    <a:masterClrMapping/>
  </p:clrMapOvr>
  <p:transition spd="slow" advClick="0" advTm="20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48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23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3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116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384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729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729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3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23" grpId="0" animBg="1"/>
      <p:bldP spid="2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Вертикальный свиток 2"/>
          <p:cNvSpPr/>
          <p:nvPr/>
        </p:nvSpPr>
        <p:spPr>
          <a:xfrm>
            <a:off x="170317" y="1440515"/>
            <a:ext cx="4320480" cy="4095745"/>
          </a:xfrm>
          <a:prstGeom prst="verticalScroll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485800" y="404664"/>
            <a:ext cx="367240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Мама дома.</a:t>
            </a: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Вертикальный свиток 5"/>
          <p:cNvSpPr/>
          <p:nvPr/>
        </p:nvSpPr>
        <p:spPr>
          <a:xfrm flipH="1">
            <a:off x="4731837" y="1458775"/>
            <a:ext cx="4320480" cy="4095745"/>
          </a:xfrm>
          <a:prstGeom prst="verticalScroll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4860032" y="404664"/>
            <a:ext cx="3672408" cy="95410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Елена Ивановна на работе.</a:t>
            </a: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9" name="Picture 15" descr="ad9acf9ba5f797611444f8063f8127a1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6726" y="1545753"/>
            <a:ext cx="2703325" cy="287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5" descr="ad9acf9ba5f797611444f8063f8127a1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4882" y="1545753"/>
            <a:ext cx="2703325" cy="287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2" descr="96af3a3d67fc123575389ec061ebfc9b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65820" y="5709936"/>
            <a:ext cx="3240359" cy="480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3621" y="5709295"/>
            <a:ext cx="3236913" cy="48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132856"/>
            <a:ext cx="2880320" cy="29523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132856"/>
            <a:ext cx="2880320" cy="29523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841564131"/>
      </p:ext>
    </p:extLst>
  </p:cSld>
  <p:clrMapOvr>
    <a:masterClrMapping/>
  </p:clrMapOvr>
  <p:transition spd="slow" advClick="0" advTm="13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8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3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31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91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41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41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91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1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6" grpId="0" animBg="1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3528" y="4202562"/>
            <a:ext cx="2280468" cy="2445542"/>
          </a:xfrm>
          <a:prstGeom prst="rect">
            <a:avLst/>
          </a:prstGeom>
        </p:spPr>
      </p:pic>
      <p:sp>
        <p:nvSpPr>
          <p:cNvPr id="3" name="Овальная выноска 2"/>
          <p:cNvSpPr/>
          <p:nvPr/>
        </p:nvSpPr>
        <p:spPr>
          <a:xfrm>
            <a:off x="323528" y="116632"/>
            <a:ext cx="8496944" cy="4464496"/>
          </a:xfrm>
          <a:prstGeom prst="wedgeEllipse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Я еще долго могу рассказывать и показывать интересное про Елену Ивановну и ее воспитанников, но, увы, сами понимаете, что у нас с ней много обязанностей. В детском саду я ей полностью доверяю, она там и без меня прекрасно справляется. Но дома я у нее первый помощник. Поэтому, простите меня великодушно,  нужно с вами прощаться. До свидания!</a:t>
            </a:r>
            <a:endParaRPr lang="ru-RU" dirty="0"/>
          </a:p>
        </p:txBody>
      </p:sp>
      <p:pic>
        <p:nvPicPr>
          <p:cNvPr id="4" name="Picture 4" descr="1b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581128"/>
            <a:ext cx="3744416" cy="2445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1786956"/>
      </p:ext>
    </p:extLst>
  </p:cSld>
  <p:clrMapOvr>
    <a:masterClrMapping/>
  </p:clrMapOvr>
  <p:transition spd="slow" advClick="0" advTm="21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18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 autoUpdateAnimBg="0" advAuto="100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79712" y="476672"/>
            <a:ext cx="125079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7200" b="1" i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Ко</a:t>
            </a:r>
            <a:endParaRPr lang="ru-RU" sz="7200" b="1" i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9512" y="5229200"/>
            <a:ext cx="1403648" cy="1505252"/>
          </a:xfrm>
          <a:prstGeom prst="rect">
            <a:avLst/>
          </a:prstGeom>
        </p:spPr>
      </p:pic>
      <p:sp>
        <p:nvSpPr>
          <p:cNvPr id="6" name="Овальная выноска 5"/>
          <p:cNvSpPr/>
          <p:nvPr/>
        </p:nvSpPr>
        <p:spPr>
          <a:xfrm>
            <a:off x="1187624" y="4077072"/>
            <a:ext cx="5018485" cy="1728192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Нет, не КОНЕЦ, просто спросить хотел.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904719" y="498768"/>
            <a:ext cx="5429692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72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Когда снова </a:t>
            </a:r>
          </a:p>
          <a:p>
            <a:pPr algn="ctr"/>
            <a:r>
              <a:rPr lang="ru-RU" sz="72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увидимся?</a:t>
            </a:r>
            <a:endParaRPr lang="ru-RU" sz="7200" b="1" i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7964" y="2967335"/>
            <a:ext cx="89680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Всем хорошего настроения </a:t>
            </a:r>
          </a:p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 до скорой встречи!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8" name="Picture 5" descr="a0edff10f8265302252275bd190e6177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9890" y="5229200"/>
            <a:ext cx="1594158" cy="1322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8638943"/>
      </p:ext>
    </p:extLst>
  </p:cSld>
  <p:clrMapOvr>
    <a:masterClrMapping/>
  </p:clrMapOvr>
  <p:transition spd="slow" advClick="0" advTm="25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"/>
                            </p:stCondLst>
                            <p:childTnLst>
                              <p:par>
                                <p:cTn id="9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00"/>
                            </p:stCondLst>
                            <p:childTnLst>
                              <p:par>
                                <p:cTn id="12" presetID="22" presetClass="entr" presetSubtype="4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300"/>
                            </p:stCondLst>
                            <p:childTnLst>
                              <p:par>
                                <p:cTn id="16" presetID="1" presetClass="exit" presetSubtype="0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800"/>
                            </p:stCondLst>
                            <p:childTnLst>
                              <p:par>
                                <p:cTn id="19" presetID="22" presetClass="entr" presetSubtype="4" fill="hold" grpId="4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7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2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2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4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8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080"/>
                            </p:stCondLst>
                            <p:childTnLst>
                              <p:par>
                                <p:cTn id="41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580"/>
                            </p:stCondLst>
                            <p:childTnLst>
                              <p:par>
                                <p:cTn id="44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8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983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35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298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  <p:bldP spid="4" grpId="3"/>
      <p:bldP spid="4" grpId="4"/>
      <p:bldP spid="6" grpId="0" animBg="1"/>
      <p:bldP spid="6" grpId="1" build="allAtOnce" animBg="1"/>
      <p:bldP spid="7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вердый переплет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3286</TotalTime>
  <Words>611</Words>
  <Application>Microsoft Office PowerPoint</Application>
  <PresentationFormat>Экран (4:3)</PresentationFormat>
  <Paragraphs>62</Paragraphs>
  <Slides>19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Твердый переплет</vt:lpstr>
      <vt:lpstr>Визитная карточка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Книга жизни</dc:title>
  <dc:creator>Павел</dc:creator>
  <cp:lastModifiedBy>Павел</cp:lastModifiedBy>
  <cp:revision>211</cp:revision>
  <dcterms:created xsi:type="dcterms:W3CDTF">2013-09-23T17:57:33Z</dcterms:created>
  <dcterms:modified xsi:type="dcterms:W3CDTF">2014-05-01T12:29:29Z</dcterms:modified>
</cp:coreProperties>
</file>