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4" r:id="rId2"/>
    <p:sldId id="275" r:id="rId3"/>
    <p:sldId id="301" r:id="rId4"/>
    <p:sldId id="276" r:id="rId5"/>
    <p:sldId id="277" r:id="rId6"/>
    <p:sldId id="302" r:id="rId7"/>
    <p:sldId id="278" r:id="rId8"/>
    <p:sldId id="279" r:id="rId9"/>
    <p:sldId id="280" r:id="rId10"/>
    <p:sldId id="281" r:id="rId11"/>
    <p:sldId id="282" r:id="rId12"/>
    <p:sldId id="283" r:id="rId13"/>
    <p:sldId id="284" r:id="rId14"/>
    <p:sldId id="285" r:id="rId15"/>
    <p:sldId id="286" r:id="rId16"/>
    <p:sldId id="287" r:id="rId17"/>
    <p:sldId id="288" r:id="rId18"/>
    <p:sldId id="289" r:id="rId19"/>
    <p:sldId id="290" r:id="rId20"/>
    <p:sldId id="291" r:id="rId21"/>
    <p:sldId id="292" r:id="rId22"/>
    <p:sldId id="293" r:id="rId23"/>
    <p:sldId id="294" r:id="rId24"/>
    <p:sldId id="295" r:id="rId25"/>
    <p:sldId id="296" r:id="rId26"/>
    <p:sldId id="297" r:id="rId27"/>
    <p:sldId id="298" r:id="rId28"/>
    <p:sldId id="299" r:id="rId29"/>
    <p:sldId id="300" r:id="rId30"/>
  </p:sldIdLst>
  <p:sldSz cx="9144000" cy="6858000" type="screen4x3"/>
  <p:notesSz cx="6858000" cy="9144000"/>
  <p:defaultTextStyle>
    <a:defPPr>
      <a:defRPr lang="en-US"/>
    </a:defPPr>
    <a:lvl1pPr marL="0" algn="l" defTabSz="914400" rtl="0" latinLnBrk="0">
      <a:defRPr sz="1800" kern="1200">
        <a:solidFill>
          <a:schemeClr val="tx1"/>
        </a:solidFill>
        <a:latin typeface="+mn-lt"/>
        <a:ea typeface="+mn-ea"/>
        <a:cs typeface="+mn-cs"/>
      </a:defRPr>
    </a:lvl1pPr>
    <a:lvl2pPr marL="457200" algn="l" defTabSz="914400" rtl="0" latinLnBrk="0">
      <a:defRPr sz="1800" kern="1200">
        <a:solidFill>
          <a:schemeClr val="tx1"/>
        </a:solidFill>
        <a:latin typeface="+mn-lt"/>
        <a:ea typeface="+mn-ea"/>
        <a:cs typeface="+mn-cs"/>
      </a:defRPr>
    </a:lvl2pPr>
    <a:lvl3pPr marL="914400" algn="l" defTabSz="914400" rtl="0" latinLnBrk="0">
      <a:defRPr sz="1800" kern="1200">
        <a:solidFill>
          <a:schemeClr val="tx1"/>
        </a:solidFill>
        <a:latin typeface="+mn-lt"/>
        <a:ea typeface="+mn-ea"/>
        <a:cs typeface="+mn-cs"/>
      </a:defRPr>
    </a:lvl3pPr>
    <a:lvl4pPr marL="1371600" algn="l" defTabSz="914400" rtl="0" latinLnBrk="0">
      <a:defRPr sz="1800" kern="1200">
        <a:solidFill>
          <a:schemeClr val="tx1"/>
        </a:solidFill>
        <a:latin typeface="+mn-lt"/>
        <a:ea typeface="+mn-ea"/>
        <a:cs typeface="+mn-cs"/>
      </a:defRPr>
    </a:lvl4pPr>
    <a:lvl5pPr marL="1828800" algn="l" defTabSz="914400" rtl="0" latinLnBrk="0">
      <a:defRPr sz="1800" kern="1200">
        <a:solidFill>
          <a:schemeClr val="tx1"/>
        </a:solidFill>
        <a:latin typeface="+mn-lt"/>
        <a:ea typeface="+mn-ea"/>
        <a:cs typeface="+mn-cs"/>
      </a:defRPr>
    </a:lvl5pPr>
    <a:lvl6pPr marL="2286000" algn="l" defTabSz="914400" rtl="0" latinLnBrk="0">
      <a:defRPr sz="1800" kern="1200">
        <a:solidFill>
          <a:schemeClr val="tx1"/>
        </a:solidFill>
        <a:latin typeface="+mn-lt"/>
        <a:ea typeface="+mn-ea"/>
        <a:cs typeface="+mn-cs"/>
      </a:defRPr>
    </a:lvl6pPr>
    <a:lvl7pPr marL="2743200" algn="l" defTabSz="914400" rtl="0" latinLnBrk="0">
      <a:defRPr sz="1800" kern="1200">
        <a:solidFill>
          <a:schemeClr val="tx1"/>
        </a:solidFill>
        <a:latin typeface="+mn-lt"/>
        <a:ea typeface="+mn-ea"/>
        <a:cs typeface="+mn-cs"/>
      </a:defRPr>
    </a:lvl7pPr>
    <a:lvl8pPr marL="3200400" algn="l" defTabSz="914400" rtl="0" latinLnBrk="0">
      <a:defRPr sz="1800" kern="1200">
        <a:solidFill>
          <a:schemeClr val="tx1"/>
        </a:solidFill>
        <a:latin typeface="+mn-lt"/>
        <a:ea typeface="+mn-ea"/>
        <a:cs typeface="+mn-cs"/>
      </a:defRPr>
    </a:lvl8pPr>
    <a:lvl9pPr marL="3657600" algn="l" defTabSz="914400" rtl="0" latinLnBrk="0">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7" d="100"/>
          <a:sy n="67" d="100"/>
        </p:scale>
        <p:origin x="1392" y="5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EAF463A-BC7C-46EE-9F1E-7F377CCA4891}" type="datetimeFigureOut">
              <a:rPr lang="en-US" smtClean="0"/>
              <a:pPr/>
              <a:t>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EAF463A-BC7C-46EE-9F1E-7F377CCA4891}" type="datetimeFigureOut">
              <a:rPr lang="en-US" smtClean="0"/>
              <a:pPr/>
              <a:t>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EAF463A-BC7C-46EE-9F1E-7F377CCA4891}" type="datetimeFigureOut">
              <a:rPr lang="en-US" smtClean="0"/>
              <a:pPr/>
              <a:t>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EAF463A-BC7C-46EE-9F1E-7F377CCA4891}" type="datetimeFigureOut">
              <a:rPr lang="en-US" smtClean="0"/>
              <a:pPr/>
              <a:t>2/3/2021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EAF463A-BC7C-46EE-9F1E-7F377CCA4891}" type="datetimeFigureOut">
              <a:rPr lang="en-US" smtClean="0"/>
              <a:pPr/>
              <a:t>2/3/2021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EAF463A-BC7C-46EE-9F1E-7F377CCA4891}" type="datetimeFigureOut">
              <a:rPr lang="en-US" smtClean="0"/>
              <a:pPr/>
              <a:t>2/3/2021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AF463A-BC7C-46EE-9F1E-7F377CCA4891}" type="datetimeFigureOut">
              <a:rPr lang="en-US" smtClean="0"/>
              <a:pPr/>
              <a:t>2/3/2021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EAF463A-BC7C-46EE-9F1E-7F377CCA4891}" type="datetimeFigureOut">
              <a:rPr lang="en-US" smtClean="0"/>
              <a:pPr/>
              <a:t>2/3/2021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EAF463A-BC7C-46EE-9F1E-7F377CCA4891}" type="datetimeFigureOut">
              <a:rPr lang="en-US" smtClean="0"/>
              <a:pPr/>
              <a:t>2/3/2021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EAF463A-BC7C-46EE-9F1E-7F377CCA4891}" type="datetimeFigureOut">
              <a:rPr lang="en-US" smtClean="0"/>
              <a:pPr/>
              <a:t>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add title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EAF463A-BC7C-46EE-9F1E-7F377CCA4891}" type="datetimeFigureOut">
              <a:rPr lang="en-US" smtClean="0"/>
              <a:pPr/>
              <a:t>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AF463A-BC7C-46EE-9F1E-7F377CCA4891}" type="datetimeFigureOut">
              <a:rPr lang="en-US" smtClean="0"/>
              <a:pPr/>
              <a:t>2/3/2021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83448D-3A78-4528-A469-B745A65DA480}"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latinLnBrk="0">
        <a:spcBef>
          <a:spcPct val="0"/>
        </a:spcBef>
        <a:buNone/>
        <a:defRPr sz="4400" kern="1200">
          <a:solidFill>
            <a:schemeClr val="tx1"/>
          </a:solidFill>
          <a:latin typeface="+mj-lt"/>
          <a:ea typeface="+mj-ea"/>
          <a:cs typeface="+mj-cs"/>
        </a:defRPr>
      </a:lvl1pPr>
    </p:titleStyle>
    <p:bodyStyle>
      <a:lvl1pPr marL="342900" indent="-342900" algn="l" defTabSz="914400" rtl="0" latinLnBrk="0">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latinLnBrk="0">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latinLnBrk="0">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latinLnBrk="0">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latinLnBrk="0">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latinLnBrk="0">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latinLnBrk="0">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latinLnBrk="0">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latinLnBrk="0">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latinLnBrk="0">
        <a:defRPr sz="1800" kern="1200">
          <a:solidFill>
            <a:schemeClr val="tx1"/>
          </a:solidFill>
          <a:latin typeface="+mn-lt"/>
          <a:ea typeface="+mn-ea"/>
          <a:cs typeface="+mn-cs"/>
        </a:defRPr>
      </a:lvl1pPr>
      <a:lvl2pPr marL="457200" algn="l" defTabSz="914400" rtl="0" latinLnBrk="0">
        <a:defRPr sz="1800" kern="1200">
          <a:solidFill>
            <a:schemeClr val="tx1"/>
          </a:solidFill>
          <a:latin typeface="+mn-lt"/>
          <a:ea typeface="+mn-ea"/>
          <a:cs typeface="+mn-cs"/>
        </a:defRPr>
      </a:lvl2pPr>
      <a:lvl3pPr marL="914400" algn="l" defTabSz="914400" rtl="0" latinLnBrk="0">
        <a:defRPr sz="1800" kern="1200">
          <a:solidFill>
            <a:schemeClr val="tx1"/>
          </a:solidFill>
          <a:latin typeface="+mn-lt"/>
          <a:ea typeface="+mn-ea"/>
          <a:cs typeface="+mn-cs"/>
        </a:defRPr>
      </a:lvl3pPr>
      <a:lvl4pPr marL="1371600" algn="l" defTabSz="914400" rtl="0" latinLnBrk="0">
        <a:defRPr sz="1800" kern="1200">
          <a:solidFill>
            <a:schemeClr val="tx1"/>
          </a:solidFill>
          <a:latin typeface="+mn-lt"/>
          <a:ea typeface="+mn-ea"/>
          <a:cs typeface="+mn-cs"/>
        </a:defRPr>
      </a:lvl4pPr>
      <a:lvl5pPr marL="1828800" algn="l" defTabSz="914400" rtl="0" latinLnBrk="0">
        <a:defRPr sz="1800" kern="1200">
          <a:solidFill>
            <a:schemeClr val="tx1"/>
          </a:solidFill>
          <a:latin typeface="+mn-lt"/>
          <a:ea typeface="+mn-ea"/>
          <a:cs typeface="+mn-cs"/>
        </a:defRPr>
      </a:lvl5pPr>
      <a:lvl6pPr marL="2286000" algn="l" defTabSz="914400" rtl="0" latinLnBrk="0">
        <a:defRPr sz="1800" kern="1200">
          <a:solidFill>
            <a:schemeClr val="tx1"/>
          </a:solidFill>
          <a:latin typeface="+mn-lt"/>
          <a:ea typeface="+mn-ea"/>
          <a:cs typeface="+mn-cs"/>
        </a:defRPr>
      </a:lvl6pPr>
      <a:lvl7pPr marL="2743200" algn="l" defTabSz="914400" rtl="0" latinLnBrk="0">
        <a:defRPr sz="1800" kern="1200">
          <a:solidFill>
            <a:schemeClr val="tx1"/>
          </a:solidFill>
          <a:latin typeface="+mn-lt"/>
          <a:ea typeface="+mn-ea"/>
          <a:cs typeface="+mn-cs"/>
        </a:defRPr>
      </a:lvl7pPr>
      <a:lvl8pPr marL="3200400" algn="l" defTabSz="914400" rtl="0" latinLnBrk="0">
        <a:defRPr sz="1800" kern="1200">
          <a:solidFill>
            <a:schemeClr val="tx1"/>
          </a:solidFill>
          <a:latin typeface="+mn-lt"/>
          <a:ea typeface="+mn-ea"/>
          <a:cs typeface="+mn-cs"/>
        </a:defRPr>
      </a:lvl8pPr>
      <a:lvl9pPr marL="3657600" algn="l" defTabSz="914400" rtl="0" latinLnBrk="0">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2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rotWithShape="1">
          <a:blip r:embed="rId2">
            <a:extLst>
              <a:ext uri="{28A0092B-C50C-407E-A947-70E740481C1C}">
                <a14:useLocalDpi xmlns:a14="http://schemas.microsoft.com/office/drawing/2010/main" val="0"/>
              </a:ext>
            </a:extLst>
          </a:blip>
          <a:srcRect l="-72" t="16667"/>
          <a:stretch/>
        </p:blipFill>
        <p:spPr>
          <a:xfrm>
            <a:off x="-93292" y="-19792"/>
            <a:ext cx="9254383" cy="6877792"/>
          </a:xfrm>
          <a:prstGeom prst="rect">
            <a:avLst/>
          </a:prstGeom>
        </p:spPr>
      </p:pic>
      <p:sp>
        <p:nvSpPr>
          <p:cNvPr id="6" name="Прямоугольник 5"/>
          <p:cNvSpPr/>
          <p:nvPr/>
        </p:nvSpPr>
        <p:spPr>
          <a:xfrm>
            <a:off x="457200" y="304800"/>
            <a:ext cx="8153400" cy="2133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5400" i="1" dirty="0" smtClean="0">
                <a:solidFill>
                  <a:schemeClr val="tx1"/>
                </a:solidFill>
              </a:rPr>
              <a:t>«Вклад Нижнего Тагила </a:t>
            </a:r>
          </a:p>
          <a:p>
            <a:pPr algn="ctr"/>
            <a:r>
              <a:rPr lang="ru-RU" sz="5400" i="1" dirty="0" smtClean="0">
                <a:solidFill>
                  <a:schemeClr val="tx1"/>
                </a:solidFill>
              </a:rPr>
              <a:t>в дело победы»</a:t>
            </a:r>
            <a:endParaRPr lang="ru-RU" sz="5400" i="1" dirty="0">
              <a:solidFill>
                <a:schemeClr val="tx1"/>
              </a:solidFill>
            </a:endParaRPr>
          </a:p>
        </p:txBody>
      </p:sp>
      <p:sp>
        <p:nvSpPr>
          <p:cNvPr id="7" name="Прямоугольник 6"/>
          <p:cNvSpPr/>
          <p:nvPr/>
        </p:nvSpPr>
        <p:spPr>
          <a:xfrm>
            <a:off x="457200" y="2267692"/>
            <a:ext cx="8534400" cy="990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i="1" dirty="0" smtClean="0">
                <a:solidFill>
                  <a:schemeClr val="tx1"/>
                </a:solidFill>
              </a:rPr>
              <a:t>Уральский танковый завод</a:t>
            </a:r>
            <a:endParaRPr lang="ru-RU" sz="3200" i="1" dirty="0">
              <a:solidFill>
                <a:schemeClr val="tx1"/>
              </a:solidFill>
            </a:endParaRPr>
          </a:p>
        </p:txBody>
      </p:sp>
      <p:sp>
        <p:nvSpPr>
          <p:cNvPr id="9" name="Прямоугольник 8"/>
          <p:cNvSpPr/>
          <p:nvPr/>
        </p:nvSpPr>
        <p:spPr>
          <a:xfrm>
            <a:off x="14287" y="4014787"/>
            <a:ext cx="4191000" cy="2819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i="1" dirty="0" smtClean="0">
                <a:solidFill>
                  <a:schemeClr val="tx1"/>
                </a:solidFill>
              </a:rPr>
              <a:t>Составитель:</a:t>
            </a:r>
          </a:p>
          <a:p>
            <a:pPr algn="ctr"/>
            <a:r>
              <a:rPr lang="ru-RU" b="1" i="1" dirty="0" smtClean="0">
                <a:solidFill>
                  <a:schemeClr val="tx1"/>
                </a:solidFill>
              </a:rPr>
              <a:t>Воспитатель МАДОУ «Академия детства» СП д/с № 8</a:t>
            </a:r>
          </a:p>
          <a:p>
            <a:pPr algn="ctr"/>
            <a:r>
              <a:rPr lang="ru-RU" b="1" i="1" dirty="0" err="1" smtClean="0">
                <a:solidFill>
                  <a:schemeClr val="tx1"/>
                </a:solidFill>
              </a:rPr>
              <a:t>Прилукова</a:t>
            </a:r>
            <a:r>
              <a:rPr lang="ru-RU" b="1" i="1" dirty="0" smtClean="0">
                <a:solidFill>
                  <a:schemeClr val="tx1"/>
                </a:solidFill>
              </a:rPr>
              <a:t> Татьяна Владимировна</a:t>
            </a:r>
            <a:endParaRPr lang="ru-RU" b="1" i="1" dirty="0" smtClean="0">
              <a:solidFill>
                <a:schemeClr val="tx1"/>
              </a:solidFill>
            </a:endParaRPr>
          </a:p>
        </p:txBody>
      </p:sp>
    </p:spTree>
    <p:extLst>
      <p:ext uri="{BB962C8B-B14F-4D97-AF65-F5344CB8AC3E}">
        <p14:creationId xmlns:p14="http://schemas.microsoft.com/office/powerpoint/2010/main" val="279178056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extLst>
              <a:ext uri="{28A0092B-C50C-407E-A947-70E740481C1C}">
                <a14:useLocalDpi xmlns:a14="http://schemas.microsoft.com/office/drawing/2010/main" val="0"/>
              </a:ext>
            </a:extLst>
          </a:blip>
          <a:srcRect l="-72" t="16667"/>
          <a:stretch/>
        </p:blipFill>
        <p:spPr>
          <a:xfrm>
            <a:off x="0" y="-19792"/>
            <a:ext cx="9178183" cy="6877792"/>
          </a:xfrm>
          <a:prstGeom prst="rect">
            <a:avLst/>
          </a:prstGeom>
        </p:spPr>
      </p:pic>
      <p:sp>
        <p:nvSpPr>
          <p:cNvPr id="3" name="Прямоугольник 2"/>
          <p:cNvSpPr/>
          <p:nvPr/>
        </p:nvSpPr>
        <p:spPr>
          <a:xfrm>
            <a:off x="152400" y="152400"/>
            <a:ext cx="3048000"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2400" b="1" dirty="0" smtClean="0">
                <a:solidFill>
                  <a:schemeClr val="tx1"/>
                </a:solidFill>
                <a:latin typeface="Times New Roman" panose="02020603050405020304" pitchFamily="18" charset="0"/>
                <a:cs typeface="Times New Roman" panose="02020603050405020304" pitchFamily="18" charset="0"/>
              </a:rPr>
              <a:t>Оглавление</a:t>
            </a:r>
            <a:endParaRPr lang="ru-RU" sz="2400" b="1" dirty="0">
              <a:solidFill>
                <a:schemeClr val="tx1"/>
              </a:solidFill>
              <a:latin typeface="Times New Roman" panose="02020603050405020304" pitchFamily="18" charset="0"/>
              <a:cs typeface="Times New Roman" panose="02020603050405020304" pitchFamily="18" charset="0"/>
            </a:endParaRPr>
          </a:p>
        </p:txBody>
      </p:sp>
      <p:graphicFrame>
        <p:nvGraphicFramePr>
          <p:cNvPr id="4" name="Таблица 3"/>
          <p:cNvGraphicFramePr>
            <a:graphicFrameLocks noGrp="1"/>
          </p:cNvGraphicFramePr>
          <p:nvPr>
            <p:extLst>
              <p:ext uri="{D42A27DB-BD31-4B8C-83A1-F6EECF244321}">
                <p14:modId xmlns:p14="http://schemas.microsoft.com/office/powerpoint/2010/main" val="4065864672"/>
              </p:ext>
            </p:extLst>
          </p:nvPr>
        </p:nvGraphicFramePr>
        <p:xfrm>
          <a:off x="304800" y="1447800"/>
          <a:ext cx="8647112" cy="3962913"/>
        </p:xfrm>
        <a:graphic>
          <a:graphicData uri="http://schemas.openxmlformats.org/drawingml/2006/table">
            <a:tbl>
              <a:tblPr firstRow="1" firstCol="1" bandRow="1">
                <a:tableStyleId>{5C22544A-7EE6-4342-B048-85BDC9FD1C3A}</a:tableStyleId>
              </a:tblPr>
              <a:tblGrid>
                <a:gridCol w="6336348"/>
                <a:gridCol w="2310764"/>
              </a:tblGrid>
              <a:tr h="596901">
                <a:tc>
                  <a:txBody>
                    <a:bodyPr/>
                    <a:lstStyle/>
                    <a:p>
                      <a:pPr>
                        <a:lnSpc>
                          <a:spcPct val="107000"/>
                        </a:lnSpc>
                        <a:spcAft>
                          <a:spcPts val="0"/>
                        </a:spcAft>
                      </a:pPr>
                      <a:r>
                        <a:rPr lang="ru-RU" sz="2000" b="0" dirty="0" smtClean="0">
                          <a:solidFill>
                            <a:schemeClr val="bg2">
                              <a:lumMod val="10000"/>
                            </a:schemeClr>
                          </a:solidFill>
                          <a:effectLst/>
                          <a:latin typeface="Times New Roman" panose="02020603050405020304" pitchFamily="18" charset="0"/>
                          <a:cs typeface="Times New Roman" panose="02020603050405020304" pitchFamily="18" charset="0"/>
                        </a:rPr>
                        <a:t>Введение</a:t>
                      </a:r>
                      <a:endParaRPr lang="ru-RU" sz="1100" b="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ru-RU" sz="2000" b="0" dirty="0">
                          <a:solidFill>
                            <a:schemeClr val="bg2">
                              <a:lumMod val="10000"/>
                            </a:schemeClr>
                          </a:solidFill>
                          <a:effectLst/>
                          <a:latin typeface="Times New Roman" panose="02020603050405020304" pitchFamily="18" charset="0"/>
                          <a:cs typeface="Times New Roman" panose="02020603050405020304" pitchFamily="18" charset="0"/>
                        </a:rPr>
                        <a:t>3 - </a:t>
                      </a:r>
                      <a:r>
                        <a:rPr lang="ru-RU" sz="2000" b="0" dirty="0" smtClean="0">
                          <a:solidFill>
                            <a:schemeClr val="bg2">
                              <a:lumMod val="10000"/>
                            </a:schemeClr>
                          </a:solidFill>
                          <a:effectLst/>
                          <a:latin typeface="Times New Roman" panose="02020603050405020304" pitchFamily="18" charset="0"/>
                          <a:cs typeface="Times New Roman" panose="02020603050405020304" pitchFamily="18" charset="0"/>
                        </a:rPr>
                        <a:t>6</a:t>
                      </a:r>
                      <a:endParaRPr lang="ru-RU" sz="1100" b="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596901">
                <a:tc>
                  <a:txBody>
                    <a:bodyPr/>
                    <a:lstStyle/>
                    <a:p>
                      <a:pPr>
                        <a:lnSpc>
                          <a:spcPct val="107000"/>
                        </a:lnSpc>
                        <a:spcAft>
                          <a:spcPts val="0"/>
                        </a:spcAft>
                      </a:pPr>
                      <a:r>
                        <a:rPr lang="ru-RU" sz="2000" b="0" dirty="0">
                          <a:solidFill>
                            <a:schemeClr val="bg2">
                              <a:lumMod val="10000"/>
                            </a:schemeClr>
                          </a:solidFill>
                          <a:effectLst/>
                          <a:latin typeface="Times New Roman" panose="02020603050405020304" pitchFamily="18" charset="0"/>
                          <a:cs typeface="Times New Roman" panose="02020603050405020304" pitchFamily="18" charset="0"/>
                        </a:rPr>
                        <a:t>Основная </a:t>
                      </a:r>
                      <a:r>
                        <a:rPr lang="ru-RU" sz="2000" b="0" dirty="0" smtClean="0">
                          <a:solidFill>
                            <a:schemeClr val="bg2">
                              <a:lumMod val="10000"/>
                            </a:schemeClr>
                          </a:solidFill>
                          <a:effectLst/>
                          <a:latin typeface="Times New Roman" panose="02020603050405020304" pitchFamily="18" charset="0"/>
                          <a:cs typeface="Times New Roman" panose="02020603050405020304" pitchFamily="18" charset="0"/>
                        </a:rPr>
                        <a:t>часть. Уральский танковый завод.</a:t>
                      </a:r>
                      <a:endParaRPr lang="ru-RU" sz="1100" b="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ru-RU" sz="2000" b="0" dirty="0">
                          <a:solidFill>
                            <a:schemeClr val="bg2">
                              <a:lumMod val="10000"/>
                            </a:schemeClr>
                          </a:solidFill>
                          <a:effectLst/>
                          <a:latin typeface="Times New Roman" panose="02020603050405020304" pitchFamily="18" charset="0"/>
                          <a:cs typeface="Times New Roman" panose="02020603050405020304" pitchFamily="18" charset="0"/>
                        </a:rPr>
                        <a:t>7</a:t>
                      </a:r>
                      <a:r>
                        <a:rPr lang="ru-RU" sz="2000" b="0" dirty="0" smtClean="0">
                          <a:solidFill>
                            <a:schemeClr val="bg2">
                              <a:lumMod val="10000"/>
                            </a:schemeClr>
                          </a:solidFill>
                          <a:effectLst/>
                          <a:latin typeface="Times New Roman" panose="02020603050405020304" pitchFamily="18" charset="0"/>
                          <a:cs typeface="Times New Roman" panose="02020603050405020304" pitchFamily="18" charset="0"/>
                        </a:rPr>
                        <a:t> </a:t>
                      </a:r>
                      <a:r>
                        <a:rPr lang="ru-RU" sz="2000" b="0" dirty="0">
                          <a:solidFill>
                            <a:schemeClr val="bg2">
                              <a:lumMod val="10000"/>
                            </a:schemeClr>
                          </a:solidFill>
                          <a:effectLst/>
                          <a:latin typeface="Times New Roman" panose="02020603050405020304" pitchFamily="18" charset="0"/>
                          <a:cs typeface="Times New Roman" panose="02020603050405020304" pitchFamily="18" charset="0"/>
                        </a:rPr>
                        <a:t>- </a:t>
                      </a:r>
                      <a:r>
                        <a:rPr lang="ru-RU" sz="2000" b="0" dirty="0" smtClean="0">
                          <a:solidFill>
                            <a:schemeClr val="bg2">
                              <a:lumMod val="10000"/>
                            </a:schemeClr>
                          </a:solidFill>
                          <a:effectLst/>
                          <a:latin typeface="Times New Roman" panose="02020603050405020304" pitchFamily="18" charset="0"/>
                          <a:cs typeface="Times New Roman" panose="02020603050405020304" pitchFamily="18" charset="0"/>
                        </a:rPr>
                        <a:t>22</a:t>
                      </a:r>
                      <a:endParaRPr lang="ru-RU" sz="1100" b="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596901">
                <a:tc>
                  <a:txBody>
                    <a:bodyPr/>
                    <a:lstStyle/>
                    <a:p>
                      <a:pPr>
                        <a:lnSpc>
                          <a:spcPct val="107000"/>
                        </a:lnSpc>
                        <a:spcAft>
                          <a:spcPts val="0"/>
                        </a:spcAft>
                      </a:pPr>
                      <a:r>
                        <a:rPr lang="ru-RU" sz="2000" b="0" dirty="0">
                          <a:solidFill>
                            <a:schemeClr val="bg2">
                              <a:lumMod val="10000"/>
                            </a:schemeClr>
                          </a:solidFill>
                          <a:effectLst/>
                          <a:latin typeface="Times New Roman" panose="02020603050405020304" pitchFamily="18" charset="0"/>
                          <a:cs typeface="Times New Roman" panose="02020603050405020304" pitchFamily="18" charset="0"/>
                        </a:rPr>
                        <a:t>Заключение</a:t>
                      </a:r>
                      <a:endParaRPr lang="ru-RU" sz="1100" b="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ru-RU" sz="2000" b="0" dirty="0" smtClean="0">
                          <a:solidFill>
                            <a:schemeClr val="bg2">
                              <a:lumMod val="10000"/>
                            </a:schemeClr>
                          </a:solidFill>
                          <a:effectLst/>
                          <a:latin typeface="Times New Roman" panose="02020603050405020304" pitchFamily="18" charset="0"/>
                          <a:cs typeface="Times New Roman" panose="02020603050405020304" pitchFamily="18" charset="0"/>
                        </a:rPr>
                        <a:t>23 </a:t>
                      </a:r>
                      <a:r>
                        <a:rPr lang="ru-RU" sz="2000" b="0" dirty="0">
                          <a:solidFill>
                            <a:schemeClr val="bg2">
                              <a:lumMod val="10000"/>
                            </a:schemeClr>
                          </a:solidFill>
                          <a:effectLst/>
                          <a:latin typeface="Times New Roman" panose="02020603050405020304" pitchFamily="18" charset="0"/>
                          <a:cs typeface="Times New Roman" panose="02020603050405020304" pitchFamily="18" charset="0"/>
                        </a:rPr>
                        <a:t>- </a:t>
                      </a:r>
                      <a:r>
                        <a:rPr lang="ru-RU" sz="2000" b="0" dirty="0" smtClean="0">
                          <a:solidFill>
                            <a:schemeClr val="bg2">
                              <a:lumMod val="10000"/>
                            </a:schemeClr>
                          </a:solidFill>
                          <a:effectLst/>
                          <a:latin typeface="Times New Roman" panose="02020603050405020304" pitchFamily="18" charset="0"/>
                          <a:cs typeface="Times New Roman" panose="02020603050405020304" pitchFamily="18" charset="0"/>
                        </a:rPr>
                        <a:t>24</a:t>
                      </a:r>
                      <a:endParaRPr lang="ru-RU" sz="1100" b="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596901">
                <a:tc>
                  <a:txBody>
                    <a:bodyPr/>
                    <a:lstStyle/>
                    <a:p>
                      <a:pPr>
                        <a:lnSpc>
                          <a:spcPct val="107000"/>
                        </a:lnSpc>
                        <a:spcAft>
                          <a:spcPts val="0"/>
                        </a:spcAft>
                      </a:pPr>
                      <a:r>
                        <a:rPr lang="ru-RU" sz="2000" b="0" dirty="0">
                          <a:solidFill>
                            <a:schemeClr val="bg2">
                              <a:lumMod val="10000"/>
                            </a:schemeClr>
                          </a:solidFill>
                          <a:effectLst/>
                          <a:latin typeface="Times New Roman" panose="02020603050405020304" pitchFamily="18" charset="0"/>
                          <a:cs typeface="Times New Roman" panose="02020603050405020304" pitchFamily="18" charset="0"/>
                        </a:rPr>
                        <a:t>Список используемой литературы</a:t>
                      </a:r>
                      <a:endParaRPr lang="ru-RU" sz="1100" b="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ru-RU" sz="2000" b="0" dirty="0" smtClean="0">
                          <a:solidFill>
                            <a:schemeClr val="bg2">
                              <a:lumMod val="10000"/>
                            </a:schemeClr>
                          </a:solidFill>
                          <a:effectLst/>
                          <a:latin typeface="Times New Roman" panose="02020603050405020304" pitchFamily="18" charset="0"/>
                          <a:cs typeface="Times New Roman" panose="02020603050405020304" pitchFamily="18" charset="0"/>
                        </a:rPr>
                        <a:t>25</a:t>
                      </a:r>
                      <a:endParaRPr lang="ru-RU" sz="1100" b="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596901">
                <a:tc>
                  <a:txBody>
                    <a:bodyPr/>
                    <a:lstStyle/>
                    <a:p>
                      <a:pPr>
                        <a:lnSpc>
                          <a:spcPct val="107000"/>
                        </a:lnSpc>
                        <a:spcAft>
                          <a:spcPts val="0"/>
                        </a:spcAft>
                      </a:pPr>
                      <a:r>
                        <a:rPr lang="ru-RU" sz="2000" b="0" dirty="0">
                          <a:solidFill>
                            <a:schemeClr val="bg2">
                              <a:lumMod val="10000"/>
                            </a:schemeClr>
                          </a:solidFill>
                          <a:effectLst/>
                          <a:latin typeface="Times New Roman" panose="02020603050405020304" pitchFamily="18" charset="0"/>
                          <a:cs typeface="Times New Roman" panose="02020603050405020304" pitchFamily="18" charset="0"/>
                        </a:rPr>
                        <a:t>Приложение 1</a:t>
                      </a:r>
                      <a:endParaRPr lang="ru-RU" sz="1100" b="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ru-RU" sz="2000" b="0" dirty="0" smtClean="0">
                          <a:solidFill>
                            <a:schemeClr val="bg2">
                              <a:lumMod val="10000"/>
                            </a:schemeClr>
                          </a:solidFill>
                          <a:effectLst/>
                          <a:latin typeface="Times New Roman" panose="02020603050405020304" pitchFamily="18" charset="0"/>
                          <a:cs typeface="Times New Roman" panose="02020603050405020304" pitchFamily="18" charset="0"/>
                        </a:rPr>
                        <a:t>26</a:t>
                      </a:r>
                      <a:endParaRPr lang="ru-RU" sz="1100" b="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596901">
                <a:tc>
                  <a:txBody>
                    <a:bodyPr/>
                    <a:lstStyle/>
                    <a:p>
                      <a:pPr>
                        <a:lnSpc>
                          <a:spcPct val="107000"/>
                        </a:lnSpc>
                        <a:spcAft>
                          <a:spcPts val="0"/>
                        </a:spcAft>
                      </a:pPr>
                      <a:r>
                        <a:rPr lang="ru-RU" sz="2000" b="0" dirty="0">
                          <a:solidFill>
                            <a:schemeClr val="bg2">
                              <a:lumMod val="10000"/>
                            </a:schemeClr>
                          </a:solidFill>
                          <a:effectLst/>
                          <a:latin typeface="Times New Roman" panose="02020603050405020304" pitchFamily="18" charset="0"/>
                          <a:cs typeface="Times New Roman" panose="02020603050405020304" pitchFamily="18" charset="0"/>
                        </a:rPr>
                        <a:t>Приложение </a:t>
                      </a:r>
                      <a:r>
                        <a:rPr lang="ru-RU" sz="2000" b="0" dirty="0" smtClean="0">
                          <a:solidFill>
                            <a:schemeClr val="bg2">
                              <a:lumMod val="10000"/>
                            </a:schemeClr>
                          </a:solidFill>
                          <a:effectLst/>
                          <a:latin typeface="Times New Roman" panose="02020603050405020304" pitchFamily="18" charset="0"/>
                          <a:cs typeface="Times New Roman" panose="02020603050405020304" pitchFamily="18" charset="0"/>
                        </a:rPr>
                        <a:t>2</a:t>
                      </a:r>
                    </a:p>
                    <a:p>
                      <a:pPr>
                        <a:lnSpc>
                          <a:spcPct val="107000"/>
                        </a:lnSpc>
                        <a:spcAft>
                          <a:spcPts val="0"/>
                        </a:spcAft>
                      </a:pPr>
                      <a:endParaRPr lang="ru-RU" sz="2000" b="0" dirty="0" smtClean="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0"/>
                        </a:spcAft>
                      </a:pPr>
                      <a:r>
                        <a:rPr lang="ru-RU" sz="2000" b="0" dirty="0" smtClean="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Приложение 3</a:t>
                      </a:r>
                      <a:endParaRPr lang="ru-RU" sz="1100" b="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ru-RU" sz="2000" b="0" dirty="0" smtClean="0">
                          <a:solidFill>
                            <a:schemeClr val="bg2">
                              <a:lumMod val="10000"/>
                            </a:schemeClr>
                          </a:solidFill>
                          <a:effectLst/>
                          <a:latin typeface="Times New Roman" panose="02020603050405020304" pitchFamily="18" charset="0"/>
                          <a:cs typeface="Times New Roman" panose="02020603050405020304" pitchFamily="18" charset="0"/>
                        </a:rPr>
                        <a:t>27 – 29</a:t>
                      </a:r>
                    </a:p>
                    <a:p>
                      <a:pPr algn="ctr">
                        <a:lnSpc>
                          <a:spcPct val="107000"/>
                        </a:lnSpc>
                        <a:spcAft>
                          <a:spcPts val="0"/>
                        </a:spcAft>
                      </a:pPr>
                      <a:endParaRPr lang="ru-RU" sz="2000" b="0" dirty="0" smtClean="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07000"/>
                        </a:lnSpc>
                        <a:spcAft>
                          <a:spcPts val="0"/>
                        </a:spcAft>
                      </a:pPr>
                      <a:r>
                        <a:rPr lang="ru-RU" sz="2000" b="0" dirty="0" smtClean="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rPr>
                        <a:t>30</a:t>
                      </a:r>
                      <a:endParaRPr lang="ru-RU" sz="1100" b="0" dirty="0">
                        <a:solidFill>
                          <a:schemeClr val="bg2">
                            <a:lumMod val="1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Tree>
    <p:extLst>
      <p:ext uri="{BB962C8B-B14F-4D97-AF65-F5344CB8AC3E}">
        <p14:creationId xmlns:p14="http://schemas.microsoft.com/office/powerpoint/2010/main" val="60201150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extLst>
              <a:ext uri="{28A0092B-C50C-407E-A947-70E740481C1C}">
                <a14:useLocalDpi xmlns:a14="http://schemas.microsoft.com/office/drawing/2010/main" val="0"/>
              </a:ext>
            </a:extLst>
          </a:blip>
          <a:srcRect l="-72" t="16667"/>
          <a:stretch/>
        </p:blipFill>
        <p:spPr>
          <a:xfrm>
            <a:off x="-147453" y="-19792"/>
            <a:ext cx="9254383" cy="6877792"/>
          </a:xfrm>
          <a:prstGeom prst="rect">
            <a:avLst/>
          </a:prstGeom>
        </p:spPr>
      </p:pic>
      <p:sp>
        <p:nvSpPr>
          <p:cNvPr id="3" name="Прямоугольник 2"/>
          <p:cNvSpPr/>
          <p:nvPr/>
        </p:nvSpPr>
        <p:spPr>
          <a:xfrm>
            <a:off x="152400" y="152400"/>
            <a:ext cx="3048000"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2400" b="1" dirty="0" smtClean="0">
                <a:solidFill>
                  <a:schemeClr val="tx1"/>
                </a:solidFill>
                <a:latin typeface="Times New Roman" panose="02020603050405020304" pitchFamily="18" charset="0"/>
                <a:cs typeface="Times New Roman" panose="02020603050405020304" pitchFamily="18" charset="0"/>
              </a:rPr>
              <a:t>Введение</a:t>
            </a:r>
            <a:endParaRPr lang="ru-RU" sz="2400" b="1" dirty="0">
              <a:solidFill>
                <a:schemeClr val="tx1"/>
              </a:solidFill>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325808" y="609600"/>
            <a:ext cx="8458200" cy="39485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just"/>
            <a:r>
              <a:rPr lang="ru-RU" sz="2000" b="1" dirty="0" smtClean="0">
                <a:solidFill>
                  <a:schemeClr val="bg2">
                    <a:lumMod val="10000"/>
                  </a:schemeClr>
                </a:solidFill>
                <a:latin typeface="Times New Roman" panose="02020603050405020304" pitchFamily="18" charset="0"/>
                <a:cs typeface="Times New Roman" panose="02020603050405020304" pitchFamily="18" charset="0"/>
              </a:rPr>
              <a:t>Актуальность работы. </a:t>
            </a:r>
            <a:r>
              <a:rPr lang="ru-RU" sz="2000" dirty="0" smtClean="0">
                <a:solidFill>
                  <a:schemeClr val="bg2">
                    <a:lumMod val="10000"/>
                  </a:schemeClr>
                </a:solidFill>
                <a:latin typeface="Times New Roman" panose="02020603050405020304" pitchFamily="18" charset="0"/>
                <a:cs typeface="Times New Roman" panose="02020603050405020304" pitchFamily="18" charset="0"/>
              </a:rPr>
              <a:t>Т-34 давно стал легендой. Он по праву считается лучшим танком Второй мировой войны. «Тридцатьчетверка» прошла всю войну с первого до последнего дня и с честью выдержала все испытания. Т-34 панически боялись фашисты. Но Победа далась нам тяжелой ценой.</a:t>
            </a:r>
          </a:p>
          <a:p>
            <a:pPr indent="457200" algn="just"/>
            <a:r>
              <a:rPr lang="ru-RU" sz="2000" dirty="0" smtClean="0">
                <a:solidFill>
                  <a:schemeClr val="bg2">
                    <a:lumMod val="10000"/>
                  </a:schemeClr>
                </a:solidFill>
                <a:latin typeface="Times New Roman" panose="02020603050405020304" pitchFamily="18" charset="0"/>
                <a:cs typeface="Times New Roman" panose="02020603050405020304" pitchFamily="18" charset="0"/>
              </a:rPr>
              <a:t>«Всё для фронта! Всё для победы!» На этот призыв каждый стремился ответить делом. Тыл помогал фронту всем, чем мог.</a:t>
            </a:r>
          </a:p>
          <a:p>
            <a:pPr indent="457200" algn="just"/>
            <a:r>
              <a:rPr lang="ru-RU" sz="2000" dirty="0" smtClean="0">
                <a:solidFill>
                  <a:schemeClr val="bg2">
                    <a:lumMod val="10000"/>
                  </a:schemeClr>
                </a:solidFill>
                <a:latin typeface="Times New Roman" panose="02020603050405020304" pitchFamily="18" charset="0"/>
                <a:cs typeface="Times New Roman" panose="02020603050405020304" pitchFamily="18" charset="0"/>
              </a:rPr>
              <a:t>В своей работе я хочу рассказать о трудовых подвигах </a:t>
            </a:r>
            <a:r>
              <a:rPr lang="ru-RU" sz="2000" dirty="0" err="1" smtClean="0">
                <a:solidFill>
                  <a:schemeClr val="bg2">
                    <a:lumMod val="10000"/>
                  </a:schemeClr>
                </a:solidFill>
                <a:latin typeface="Times New Roman" panose="02020603050405020304" pitchFamily="18" charset="0"/>
                <a:cs typeface="Times New Roman" panose="02020603050405020304" pitchFamily="18" charset="0"/>
              </a:rPr>
              <a:t>тагильчан</a:t>
            </a:r>
            <a:r>
              <a:rPr lang="ru-RU" sz="2000" dirty="0" smtClean="0">
                <a:solidFill>
                  <a:schemeClr val="bg2">
                    <a:lumMod val="10000"/>
                  </a:schemeClr>
                </a:solidFill>
                <a:latin typeface="Times New Roman" panose="02020603050405020304" pitchFamily="18" charset="0"/>
                <a:cs typeface="Times New Roman" panose="02020603050405020304" pitchFamily="18" charset="0"/>
              </a:rPr>
              <a:t>, работниках Уральского Танкового Завода № 183. </a:t>
            </a:r>
            <a:endParaRPr lang="ru-RU" sz="2000" dirty="0">
              <a:solidFill>
                <a:schemeClr val="bg2">
                  <a:lumMod val="10000"/>
                </a:schemeClr>
              </a:solidFill>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8686800" y="6477000"/>
            <a:ext cx="457200" cy="381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t>3</a:t>
            </a:r>
          </a:p>
        </p:txBody>
      </p:sp>
    </p:spTree>
    <p:extLst>
      <p:ext uri="{BB962C8B-B14F-4D97-AF65-F5344CB8AC3E}">
        <p14:creationId xmlns:p14="http://schemas.microsoft.com/office/powerpoint/2010/main" val="8825060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extLst>
              <a:ext uri="{28A0092B-C50C-407E-A947-70E740481C1C}">
                <a14:useLocalDpi xmlns:a14="http://schemas.microsoft.com/office/drawing/2010/main" val="0"/>
              </a:ext>
            </a:extLst>
          </a:blip>
          <a:srcRect l="-72" t="16667"/>
          <a:stretch/>
        </p:blipFill>
        <p:spPr>
          <a:xfrm>
            <a:off x="-34183" y="0"/>
            <a:ext cx="9178183" cy="6884719"/>
          </a:xfrm>
          <a:prstGeom prst="rect">
            <a:avLst/>
          </a:prstGeom>
        </p:spPr>
      </p:pic>
      <p:sp>
        <p:nvSpPr>
          <p:cNvPr id="4" name="Прямоугольник 3"/>
          <p:cNvSpPr/>
          <p:nvPr/>
        </p:nvSpPr>
        <p:spPr>
          <a:xfrm>
            <a:off x="325808" y="609600"/>
            <a:ext cx="8458200" cy="39485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just"/>
            <a:r>
              <a:rPr lang="ru-RU" sz="2000" dirty="0">
                <a:solidFill>
                  <a:schemeClr val="bg2">
                    <a:lumMod val="10000"/>
                  </a:schemeClr>
                </a:solidFill>
                <a:latin typeface="Times New Roman" panose="02020603050405020304" pitchFamily="18" charset="0"/>
                <a:cs typeface="Times New Roman" panose="02020603050405020304" pitchFamily="18" charset="0"/>
              </a:rPr>
              <a:t>«Казалось,  с детских лет знаю о богатствах родного края, но за годы войны здесь открыли столько нового и в таких неожиданных местах, что наши старые горы показались по-иному… Любил и уважал крепкий, выносливый и твердый народ своего края. Годы войны не просто это подтвердили, а во много раз усилили. Надо иметь плечи, руки и силу богатырей, чтобы сделать то, что сделали на Урале за годы войн</a:t>
            </a:r>
            <a:r>
              <a:rPr lang="ru-RU" sz="2000" dirty="0" smtClean="0">
                <a:solidFill>
                  <a:schemeClr val="bg2">
                    <a:lumMod val="10000"/>
                  </a:schemeClr>
                </a:solidFill>
                <a:latin typeface="Times New Roman" panose="02020603050405020304" pitchFamily="18" charset="0"/>
                <a:cs typeface="Times New Roman" panose="02020603050405020304" pitchFamily="18" charset="0"/>
              </a:rPr>
              <a:t>».</a:t>
            </a:r>
          </a:p>
          <a:p>
            <a:pPr indent="457200" algn="just"/>
            <a:endParaRPr lang="ru-RU" sz="2000" dirty="0">
              <a:solidFill>
                <a:schemeClr val="bg2">
                  <a:lumMod val="10000"/>
                </a:schemeClr>
              </a:solidFill>
              <a:latin typeface="Times New Roman" panose="02020603050405020304" pitchFamily="18" charset="0"/>
              <a:cs typeface="Times New Roman" panose="02020603050405020304" pitchFamily="18" charset="0"/>
            </a:endParaRPr>
          </a:p>
          <a:p>
            <a:pPr indent="457200" algn="r"/>
            <a:r>
              <a:rPr lang="ru-RU" sz="2000" dirty="0" smtClean="0">
                <a:solidFill>
                  <a:schemeClr val="bg2">
                    <a:lumMod val="10000"/>
                  </a:schemeClr>
                </a:solidFill>
                <a:latin typeface="Times New Roman" panose="02020603050405020304" pitchFamily="18" charset="0"/>
                <a:cs typeface="Times New Roman" panose="02020603050405020304" pitchFamily="18" charset="0"/>
              </a:rPr>
              <a:t>П.П. Бажов</a:t>
            </a:r>
            <a:endParaRPr lang="ru-RU" sz="2000" dirty="0">
              <a:solidFill>
                <a:schemeClr val="bg2">
                  <a:lumMod val="10000"/>
                </a:schemeClr>
              </a:solidFill>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8686800" y="6477000"/>
            <a:ext cx="457200" cy="381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t>4</a:t>
            </a:r>
          </a:p>
        </p:txBody>
      </p:sp>
    </p:spTree>
    <p:extLst>
      <p:ext uri="{BB962C8B-B14F-4D97-AF65-F5344CB8AC3E}">
        <p14:creationId xmlns:p14="http://schemas.microsoft.com/office/powerpoint/2010/main" val="189738606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extLst>
              <a:ext uri="{28A0092B-C50C-407E-A947-70E740481C1C}">
                <a14:useLocalDpi xmlns:a14="http://schemas.microsoft.com/office/drawing/2010/main" val="0"/>
              </a:ext>
            </a:extLst>
          </a:blip>
          <a:srcRect l="-72" t="16667"/>
          <a:stretch/>
        </p:blipFill>
        <p:spPr>
          <a:xfrm>
            <a:off x="-76200" y="0"/>
            <a:ext cx="9254383" cy="6858000"/>
          </a:xfrm>
          <a:prstGeom prst="rect">
            <a:avLst/>
          </a:prstGeom>
        </p:spPr>
      </p:pic>
      <p:sp>
        <p:nvSpPr>
          <p:cNvPr id="3" name="Прямоугольник 2"/>
          <p:cNvSpPr/>
          <p:nvPr/>
        </p:nvSpPr>
        <p:spPr>
          <a:xfrm>
            <a:off x="325808" y="609600"/>
            <a:ext cx="8458200" cy="39485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just"/>
            <a:r>
              <a:rPr lang="ru-RU" sz="2000" dirty="0" smtClean="0">
                <a:solidFill>
                  <a:schemeClr val="bg2">
                    <a:lumMod val="10000"/>
                  </a:schemeClr>
                </a:solidFill>
                <a:latin typeface="Times New Roman" panose="02020603050405020304" pitchFamily="18" charset="0"/>
                <a:cs typeface="Times New Roman" panose="02020603050405020304" pitchFamily="18" charset="0"/>
              </a:rPr>
              <a:t>Уралвагонзавод </a:t>
            </a:r>
            <a:r>
              <a:rPr lang="ru-RU" sz="2000" dirty="0">
                <a:solidFill>
                  <a:schemeClr val="bg2">
                    <a:lumMod val="10000"/>
                  </a:schemeClr>
                </a:solidFill>
                <a:latin typeface="Times New Roman" panose="02020603050405020304" pitchFamily="18" charset="0"/>
                <a:cs typeface="Times New Roman" panose="02020603050405020304" pitchFamily="18" charset="0"/>
              </a:rPr>
              <a:t>– крупнейший машиностроительный комплекс России. Это производственное объединение – предприятие с высокой культурой производства, имеющее за плечами уникальный опыт создания оригинальных боевых, инженерных и специальных гусеничных машин – внесло огромный вклад в создание надежного броневого щита Родины в годы Великой Отечественной войны. Неоспоримым доказательством этого служит тот факт, что из шести правительственных наград, которых был удостоен коллектив производственного объединения, три были вручены за выдающиеся заслуги в деле создания и освоения в серийном производстве боевых машин в годы военного лихолетья.</a:t>
            </a:r>
          </a:p>
          <a:p>
            <a:pPr indent="457200" algn="just"/>
            <a:endParaRPr lang="ru-RU" sz="2000" dirty="0">
              <a:solidFill>
                <a:schemeClr val="bg2">
                  <a:lumMod val="10000"/>
                </a:schemeClr>
              </a:solidFill>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8686800" y="6477000"/>
            <a:ext cx="457200" cy="381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t>5</a:t>
            </a:r>
          </a:p>
        </p:txBody>
      </p:sp>
    </p:spTree>
    <p:extLst>
      <p:ext uri="{BB962C8B-B14F-4D97-AF65-F5344CB8AC3E}">
        <p14:creationId xmlns:p14="http://schemas.microsoft.com/office/powerpoint/2010/main" val="63888555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extLst>
              <a:ext uri="{28A0092B-C50C-407E-A947-70E740481C1C}">
                <a14:useLocalDpi xmlns:a14="http://schemas.microsoft.com/office/drawing/2010/main" val="0"/>
              </a:ext>
            </a:extLst>
          </a:blip>
          <a:srcRect l="-72" t="16667"/>
          <a:stretch/>
        </p:blipFill>
        <p:spPr>
          <a:xfrm>
            <a:off x="-76200" y="0"/>
            <a:ext cx="9254383" cy="6858000"/>
          </a:xfrm>
          <a:prstGeom prst="rect">
            <a:avLst/>
          </a:prstGeom>
        </p:spPr>
      </p:pic>
      <p:sp>
        <p:nvSpPr>
          <p:cNvPr id="3" name="Прямоугольник 2"/>
          <p:cNvSpPr/>
          <p:nvPr/>
        </p:nvSpPr>
        <p:spPr>
          <a:xfrm>
            <a:off x="325808" y="609600"/>
            <a:ext cx="8458200" cy="5486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just"/>
            <a:r>
              <a:rPr lang="ru-RU" sz="2000" b="1" dirty="0" smtClean="0">
                <a:solidFill>
                  <a:schemeClr val="bg2">
                    <a:lumMod val="10000"/>
                  </a:schemeClr>
                </a:solidFill>
                <a:latin typeface="Times New Roman" panose="02020603050405020304" pitchFamily="18" charset="0"/>
                <a:cs typeface="Times New Roman" panose="02020603050405020304" pitchFamily="18" charset="0"/>
              </a:rPr>
              <a:t>Проблема исследования: </a:t>
            </a:r>
            <a:r>
              <a:rPr lang="ru-RU" sz="2000" dirty="0" smtClean="0">
                <a:solidFill>
                  <a:schemeClr val="bg2">
                    <a:lumMod val="10000"/>
                  </a:schemeClr>
                </a:solidFill>
                <a:latin typeface="Times New Roman" panose="02020603050405020304" pitchFamily="18" charset="0"/>
                <a:cs typeface="Times New Roman" panose="02020603050405020304" pitchFamily="18" charset="0"/>
              </a:rPr>
              <a:t>мы много знаем о подвиге солдат на фронте и очень мало знаем о том, какие трудовые подвиги совершали советские люди в тылу.</a:t>
            </a:r>
          </a:p>
          <a:p>
            <a:pPr indent="457200" algn="just"/>
            <a:r>
              <a:rPr lang="ru-RU" sz="2000" b="1" dirty="0" smtClean="0">
                <a:solidFill>
                  <a:schemeClr val="bg2">
                    <a:lumMod val="10000"/>
                  </a:schemeClr>
                </a:solidFill>
                <a:latin typeface="Times New Roman" panose="02020603050405020304" pitchFamily="18" charset="0"/>
                <a:cs typeface="Times New Roman" panose="02020603050405020304" pitchFamily="18" charset="0"/>
              </a:rPr>
              <a:t>Цель исследования: </a:t>
            </a:r>
            <a:r>
              <a:rPr lang="ru-RU" sz="2000" dirty="0" smtClean="0">
                <a:solidFill>
                  <a:schemeClr val="bg2">
                    <a:lumMod val="10000"/>
                  </a:schemeClr>
                </a:solidFill>
                <a:latin typeface="Times New Roman" panose="02020603050405020304" pitchFamily="18" charset="0"/>
                <a:cs typeface="Times New Roman" panose="02020603050405020304" pitchFamily="18" charset="0"/>
              </a:rPr>
              <a:t>познакомиться с историей создания и реконструкции завода в годы войны.</a:t>
            </a:r>
          </a:p>
          <a:p>
            <a:pPr indent="457200" algn="just"/>
            <a:r>
              <a:rPr lang="ru-RU" sz="2000" b="1" dirty="0" smtClean="0">
                <a:solidFill>
                  <a:schemeClr val="bg2">
                    <a:lumMod val="10000"/>
                  </a:schemeClr>
                </a:solidFill>
                <a:latin typeface="Times New Roman" panose="02020603050405020304" pitchFamily="18" charset="0"/>
                <a:cs typeface="Times New Roman" panose="02020603050405020304" pitchFamily="18" charset="0"/>
              </a:rPr>
              <a:t>Задачи исследования:</a:t>
            </a:r>
          </a:p>
          <a:p>
            <a:pPr marL="342900" indent="-342900" algn="just">
              <a:buFontTx/>
              <a:buChar char="-"/>
            </a:pPr>
            <a:r>
              <a:rPr lang="ru-RU" sz="2000" dirty="0" smtClean="0">
                <a:solidFill>
                  <a:schemeClr val="bg2">
                    <a:lumMod val="10000"/>
                  </a:schemeClr>
                </a:solidFill>
                <a:latin typeface="Times New Roman" panose="02020603050405020304" pitchFamily="18" charset="0"/>
                <a:cs typeface="Times New Roman" panose="02020603050405020304" pitchFamily="18" charset="0"/>
              </a:rPr>
              <a:t>Изучить и проанализировать историческую литературу по данной теме.</a:t>
            </a:r>
          </a:p>
          <a:p>
            <a:pPr marL="342900" indent="-342900" algn="just">
              <a:buFontTx/>
              <a:buChar char="-"/>
            </a:pPr>
            <a:r>
              <a:rPr lang="ru-RU" sz="2000" dirty="0" smtClean="0">
                <a:solidFill>
                  <a:schemeClr val="bg2">
                    <a:lumMod val="10000"/>
                  </a:schemeClr>
                </a:solidFill>
                <a:latin typeface="Times New Roman" panose="02020603050405020304" pitchFamily="18" charset="0"/>
                <a:cs typeface="Times New Roman" panose="02020603050405020304" pitchFamily="18" charset="0"/>
              </a:rPr>
              <a:t>Показать вклад в Победу </a:t>
            </a:r>
            <a:r>
              <a:rPr lang="ru-RU" sz="2000" dirty="0" err="1" smtClean="0">
                <a:solidFill>
                  <a:schemeClr val="bg2">
                    <a:lumMod val="10000"/>
                  </a:schemeClr>
                </a:solidFill>
                <a:latin typeface="Times New Roman" panose="02020603050405020304" pitchFamily="18" charset="0"/>
                <a:cs typeface="Times New Roman" panose="02020603050405020304" pitchFamily="18" charset="0"/>
              </a:rPr>
              <a:t>тагильчан</a:t>
            </a:r>
            <a:r>
              <a:rPr lang="ru-RU" sz="2000" dirty="0" smtClean="0">
                <a:solidFill>
                  <a:schemeClr val="bg2">
                    <a:lumMod val="10000"/>
                  </a:schemeClr>
                </a:solidFill>
                <a:latin typeface="Times New Roman" panose="02020603050405020304" pitchFamily="18" charset="0"/>
                <a:cs typeface="Times New Roman" panose="02020603050405020304" pitchFamily="18" charset="0"/>
              </a:rPr>
              <a:t>, работников УТЗ № 183.</a:t>
            </a:r>
          </a:p>
          <a:p>
            <a:pPr marL="342900" indent="-342900" algn="just">
              <a:buFontTx/>
              <a:buChar char="-"/>
            </a:pPr>
            <a:r>
              <a:rPr lang="ru-RU" sz="2000" dirty="0" smtClean="0">
                <a:solidFill>
                  <a:schemeClr val="bg2">
                    <a:lumMod val="10000"/>
                  </a:schemeClr>
                </a:solidFill>
                <a:latin typeface="Times New Roman" panose="02020603050405020304" pitchFamily="18" charset="0"/>
                <a:cs typeface="Times New Roman" panose="02020603050405020304" pitchFamily="18" charset="0"/>
              </a:rPr>
              <a:t>Охарактеризовать трудовые подвиги людей в тылу.</a:t>
            </a:r>
          </a:p>
          <a:p>
            <a:pPr algn="just"/>
            <a:r>
              <a:rPr lang="ru-RU" sz="2000" b="1" dirty="0" smtClean="0">
                <a:solidFill>
                  <a:schemeClr val="bg2">
                    <a:lumMod val="10000"/>
                  </a:schemeClr>
                </a:solidFill>
                <a:latin typeface="Times New Roman" panose="02020603050405020304" pitchFamily="18" charset="0"/>
                <a:cs typeface="Times New Roman" panose="02020603050405020304" pitchFamily="18" charset="0"/>
              </a:rPr>
              <a:t>Объект исследования: </a:t>
            </a:r>
            <a:r>
              <a:rPr lang="ru-RU" sz="2000" dirty="0" smtClean="0">
                <a:solidFill>
                  <a:schemeClr val="bg2">
                    <a:lumMod val="10000"/>
                  </a:schemeClr>
                </a:solidFill>
                <a:latin typeface="Times New Roman" panose="02020603050405020304" pitchFamily="18" charset="0"/>
                <a:cs typeface="Times New Roman" panose="02020603050405020304" pitchFamily="18" charset="0"/>
              </a:rPr>
              <a:t>Великая Отечественная война.</a:t>
            </a:r>
          </a:p>
          <a:p>
            <a:pPr algn="just"/>
            <a:r>
              <a:rPr lang="ru-RU" sz="2000" b="1" dirty="0" smtClean="0">
                <a:solidFill>
                  <a:schemeClr val="bg2">
                    <a:lumMod val="10000"/>
                  </a:schemeClr>
                </a:solidFill>
                <a:latin typeface="Times New Roman" panose="02020603050405020304" pitchFamily="18" charset="0"/>
                <a:cs typeface="Times New Roman" panose="02020603050405020304" pitchFamily="18" charset="0"/>
              </a:rPr>
              <a:t>Методы исследования: </a:t>
            </a:r>
          </a:p>
          <a:p>
            <a:pPr marL="342900" indent="-342900" algn="just">
              <a:buFontTx/>
              <a:buChar char="-"/>
            </a:pPr>
            <a:r>
              <a:rPr lang="ru-RU" sz="2000" dirty="0" smtClean="0">
                <a:solidFill>
                  <a:schemeClr val="bg2">
                    <a:lumMod val="10000"/>
                  </a:schemeClr>
                </a:solidFill>
                <a:latin typeface="Times New Roman" panose="02020603050405020304" pitchFamily="18" charset="0"/>
                <a:cs typeface="Times New Roman" panose="02020603050405020304" pitchFamily="18" charset="0"/>
              </a:rPr>
              <a:t>аналитический;</a:t>
            </a:r>
          </a:p>
          <a:p>
            <a:pPr marL="342900" indent="-342900" algn="just">
              <a:buFontTx/>
              <a:buChar char="-"/>
            </a:pPr>
            <a:r>
              <a:rPr lang="ru-RU" sz="2000" dirty="0">
                <a:solidFill>
                  <a:schemeClr val="bg2">
                    <a:lumMod val="10000"/>
                  </a:schemeClr>
                </a:solidFill>
                <a:latin typeface="Times New Roman" panose="02020603050405020304" pitchFamily="18" charset="0"/>
                <a:cs typeface="Times New Roman" panose="02020603050405020304" pitchFamily="18" charset="0"/>
              </a:rPr>
              <a:t>р</a:t>
            </a:r>
            <a:r>
              <a:rPr lang="ru-RU" sz="2000" dirty="0" smtClean="0">
                <a:solidFill>
                  <a:schemeClr val="bg2">
                    <a:lumMod val="10000"/>
                  </a:schemeClr>
                </a:solidFill>
                <a:latin typeface="Times New Roman" panose="02020603050405020304" pitchFamily="18" charset="0"/>
                <a:cs typeface="Times New Roman" panose="02020603050405020304" pitchFamily="18" charset="0"/>
              </a:rPr>
              <a:t>абота с документами и периодической печатью;</a:t>
            </a:r>
          </a:p>
          <a:p>
            <a:pPr marL="342900" indent="-342900" algn="just">
              <a:buFontTx/>
              <a:buChar char="-"/>
            </a:pPr>
            <a:r>
              <a:rPr lang="ru-RU" sz="2000" dirty="0">
                <a:solidFill>
                  <a:schemeClr val="bg2">
                    <a:lumMod val="10000"/>
                  </a:schemeClr>
                </a:solidFill>
                <a:latin typeface="Times New Roman" panose="02020603050405020304" pitchFamily="18" charset="0"/>
                <a:cs typeface="Times New Roman" panose="02020603050405020304" pitchFamily="18" charset="0"/>
              </a:rPr>
              <a:t>п</a:t>
            </a:r>
            <a:r>
              <a:rPr lang="ru-RU" sz="2000" dirty="0" smtClean="0">
                <a:solidFill>
                  <a:schemeClr val="bg2">
                    <a:lumMod val="10000"/>
                  </a:schemeClr>
                </a:solidFill>
                <a:latin typeface="Times New Roman" panose="02020603050405020304" pitchFamily="18" charset="0"/>
                <a:cs typeface="Times New Roman" panose="02020603050405020304" pitchFamily="18" charset="0"/>
              </a:rPr>
              <a:t>осещение музея бронетанковой техники.</a:t>
            </a:r>
          </a:p>
          <a:p>
            <a:pPr marL="342900" indent="-342900" algn="just">
              <a:buFontTx/>
              <a:buChar char="-"/>
            </a:pPr>
            <a:endParaRPr lang="ru-RU" sz="2000" dirty="0" smtClean="0">
              <a:solidFill>
                <a:schemeClr val="bg2">
                  <a:lumMod val="10000"/>
                </a:schemeClr>
              </a:solidFill>
              <a:latin typeface="Times New Roman" panose="02020603050405020304" pitchFamily="18" charset="0"/>
              <a:cs typeface="Times New Roman" panose="02020603050405020304" pitchFamily="18" charset="0"/>
            </a:endParaRPr>
          </a:p>
          <a:p>
            <a:pPr algn="just"/>
            <a:endParaRPr lang="ru-RU" sz="2000" dirty="0">
              <a:solidFill>
                <a:schemeClr val="bg2">
                  <a:lumMod val="10000"/>
                </a:schemeClr>
              </a:solidFill>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8686800" y="6477000"/>
            <a:ext cx="457200" cy="381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t>6</a:t>
            </a:r>
          </a:p>
        </p:txBody>
      </p:sp>
    </p:spTree>
    <p:extLst>
      <p:ext uri="{BB962C8B-B14F-4D97-AF65-F5344CB8AC3E}">
        <p14:creationId xmlns:p14="http://schemas.microsoft.com/office/powerpoint/2010/main" val="26339221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extLst>
              <a:ext uri="{28A0092B-C50C-407E-A947-70E740481C1C}">
                <a14:useLocalDpi xmlns:a14="http://schemas.microsoft.com/office/drawing/2010/main" val="0"/>
              </a:ext>
            </a:extLst>
          </a:blip>
          <a:srcRect l="-72" t="16667"/>
          <a:stretch/>
        </p:blipFill>
        <p:spPr>
          <a:xfrm>
            <a:off x="0" y="-19792"/>
            <a:ext cx="9178183" cy="6877792"/>
          </a:xfrm>
          <a:prstGeom prst="rect">
            <a:avLst/>
          </a:prstGeom>
        </p:spPr>
      </p:pic>
      <p:sp>
        <p:nvSpPr>
          <p:cNvPr id="3" name="Прямоугольник 2"/>
          <p:cNvSpPr/>
          <p:nvPr/>
        </p:nvSpPr>
        <p:spPr>
          <a:xfrm>
            <a:off x="249195" y="1266689"/>
            <a:ext cx="8458200" cy="39485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just"/>
            <a:r>
              <a:rPr lang="ru-RU" sz="2000" dirty="0" smtClean="0">
                <a:solidFill>
                  <a:schemeClr val="bg2">
                    <a:lumMod val="10000"/>
                  </a:schemeClr>
                </a:solidFill>
                <a:latin typeface="Times New Roman" panose="02020603050405020304" pitchFamily="18" charset="0"/>
                <a:cs typeface="Times New Roman" panose="02020603050405020304" pitchFamily="18" charset="0"/>
              </a:rPr>
              <a:t>Уралвагонзавод</a:t>
            </a:r>
            <a:r>
              <a:rPr lang="ru-RU" sz="2000" dirty="0">
                <a:solidFill>
                  <a:schemeClr val="bg2">
                    <a:lumMod val="10000"/>
                  </a:schemeClr>
                </a:solidFill>
                <a:latin typeface="Times New Roman" panose="02020603050405020304" pitchFamily="18" charset="0"/>
                <a:cs typeface="Times New Roman" panose="02020603050405020304" pitchFamily="18" charset="0"/>
              </a:rPr>
              <a:t>, создававшийся в годы первых пятилеток (1931 – 1936 </a:t>
            </a:r>
            <a:r>
              <a:rPr lang="ru-RU" sz="2000" dirty="0" err="1">
                <a:solidFill>
                  <a:schemeClr val="bg2">
                    <a:lumMod val="10000"/>
                  </a:schemeClr>
                </a:solidFill>
                <a:latin typeface="Times New Roman" panose="02020603050405020304" pitchFamily="18" charset="0"/>
                <a:cs typeface="Times New Roman" panose="02020603050405020304" pitchFamily="18" charset="0"/>
              </a:rPr>
              <a:t>гг</a:t>
            </a:r>
            <a:r>
              <a:rPr lang="ru-RU" sz="2000" dirty="0">
                <a:solidFill>
                  <a:schemeClr val="bg2">
                    <a:lumMod val="10000"/>
                  </a:schemeClr>
                </a:solidFill>
                <a:latin typeface="Times New Roman" panose="02020603050405020304" pitchFamily="18" charset="0"/>
                <a:cs typeface="Times New Roman" panose="02020603050405020304" pitchFamily="18" charset="0"/>
              </a:rPr>
              <a:t>), изначально рассматривался руководством страны как основной производитель вагонов для Урало-Кузбасского промышленного комплекса. Однако грянувшая Великая Отечественная война внесла в эти планы свои суровые коррективы.</a:t>
            </a:r>
          </a:p>
          <a:p>
            <a:pPr indent="457200" algn="just"/>
            <a:endParaRPr lang="ru-RU" sz="2000" dirty="0">
              <a:solidFill>
                <a:schemeClr val="bg2">
                  <a:lumMod val="10000"/>
                </a:schemeClr>
              </a:solidFill>
            </a:endParaRPr>
          </a:p>
          <a:p>
            <a:pPr indent="457200" algn="just"/>
            <a:endParaRPr lang="ru-RU" sz="2000" dirty="0">
              <a:solidFill>
                <a:schemeClr val="bg2">
                  <a:lumMod val="10000"/>
                </a:schemeClr>
              </a:solidFill>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152400" y="152400"/>
            <a:ext cx="5334000" cy="1905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2400" b="1" dirty="0" smtClean="0">
                <a:solidFill>
                  <a:schemeClr val="tx1"/>
                </a:solidFill>
                <a:latin typeface="Times New Roman" panose="02020603050405020304" pitchFamily="18" charset="0"/>
                <a:cs typeface="Times New Roman" panose="02020603050405020304" pitchFamily="18" charset="0"/>
              </a:rPr>
              <a:t>Основная часть</a:t>
            </a:r>
            <a:endParaRPr lang="ru-RU" sz="2400" b="1" dirty="0">
              <a:solidFill>
                <a:schemeClr val="tx1"/>
              </a:solidFill>
              <a:latin typeface="Times New Roman" panose="02020603050405020304" pitchFamily="18" charset="0"/>
              <a:cs typeface="Times New Roman" panose="02020603050405020304" pitchFamily="18" charset="0"/>
            </a:endParaRPr>
          </a:p>
          <a:p>
            <a:r>
              <a:rPr lang="ru-RU" sz="2400" b="1" dirty="0" smtClean="0">
                <a:solidFill>
                  <a:schemeClr val="tx1"/>
                </a:solidFill>
                <a:latin typeface="Times New Roman" panose="02020603050405020304" pitchFamily="18" charset="0"/>
                <a:cs typeface="Times New Roman" panose="02020603050405020304" pitchFamily="18" charset="0"/>
              </a:rPr>
              <a:t>Уральский танковый завод</a:t>
            </a:r>
            <a:endParaRPr lang="ru-RU" sz="2400" b="1" dirty="0">
              <a:solidFill>
                <a:schemeClr val="tx1"/>
              </a:solidFill>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8686800" y="6477000"/>
            <a:ext cx="457200" cy="381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t>7</a:t>
            </a:r>
          </a:p>
        </p:txBody>
      </p:sp>
    </p:spTree>
    <p:extLst>
      <p:ext uri="{BB962C8B-B14F-4D97-AF65-F5344CB8AC3E}">
        <p14:creationId xmlns:p14="http://schemas.microsoft.com/office/powerpoint/2010/main" val="405626470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extLst>
              <a:ext uri="{28A0092B-C50C-407E-A947-70E740481C1C}">
                <a14:useLocalDpi xmlns:a14="http://schemas.microsoft.com/office/drawing/2010/main" val="0"/>
              </a:ext>
            </a:extLst>
          </a:blip>
          <a:srcRect l="-72" t="16667"/>
          <a:stretch/>
        </p:blipFill>
        <p:spPr>
          <a:xfrm>
            <a:off x="0" y="-19792"/>
            <a:ext cx="9178183" cy="6877792"/>
          </a:xfrm>
          <a:prstGeom prst="rect">
            <a:avLst/>
          </a:prstGeom>
        </p:spPr>
      </p:pic>
      <p:sp>
        <p:nvSpPr>
          <p:cNvPr id="3" name="Прямоугольник 2"/>
          <p:cNvSpPr/>
          <p:nvPr/>
        </p:nvSpPr>
        <p:spPr>
          <a:xfrm>
            <a:off x="325808" y="609600"/>
            <a:ext cx="8458200" cy="39485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just"/>
            <a:r>
              <a:rPr lang="ru-RU" sz="2000" dirty="0" smtClean="0">
                <a:solidFill>
                  <a:schemeClr val="bg2">
                    <a:lumMod val="10000"/>
                  </a:schemeClr>
                </a:solidFill>
              </a:rPr>
              <a:t> </a:t>
            </a:r>
            <a:r>
              <a:rPr lang="ru-RU" sz="2000" dirty="0">
                <a:solidFill>
                  <a:schemeClr val="bg2">
                    <a:lumMod val="10000"/>
                  </a:schemeClr>
                </a:solidFill>
                <a:latin typeface="Times New Roman" panose="02020603050405020304" pitchFamily="18" charset="0"/>
                <a:cs typeface="Times New Roman" panose="02020603050405020304" pitchFamily="18" charset="0"/>
              </a:rPr>
              <a:t>13 сентября 1941 года в связи с приближением линии фронта к Харьковскому промышленному району вышло постановление об эвакуации Харьковского завода № 183, Харьковского тракторного завода, а также Мариупольского металлургического комбината на восток. В декабре того же года на базе этих предприятий, Уралвагонзавода, а также ряда эвакуированных производств начал свою работу Уральский танковый завод № 183, ставший в последующем одним из крупнейших оборонных комплексов страны. Коллективу завода предстояло в кротчайшие сроки наладить на имеющихся производственных площадях массовый выпуск для армии так необходимых ей танков </a:t>
            </a:r>
            <a:r>
              <a:rPr lang="ru-RU" sz="2000" dirty="0" smtClean="0">
                <a:solidFill>
                  <a:schemeClr val="bg2">
                    <a:lumMod val="10000"/>
                  </a:schemeClr>
                </a:solidFill>
                <a:latin typeface="Times New Roman" panose="02020603050405020304" pitchFamily="18" charset="0"/>
                <a:cs typeface="Times New Roman" panose="02020603050405020304" pitchFamily="18" charset="0"/>
              </a:rPr>
              <a:t>Т-34.</a:t>
            </a:r>
            <a:endParaRPr lang="ru-RU" sz="2000" dirty="0">
              <a:solidFill>
                <a:schemeClr val="bg2">
                  <a:lumMod val="10000"/>
                </a:schemeClr>
              </a:solidFill>
              <a:latin typeface="Times New Roman" panose="02020603050405020304" pitchFamily="18" charset="0"/>
              <a:cs typeface="Times New Roman" panose="02020603050405020304" pitchFamily="18" charset="0"/>
            </a:endParaRPr>
          </a:p>
          <a:p>
            <a:pPr indent="457200" algn="just"/>
            <a:endParaRPr lang="ru-RU" sz="2000" dirty="0">
              <a:solidFill>
                <a:schemeClr val="bg2">
                  <a:lumMod val="10000"/>
                </a:schemeClr>
              </a:solidFill>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8686800" y="6477000"/>
            <a:ext cx="457200" cy="381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t>8</a:t>
            </a:r>
          </a:p>
        </p:txBody>
      </p:sp>
    </p:spTree>
    <p:extLst>
      <p:ext uri="{BB962C8B-B14F-4D97-AF65-F5344CB8AC3E}">
        <p14:creationId xmlns:p14="http://schemas.microsoft.com/office/powerpoint/2010/main" val="143394172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rotWithShape="1">
          <a:blip r:embed="rId2">
            <a:extLst>
              <a:ext uri="{28A0092B-C50C-407E-A947-70E740481C1C}">
                <a14:useLocalDpi xmlns:a14="http://schemas.microsoft.com/office/drawing/2010/main" val="0"/>
              </a:ext>
            </a:extLst>
          </a:blip>
          <a:srcRect l="-72" t="16667"/>
          <a:stretch/>
        </p:blipFill>
        <p:spPr>
          <a:xfrm>
            <a:off x="0" y="-19792"/>
            <a:ext cx="9178183" cy="6877792"/>
          </a:xfrm>
          <a:prstGeom prst="rect">
            <a:avLst/>
          </a:prstGeom>
        </p:spPr>
      </p:pic>
      <p:sp>
        <p:nvSpPr>
          <p:cNvPr id="3" name="Прямоугольник 2"/>
          <p:cNvSpPr/>
          <p:nvPr/>
        </p:nvSpPr>
        <p:spPr>
          <a:xfrm>
            <a:off x="228600" y="152400"/>
            <a:ext cx="8458200" cy="28055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just"/>
            <a:r>
              <a:rPr lang="ru-RU" sz="2000" dirty="0" smtClean="0">
                <a:solidFill>
                  <a:schemeClr val="bg2">
                    <a:lumMod val="10000"/>
                  </a:schemeClr>
                </a:solidFill>
              </a:rPr>
              <a:t> </a:t>
            </a:r>
            <a:r>
              <a:rPr lang="ru-RU" sz="2000" dirty="0" smtClean="0">
                <a:solidFill>
                  <a:schemeClr val="bg2">
                    <a:lumMod val="10000"/>
                  </a:schemeClr>
                </a:solidFill>
                <a:latin typeface="Times New Roman" panose="02020603050405020304" pitchFamily="18" charset="0"/>
                <a:cs typeface="Times New Roman" panose="02020603050405020304" pitchFamily="18" charset="0"/>
              </a:rPr>
              <a:t>Т-34 </a:t>
            </a:r>
            <a:r>
              <a:rPr lang="ru-RU" sz="2000" dirty="0">
                <a:solidFill>
                  <a:schemeClr val="bg2">
                    <a:lumMod val="10000"/>
                  </a:schemeClr>
                </a:solidFill>
                <a:latin typeface="Times New Roman" panose="02020603050405020304" pitchFamily="18" charset="0"/>
                <a:cs typeface="Times New Roman" panose="02020603050405020304" pitchFamily="18" charset="0"/>
              </a:rPr>
              <a:t>– боевая машина, была разработана в 1939 году в конструкторском бюро завода № 183 (город Харьков) под руководством главного конструктора М.И. Кошкина.</a:t>
            </a:r>
          </a:p>
          <a:p>
            <a:pPr indent="457200" algn="just"/>
            <a:r>
              <a:rPr lang="ru-RU" sz="2000" dirty="0" smtClean="0">
                <a:solidFill>
                  <a:schemeClr val="bg2">
                    <a:lumMod val="10000"/>
                  </a:schemeClr>
                </a:solidFill>
              </a:rPr>
              <a:t> </a:t>
            </a:r>
            <a:endParaRPr lang="ru-RU" sz="2000" dirty="0">
              <a:solidFill>
                <a:schemeClr val="bg2">
                  <a:lumMod val="10000"/>
                </a:schemeClr>
              </a:solidFill>
            </a:endParaRPr>
          </a:p>
          <a:p>
            <a:pPr indent="457200" algn="just"/>
            <a:endParaRPr lang="ru-RU" sz="2000" dirty="0">
              <a:solidFill>
                <a:schemeClr val="bg2">
                  <a:lumMod val="10000"/>
                </a:schemeClr>
              </a:solidFill>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8686800" y="6389899"/>
            <a:ext cx="457200" cy="381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t>9</a:t>
            </a:r>
          </a:p>
        </p:txBody>
      </p:sp>
      <p:pic>
        <p:nvPicPr>
          <p:cNvPr id="1028" name="Picture 4" descr="https://avatars.mds.yandex.net/get-pdb/1749846/2b2b6bb6-99b9-42c2-b60e-b3c8300429cf/s1200?webp=fals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51868" y="2971188"/>
            <a:ext cx="5030563" cy="373519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32" name="Picture 8" descr="http://www.tanki-media.ru/bp_05_o_tankistah/images/Koshkin.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1551" y="1789929"/>
            <a:ext cx="3536763" cy="483947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311485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extLst>
              <a:ext uri="{28A0092B-C50C-407E-A947-70E740481C1C}">
                <a14:useLocalDpi xmlns:a14="http://schemas.microsoft.com/office/drawing/2010/main" val="0"/>
              </a:ext>
            </a:extLst>
          </a:blip>
          <a:srcRect l="-72" t="16667"/>
          <a:stretch/>
        </p:blipFill>
        <p:spPr>
          <a:xfrm>
            <a:off x="0" y="-19792"/>
            <a:ext cx="9178183" cy="6877792"/>
          </a:xfrm>
          <a:prstGeom prst="rect">
            <a:avLst/>
          </a:prstGeom>
        </p:spPr>
      </p:pic>
      <p:sp>
        <p:nvSpPr>
          <p:cNvPr id="3" name="Прямоугольник 2"/>
          <p:cNvSpPr/>
          <p:nvPr/>
        </p:nvSpPr>
        <p:spPr>
          <a:xfrm>
            <a:off x="228600" y="152400"/>
            <a:ext cx="8458200" cy="4648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just"/>
            <a:r>
              <a:rPr lang="ru-RU" sz="2000" dirty="0" smtClean="0">
                <a:solidFill>
                  <a:schemeClr val="bg2">
                    <a:lumMod val="10000"/>
                  </a:schemeClr>
                </a:solidFill>
                <a:latin typeface="Times New Roman" panose="02020603050405020304" pitchFamily="18" charset="0"/>
                <a:cs typeface="Times New Roman" panose="02020603050405020304" pitchFamily="18" charset="0"/>
              </a:rPr>
              <a:t>Создание </a:t>
            </a:r>
            <a:r>
              <a:rPr lang="ru-RU" sz="2000" dirty="0">
                <a:solidFill>
                  <a:schemeClr val="bg2">
                    <a:lumMod val="10000"/>
                  </a:schemeClr>
                </a:solidFill>
                <a:latin typeface="Times New Roman" panose="02020603050405020304" pitchFamily="18" charset="0"/>
                <a:cs typeface="Times New Roman" panose="02020603050405020304" pitchFamily="18" charset="0"/>
              </a:rPr>
              <a:t>танка Т-34 проходило крайне сложно. Разработчикам и главному конструктору пришлось приложить неимоверные усилия для того, чтобы доказать перспективность конструкции. В мае-июне 1939 году на заводе № 183 были изготовлены два опытных образца, получивших в разработке индексы А-20 и А-32. Танк А-32 успешно выдержал испытания, и 19 декабря 1939 года было принято историческое решение Комитета Обороны при СНК СССР о принятии на вооружение Красной Армии танка Т-32 (А-32) под название танк Т-34 (А-34).</a:t>
            </a:r>
          </a:p>
          <a:p>
            <a:pPr indent="457200" algn="just"/>
            <a:endParaRPr lang="ru-RU" sz="2000" dirty="0">
              <a:solidFill>
                <a:schemeClr val="bg2">
                  <a:lumMod val="10000"/>
                </a:schemeClr>
              </a:solidFill>
            </a:endParaRPr>
          </a:p>
          <a:p>
            <a:pPr indent="457200" algn="just"/>
            <a:endParaRPr lang="ru-RU" sz="2000" dirty="0">
              <a:solidFill>
                <a:schemeClr val="bg2">
                  <a:lumMod val="10000"/>
                </a:schemeClr>
              </a:solidFill>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8686800" y="6477000"/>
            <a:ext cx="457200" cy="381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10</a:t>
            </a:r>
            <a:endParaRPr lang="ru-RU" dirty="0"/>
          </a:p>
        </p:txBody>
      </p:sp>
    </p:spTree>
    <p:extLst>
      <p:ext uri="{BB962C8B-B14F-4D97-AF65-F5344CB8AC3E}">
        <p14:creationId xmlns:p14="http://schemas.microsoft.com/office/powerpoint/2010/main" val="196069607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extLst>
              <a:ext uri="{28A0092B-C50C-407E-A947-70E740481C1C}">
                <a14:useLocalDpi xmlns:a14="http://schemas.microsoft.com/office/drawing/2010/main" val="0"/>
              </a:ext>
            </a:extLst>
          </a:blip>
          <a:srcRect l="-72" t="16667"/>
          <a:stretch/>
        </p:blipFill>
        <p:spPr>
          <a:xfrm>
            <a:off x="0" y="-19792"/>
            <a:ext cx="9178183" cy="6877792"/>
          </a:xfrm>
          <a:prstGeom prst="rect">
            <a:avLst/>
          </a:prstGeom>
        </p:spPr>
      </p:pic>
      <p:sp>
        <p:nvSpPr>
          <p:cNvPr id="3" name="Прямоугольник 2"/>
          <p:cNvSpPr/>
          <p:nvPr/>
        </p:nvSpPr>
        <p:spPr>
          <a:xfrm>
            <a:off x="228600" y="152400"/>
            <a:ext cx="8458200" cy="4648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just"/>
            <a:r>
              <a:rPr lang="ru-RU" sz="2000" dirty="0" smtClean="0">
                <a:solidFill>
                  <a:schemeClr val="bg2">
                    <a:lumMod val="10000"/>
                  </a:schemeClr>
                </a:solidFill>
                <a:latin typeface="Times New Roman" panose="02020603050405020304" pitchFamily="18" charset="0"/>
                <a:cs typeface="Times New Roman" panose="02020603050405020304" pitchFamily="18" charset="0"/>
              </a:rPr>
              <a:t>С </a:t>
            </a:r>
            <a:r>
              <a:rPr lang="ru-RU" sz="2000" dirty="0">
                <a:solidFill>
                  <a:schemeClr val="bg2">
                    <a:lumMod val="10000"/>
                  </a:schemeClr>
                </a:solidFill>
                <a:latin typeface="Times New Roman" panose="02020603050405020304" pitchFamily="18" charset="0"/>
                <a:cs typeface="Times New Roman" panose="02020603050405020304" pitchFamily="18" charset="0"/>
              </a:rPr>
              <a:t>началом эвакуации Харьковского завода № 183 в Нижний Тагил в истории Уралвагонзавода, в годы войны получившего название Уральский танковый завод № 183 (УТЗ), открылась новая страница, связанная с освоением крупносерийного производства легендарной «тридцатьчетверки». Вместе с необходимым оборудованием на Урал эвакуировались и специалисты завода, в том числе сотрудники танкового конструкторского бюро. Всего два месяца потребовалось для перестройки завода на выпуск «тридцатьчетверок». 18 декабря 1941 года на заводе был собран первый Т-34.</a:t>
            </a:r>
          </a:p>
          <a:p>
            <a:pPr indent="457200" algn="just"/>
            <a:endParaRPr lang="ru-RU" sz="2000" dirty="0">
              <a:solidFill>
                <a:schemeClr val="bg2">
                  <a:lumMod val="10000"/>
                </a:schemeClr>
              </a:solidFill>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8686800" y="6477000"/>
            <a:ext cx="457200" cy="381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11</a:t>
            </a:r>
            <a:endParaRPr lang="ru-RU" dirty="0"/>
          </a:p>
        </p:txBody>
      </p:sp>
    </p:spTree>
    <p:extLst>
      <p:ext uri="{BB962C8B-B14F-4D97-AF65-F5344CB8AC3E}">
        <p14:creationId xmlns:p14="http://schemas.microsoft.com/office/powerpoint/2010/main" val="380403009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extLst>
              <a:ext uri="{28A0092B-C50C-407E-A947-70E740481C1C}">
                <a14:useLocalDpi xmlns:a14="http://schemas.microsoft.com/office/drawing/2010/main" val="0"/>
              </a:ext>
            </a:extLst>
          </a:blip>
          <a:srcRect l="-72" t="16667"/>
          <a:stretch/>
        </p:blipFill>
        <p:spPr>
          <a:xfrm>
            <a:off x="0" y="-19792"/>
            <a:ext cx="9178183" cy="6877792"/>
          </a:xfrm>
          <a:prstGeom prst="rect">
            <a:avLst/>
          </a:prstGeom>
        </p:spPr>
      </p:pic>
      <p:sp>
        <p:nvSpPr>
          <p:cNvPr id="3" name="Прямоугольник 2"/>
          <p:cNvSpPr/>
          <p:nvPr/>
        </p:nvSpPr>
        <p:spPr>
          <a:xfrm>
            <a:off x="228600" y="152400"/>
            <a:ext cx="8458200" cy="5791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just"/>
            <a:r>
              <a:rPr lang="ru-RU" sz="2000" dirty="0" smtClean="0">
                <a:solidFill>
                  <a:schemeClr val="bg2">
                    <a:lumMod val="10000"/>
                  </a:schemeClr>
                </a:solidFill>
                <a:latin typeface="Times New Roman" panose="02020603050405020304" pitchFamily="18" charset="0"/>
                <a:cs typeface="Times New Roman" panose="02020603050405020304" pitchFamily="18" charset="0"/>
              </a:rPr>
              <a:t>«</a:t>
            </a:r>
            <a:r>
              <a:rPr lang="ru-RU" sz="2000" dirty="0">
                <a:solidFill>
                  <a:schemeClr val="bg2">
                    <a:lumMod val="10000"/>
                  </a:schemeClr>
                </a:solidFill>
                <a:latin typeface="Times New Roman" panose="02020603050405020304" pitchFamily="18" charset="0"/>
                <a:cs typeface="Times New Roman" panose="02020603050405020304" pitchFamily="18" charset="0"/>
              </a:rPr>
              <a:t>Тридцатьчетверка» прошла всю войну с первого до последнего дня и с честью выдержала все испытания. Простота конструкции сыграла большую роль в быстром налаживании производства Т-34 на разных заводах и дала возможность выпускать его в массовом количестве для нужд фронта. Бойцы и командиры гордились танком Т-34, каждый советский танкист мечтал воевать на нем. «Тридцатьчетверку» панически боялись фашисты. Превосходство Т-34 над танками вермахта сильно подорвало дух немецких танкистов, привыкших к легким победам в Европе.</a:t>
            </a:r>
          </a:p>
          <a:p>
            <a:pPr indent="457200" algn="just"/>
            <a:r>
              <a:rPr lang="ru-RU" sz="2000" dirty="0">
                <a:solidFill>
                  <a:schemeClr val="bg2">
                    <a:lumMod val="10000"/>
                  </a:schemeClr>
                </a:solidFill>
                <a:latin typeface="Times New Roman" panose="02020603050405020304" pitchFamily="18" charset="0"/>
                <a:cs typeface="Times New Roman" panose="02020603050405020304" pitchFamily="18" charset="0"/>
              </a:rPr>
              <a:t> </a:t>
            </a:r>
          </a:p>
          <a:p>
            <a:r>
              <a:rPr lang="ru-RU" sz="2000" dirty="0">
                <a:solidFill>
                  <a:schemeClr val="bg2">
                    <a:lumMod val="10000"/>
                  </a:schemeClr>
                </a:solidFill>
                <a:latin typeface="Times New Roman" panose="02020603050405020304" pitchFamily="18" charset="0"/>
                <a:cs typeface="Times New Roman" panose="02020603050405020304" pitchFamily="18" charset="0"/>
              </a:rPr>
              <a:t>Каждый второй Т-34, воевавший на фронтах Великой Отечественной войны, сошел с конвейера Уральского танкового завода. </a:t>
            </a:r>
            <a:r>
              <a:rPr lang="ru-RU" sz="2000" dirty="0" smtClean="0">
                <a:solidFill>
                  <a:schemeClr val="bg2">
                    <a:lumMod val="10000"/>
                  </a:schemeClr>
                </a:solidFill>
                <a:latin typeface="Times New Roman" panose="02020603050405020304" pitchFamily="18" charset="0"/>
                <a:cs typeface="Times New Roman" panose="02020603050405020304" pitchFamily="18" charset="0"/>
              </a:rPr>
              <a:t>Здесь </a:t>
            </a:r>
            <a:r>
              <a:rPr lang="ru-RU" sz="2000" dirty="0">
                <a:solidFill>
                  <a:schemeClr val="bg2">
                    <a:lumMod val="10000"/>
                  </a:schemeClr>
                </a:solidFill>
                <a:latin typeface="Times New Roman" panose="02020603050405020304" pitchFamily="18" charset="0"/>
                <a:cs typeface="Times New Roman" panose="02020603050405020304" pitchFamily="18" charset="0"/>
              </a:rPr>
              <a:t>выпустили </a:t>
            </a:r>
            <a:r>
              <a:rPr lang="ru-RU" sz="2000" dirty="0" smtClean="0">
                <a:solidFill>
                  <a:schemeClr val="bg2">
                    <a:lumMod val="10000"/>
                  </a:schemeClr>
                </a:solidFill>
                <a:latin typeface="Times New Roman" panose="02020603050405020304" pitchFamily="18" charset="0"/>
                <a:cs typeface="Times New Roman" panose="02020603050405020304" pitchFamily="18" charset="0"/>
              </a:rPr>
              <a:t>          </a:t>
            </a:r>
            <a:r>
              <a:rPr lang="ru-RU" sz="2000" u="sng" dirty="0" smtClean="0">
                <a:solidFill>
                  <a:schemeClr val="bg2">
                    <a:lumMod val="10000"/>
                  </a:schemeClr>
                </a:solidFill>
                <a:latin typeface="Times New Roman" panose="02020603050405020304" pitchFamily="18" charset="0"/>
                <a:cs typeface="Times New Roman" panose="02020603050405020304" pitchFamily="18" charset="0"/>
              </a:rPr>
              <a:t>25 </a:t>
            </a:r>
            <a:r>
              <a:rPr lang="ru-RU" sz="2000" u="sng" dirty="0">
                <a:solidFill>
                  <a:schemeClr val="bg2">
                    <a:lumMod val="10000"/>
                  </a:schemeClr>
                </a:solidFill>
                <a:latin typeface="Times New Roman" panose="02020603050405020304" pitchFamily="18" charset="0"/>
                <a:cs typeface="Times New Roman" panose="02020603050405020304" pitchFamily="18" charset="0"/>
              </a:rPr>
              <a:t>914 легендарных машин</a:t>
            </a:r>
            <a:r>
              <a:rPr lang="ru-RU" sz="2000" dirty="0">
                <a:solidFill>
                  <a:schemeClr val="bg2">
                    <a:lumMod val="10000"/>
                  </a:schemeClr>
                </a:solidFill>
                <a:latin typeface="Times New Roman" panose="02020603050405020304" pitchFamily="18" charset="0"/>
                <a:cs typeface="Times New Roman" panose="02020603050405020304" pitchFamily="18" charset="0"/>
              </a:rPr>
              <a:t>.</a:t>
            </a:r>
            <a:br>
              <a:rPr lang="ru-RU" sz="2000" dirty="0">
                <a:solidFill>
                  <a:schemeClr val="bg2">
                    <a:lumMod val="10000"/>
                  </a:schemeClr>
                </a:solidFill>
                <a:latin typeface="Times New Roman" panose="02020603050405020304" pitchFamily="18" charset="0"/>
                <a:cs typeface="Times New Roman" panose="02020603050405020304" pitchFamily="18" charset="0"/>
              </a:rPr>
            </a:br>
            <a:r>
              <a:rPr lang="ru-RU" sz="2000" dirty="0">
                <a:solidFill>
                  <a:schemeClr val="bg2">
                    <a:lumMod val="10000"/>
                  </a:schemeClr>
                </a:solidFill>
                <a:latin typeface="Times New Roman" panose="02020603050405020304" pitchFamily="18" charset="0"/>
                <a:cs typeface="Times New Roman" panose="02020603050405020304" pitchFamily="18" charset="0"/>
              </a:rPr>
              <a:t>Для сравнения, все германские танковые заводы в период с 1941-го по 1945 годы собрали 21 625 танков.</a:t>
            </a:r>
          </a:p>
          <a:p>
            <a:pPr indent="457200" algn="just"/>
            <a:endParaRPr lang="ru-RU" sz="2000" dirty="0">
              <a:solidFill>
                <a:schemeClr val="bg2">
                  <a:lumMod val="10000"/>
                </a:schemeClr>
              </a:solidFill>
              <a:latin typeface="Times New Roman" panose="02020603050405020304" pitchFamily="18" charset="0"/>
              <a:cs typeface="Times New Roman" panose="02020603050405020304" pitchFamily="18" charset="0"/>
            </a:endParaRPr>
          </a:p>
          <a:p>
            <a:pPr indent="457200" algn="just"/>
            <a:endParaRPr lang="ru-RU" sz="2000" dirty="0">
              <a:solidFill>
                <a:schemeClr val="bg2">
                  <a:lumMod val="10000"/>
                </a:schemeClr>
              </a:solidFill>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8686800" y="6477000"/>
            <a:ext cx="457200" cy="381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12</a:t>
            </a:r>
            <a:endParaRPr lang="ru-RU" dirty="0"/>
          </a:p>
        </p:txBody>
      </p:sp>
    </p:spTree>
    <p:extLst>
      <p:ext uri="{BB962C8B-B14F-4D97-AF65-F5344CB8AC3E}">
        <p14:creationId xmlns:p14="http://schemas.microsoft.com/office/powerpoint/2010/main" val="224430621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extLst>
              <a:ext uri="{28A0092B-C50C-407E-A947-70E740481C1C}">
                <a14:useLocalDpi xmlns:a14="http://schemas.microsoft.com/office/drawing/2010/main" val="0"/>
              </a:ext>
            </a:extLst>
          </a:blip>
          <a:srcRect l="-72" t="16667"/>
          <a:stretch/>
        </p:blipFill>
        <p:spPr>
          <a:xfrm>
            <a:off x="0" y="-19792"/>
            <a:ext cx="9178183" cy="6877792"/>
          </a:xfrm>
          <a:prstGeom prst="rect">
            <a:avLst/>
          </a:prstGeom>
        </p:spPr>
      </p:pic>
      <p:sp>
        <p:nvSpPr>
          <p:cNvPr id="3" name="Прямоугольник 2"/>
          <p:cNvSpPr/>
          <p:nvPr/>
        </p:nvSpPr>
        <p:spPr>
          <a:xfrm>
            <a:off x="228600" y="6981"/>
            <a:ext cx="8458200" cy="3810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just"/>
            <a:r>
              <a:rPr lang="ru-RU" sz="2000" dirty="0" smtClean="0">
                <a:solidFill>
                  <a:schemeClr val="bg2">
                    <a:lumMod val="10000"/>
                  </a:schemeClr>
                </a:solidFill>
                <a:latin typeface="Times New Roman" panose="02020603050405020304" pitchFamily="18" charset="0"/>
                <a:cs typeface="Times New Roman" panose="02020603050405020304" pitchFamily="18" charset="0"/>
              </a:rPr>
              <a:t>С </a:t>
            </a:r>
            <a:r>
              <a:rPr lang="ru-RU" sz="2000" dirty="0">
                <a:solidFill>
                  <a:schemeClr val="bg2">
                    <a:lumMod val="10000"/>
                  </a:schemeClr>
                </a:solidFill>
                <a:latin typeface="Times New Roman" panose="02020603050405020304" pitchFamily="18" charset="0"/>
                <a:cs typeface="Times New Roman" panose="02020603050405020304" pitchFamily="18" charset="0"/>
              </a:rPr>
              <a:t>началом войны многие рабочие стали солдатами, и их места заняли женщины, старики и подростки.</a:t>
            </a:r>
          </a:p>
          <a:p>
            <a:pPr indent="457200" algn="just"/>
            <a:r>
              <a:rPr lang="ru-RU" sz="2000" dirty="0">
                <a:solidFill>
                  <a:schemeClr val="bg2">
                    <a:lumMod val="10000"/>
                  </a:schemeClr>
                </a:solidFill>
                <a:latin typeface="Times New Roman" panose="02020603050405020304" pitchFamily="18" charset="0"/>
                <a:cs typeface="Times New Roman" panose="02020603050405020304" pitchFamily="18" charset="0"/>
              </a:rPr>
              <a:t>Татьяна </a:t>
            </a:r>
            <a:r>
              <a:rPr lang="ru-RU" sz="2000" dirty="0" err="1">
                <a:solidFill>
                  <a:schemeClr val="bg2">
                    <a:lumMod val="10000"/>
                  </a:schemeClr>
                </a:solidFill>
                <a:latin typeface="Times New Roman" panose="02020603050405020304" pitchFamily="18" charset="0"/>
                <a:cs typeface="Times New Roman" panose="02020603050405020304" pitchFamily="18" charset="0"/>
              </a:rPr>
              <a:t>Бревнова</a:t>
            </a:r>
            <a:r>
              <a:rPr lang="ru-RU" sz="2000" dirty="0">
                <a:solidFill>
                  <a:schemeClr val="bg2">
                    <a:lumMod val="10000"/>
                  </a:schemeClr>
                </a:solidFill>
                <a:latin typeface="Times New Roman" panose="02020603050405020304" pitchFamily="18" charset="0"/>
                <a:cs typeface="Times New Roman" panose="02020603050405020304" pitchFamily="18" charset="0"/>
              </a:rPr>
              <a:t> поступила в медницкий цех Уралвагонзавода в 1942 году. Ей было 15 лет. В этом же году она назначена бригадиром. Бригаде Татьяны </a:t>
            </a:r>
            <a:r>
              <a:rPr lang="ru-RU" sz="2000" dirty="0" err="1">
                <a:solidFill>
                  <a:schemeClr val="bg2">
                    <a:lumMod val="10000"/>
                  </a:schemeClr>
                </a:solidFill>
                <a:latin typeface="Times New Roman" panose="02020603050405020304" pitchFamily="18" charset="0"/>
                <a:cs typeface="Times New Roman" panose="02020603050405020304" pitchFamily="18" charset="0"/>
              </a:rPr>
              <a:t>Бревновой</a:t>
            </a:r>
            <a:r>
              <a:rPr lang="ru-RU" sz="2000" dirty="0">
                <a:solidFill>
                  <a:schemeClr val="bg2">
                    <a:lumMod val="10000"/>
                  </a:schemeClr>
                </a:solidFill>
                <a:latin typeface="Times New Roman" panose="02020603050405020304" pitchFamily="18" charset="0"/>
                <a:cs typeface="Times New Roman" panose="02020603050405020304" pitchFamily="18" charset="0"/>
              </a:rPr>
              <a:t> первой из 15 бригад присвоено звание Гвардейской фронтовой. Под ее руководством подростки производили элементы топливной системы для «тридцатьчетверок».</a:t>
            </a:r>
          </a:p>
          <a:p>
            <a:pPr indent="457200" algn="just"/>
            <a:endParaRPr lang="ru-RU" sz="2000" dirty="0">
              <a:solidFill>
                <a:schemeClr val="bg2">
                  <a:lumMod val="10000"/>
                </a:schemeClr>
              </a:solidFill>
              <a:latin typeface="Times New Roman" panose="02020603050405020304" pitchFamily="18" charset="0"/>
              <a:cs typeface="Times New Roman" panose="02020603050405020304" pitchFamily="18" charset="0"/>
            </a:endParaRPr>
          </a:p>
        </p:txBody>
      </p:sp>
      <p:pic>
        <p:nvPicPr>
          <p:cNvPr id="2052" name="Picture 4" descr="https://soyuzmash.ru/upload/iblock/337/33743cfd74de2332882338f61716fb21.jpeg"/>
          <p:cNvPicPr>
            <a:picLocks noChangeAspect="1" noChangeArrowheads="1"/>
          </p:cNvPicPr>
          <p:nvPr/>
        </p:nvPicPr>
        <p:blipFill rotWithShape="1">
          <a:blip r:embed="rId3">
            <a:extLst>
              <a:ext uri="{28A0092B-C50C-407E-A947-70E740481C1C}">
                <a14:useLocalDpi xmlns:a14="http://schemas.microsoft.com/office/drawing/2010/main" val="0"/>
              </a:ext>
            </a:extLst>
          </a:blip>
          <a:srcRect l="22629" r="13477"/>
          <a:stretch/>
        </p:blipFill>
        <p:spPr bwMode="auto">
          <a:xfrm>
            <a:off x="5029200" y="2895600"/>
            <a:ext cx="3657600" cy="38100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6" name="Picture 8" descr="http://xn--80aaisacvtsild2o.xn--p1ai/kraeved/images/tk_15_18.jpg"/>
          <p:cNvPicPr>
            <a:picLocks noChangeAspect="1" noChangeArrowheads="1"/>
          </p:cNvPicPr>
          <p:nvPr/>
        </p:nvPicPr>
        <p:blipFill rotWithShape="1">
          <a:blip r:embed="rId4">
            <a:extLst>
              <a:ext uri="{28A0092B-C50C-407E-A947-70E740481C1C}">
                <a14:useLocalDpi xmlns:a14="http://schemas.microsoft.com/office/drawing/2010/main" val="0"/>
              </a:ext>
            </a:extLst>
          </a:blip>
          <a:srcRect b="12511"/>
          <a:stretch/>
        </p:blipFill>
        <p:spPr bwMode="auto">
          <a:xfrm>
            <a:off x="685800" y="2915653"/>
            <a:ext cx="2830359" cy="35568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8" name="Прямоугольник 7"/>
          <p:cNvSpPr/>
          <p:nvPr/>
        </p:nvSpPr>
        <p:spPr>
          <a:xfrm>
            <a:off x="8686800" y="6477000"/>
            <a:ext cx="457200" cy="381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13</a:t>
            </a:r>
            <a:endParaRPr lang="ru-RU" dirty="0"/>
          </a:p>
        </p:txBody>
      </p:sp>
    </p:spTree>
    <p:extLst>
      <p:ext uri="{BB962C8B-B14F-4D97-AF65-F5344CB8AC3E}">
        <p14:creationId xmlns:p14="http://schemas.microsoft.com/office/powerpoint/2010/main" val="153414539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extLst>
              <a:ext uri="{28A0092B-C50C-407E-A947-70E740481C1C}">
                <a14:useLocalDpi xmlns:a14="http://schemas.microsoft.com/office/drawing/2010/main" val="0"/>
              </a:ext>
            </a:extLst>
          </a:blip>
          <a:srcRect l="-72" t="16667"/>
          <a:stretch/>
        </p:blipFill>
        <p:spPr>
          <a:xfrm>
            <a:off x="0" y="-19792"/>
            <a:ext cx="9178183" cy="6877792"/>
          </a:xfrm>
          <a:prstGeom prst="rect">
            <a:avLst/>
          </a:prstGeom>
        </p:spPr>
      </p:pic>
      <p:sp>
        <p:nvSpPr>
          <p:cNvPr id="3" name="Прямоугольник 2"/>
          <p:cNvSpPr/>
          <p:nvPr/>
        </p:nvSpPr>
        <p:spPr>
          <a:xfrm>
            <a:off x="228600" y="6980"/>
            <a:ext cx="8458200" cy="46412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just"/>
            <a:r>
              <a:rPr lang="ru-RU" sz="2000" dirty="0" smtClean="0">
                <a:solidFill>
                  <a:schemeClr val="bg2">
                    <a:lumMod val="10000"/>
                  </a:schemeClr>
                </a:solidFill>
                <a:latin typeface="Times New Roman" panose="02020603050405020304" pitchFamily="18" charset="0"/>
                <a:cs typeface="Times New Roman" panose="02020603050405020304" pitchFamily="18" charset="0"/>
              </a:rPr>
              <a:t>Одним </a:t>
            </a:r>
            <a:r>
              <a:rPr lang="ru-RU" sz="2000" dirty="0">
                <a:solidFill>
                  <a:schemeClr val="bg2">
                    <a:lumMod val="10000"/>
                  </a:schemeClr>
                </a:solidFill>
                <a:latin typeface="Times New Roman" panose="02020603050405020304" pitchFamily="18" charset="0"/>
                <a:cs typeface="Times New Roman" panose="02020603050405020304" pitchFamily="18" charset="0"/>
              </a:rPr>
              <a:t>из гвардейцев трудового фронта была Надежда Иосифовна Кудряшова (в девичестве </a:t>
            </a:r>
            <a:r>
              <a:rPr lang="ru-RU" sz="2000" dirty="0" err="1">
                <a:solidFill>
                  <a:schemeClr val="bg2">
                    <a:lumMod val="10000"/>
                  </a:schemeClr>
                </a:solidFill>
                <a:latin typeface="Times New Roman" panose="02020603050405020304" pitchFamily="18" charset="0"/>
                <a:cs typeface="Times New Roman" panose="02020603050405020304" pitchFamily="18" charset="0"/>
              </a:rPr>
              <a:t>Хайдукова</a:t>
            </a:r>
            <a:r>
              <a:rPr lang="ru-RU" sz="2000" dirty="0">
                <a:solidFill>
                  <a:schemeClr val="bg2">
                    <a:lumMod val="10000"/>
                  </a:schemeClr>
                </a:solidFill>
                <a:latin typeface="Times New Roman" panose="02020603050405020304" pitchFamily="18" charset="0"/>
                <a:cs typeface="Times New Roman" panose="02020603050405020304" pitchFamily="18" charset="0"/>
              </a:rPr>
              <a:t>). Более полувека она проработала на Уралвагонзаводе. В суровом 1942 году после окончания шестого класса 13-летняя Надежда </a:t>
            </a:r>
            <a:r>
              <a:rPr lang="ru-RU" sz="2000" dirty="0" err="1">
                <a:solidFill>
                  <a:schemeClr val="bg2">
                    <a:lumMod val="10000"/>
                  </a:schemeClr>
                </a:solidFill>
                <a:latin typeface="Times New Roman" panose="02020603050405020304" pitchFamily="18" charset="0"/>
                <a:cs typeface="Times New Roman" panose="02020603050405020304" pitchFamily="18" charset="0"/>
              </a:rPr>
              <a:t>Хайдукова</a:t>
            </a:r>
            <a:r>
              <a:rPr lang="ru-RU" sz="2000" dirty="0">
                <a:solidFill>
                  <a:schemeClr val="bg2">
                    <a:lumMod val="10000"/>
                  </a:schemeClr>
                </a:solidFill>
                <a:latin typeface="Times New Roman" panose="02020603050405020304" pitchFamily="18" charset="0"/>
                <a:cs typeface="Times New Roman" panose="02020603050405020304" pitchFamily="18" charset="0"/>
              </a:rPr>
              <a:t> пришла на Уральский танковый завод, чтобы поработать во время каникул, но осталась навсегда. </a:t>
            </a:r>
          </a:p>
          <a:p>
            <a:pPr indent="457200" algn="just"/>
            <a:r>
              <a:rPr lang="ru-RU" sz="2000" dirty="0">
                <a:solidFill>
                  <a:schemeClr val="bg2">
                    <a:lumMod val="10000"/>
                  </a:schemeClr>
                </a:solidFill>
                <a:latin typeface="Times New Roman" panose="02020603050405020304" pitchFamily="18" charset="0"/>
                <a:cs typeface="Times New Roman" panose="02020603050405020304" pitchFamily="18" charset="0"/>
              </a:rPr>
              <a:t>Фронт требовал боевую технику. Работала Надежда медником в составе первой на заводе гвардейской фронтовой комсомольско-молодежной бригады Татьяны </a:t>
            </a:r>
            <a:r>
              <a:rPr lang="ru-RU" sz="2000" dirty="0" err="1">
                <a:solidFill>
                  <a:schemeClr val="bg2">
                    <a:lumMod val="10000"/>
                  </a:schemeClr>
                </a:solidFill>
                <a:latin typeface="Times New Roman" panose="02020603050405020304" pitchFamily="18" charset="0"/>
                <a:cs typeface="Times New Roman" panose="02020603050405020304" pitchFamily="18" charset="0"/>
              </a:rPr>
              <a:t>Бревновой</a:t>
            </a:r>
            <a:r>
              <a:rPr lang="ru-RU" sz="2000" dirty="0">
                <a:solidFill>
                  <a:schemeClr val="bg2">
                    <a:lumMod val="10000"/>
                  </a:schemeClr>
                </a:solidFill>
                <a:latin typeface="Times New Roman" panose="02020603050405020304" pitchFamily="18" charset="0"/>
                <a:cs typeface="Times New Roman" panose="02020603050405020304" pitchFamily="18" charset="0"/>
              </a:rPr>
              <a:t>. Такие бригады стали создаваться по всей стране с осени 1941 года, они соревновались за присвоение званий гвардейских.</a:t>
            </a:r>
          </a:p>
          <a:p>
            <a:pPr indent="457200" algn="just"/>
            <a:endParaRPr lang="ru-RU" sz="2000" dirty="0">
              <a:solidFill>
                <a:schemeClr val="bg2">
                  <a:lumMod val="10000"/>
                </a:schemeClr>
              </a:solidFill>
              <a:latin typeface="Times New Roman" panose="02020603050405020304" pitchFamily="18" charset="0"/>
              <a:cs typeface="Times New Roman" panose="02020603050405020304" pitchFamily="18" charset="0"/>
            </a:endParaRPr>
          </a:p>
        </p:txBody>
      </p:sp>
      <p:pic>
        <p:nvPicPr>
          <p:cNvPr id="6148" name="Picture 4" descr="Гвардейская бригада тагильчанки Надежды Хайдуковой"/>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0684" y="3733800"/>
            <a:ext cx="3094820" cy="288958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8686800" y="6477000"/>
            <a:ext cx="457200" cy="381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14</a:t>
            </a:r>
            <a:endParaRPr lang="ru-RU" dirty="0"/>
          </a:p>
        </p:txBody>
      </p:sp>
    </p:spTree>
    <p:extLst>
      <p:ext uri="{BB962C8B-B14F-4D97-AF65-F5344CB8AC3E}">
        <p14:creationId xmlns:p14="http://schemas.microsoft.com/office/powerpoint/2010/main" val="244497100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extLst>
              <a:ext uri="{28A0092B-C50C-407E-A947-70E740481C1C}">
                <a14:useLocalDpi xmlns:a14="http://schemas.microsoft.com/office/drawing/2010/main" val="0"/>
              </a:ext>
            </a:extLst>
          </a:blip>
          <a:srcRect l="-72" t="16667"/>
          <a:stretch/>
        </p:blipFill>
        <p:spPr>
          <a:xfrm>
            <a:off x="0" y="-19792"/>
            <a:ext cx="9178183" cy="6877792"/>
          </a:xfrm>
          <a:prstGeom prst="rect">
            <a:avLst/>
          </a:prstGeom>
        </p:spPr>
      </p:pic>
      <p:sp>
        <p:nvSpPr>
          <p:cNvPr id="3" name="Прямоугольник 2"/>
          <p:cNvSpPr/>
          <p:nvPr/>
        </p:nvSpPr>
        <p:spPr>
          <a:xfrm>
            <a:off x="228600" y="6980"/>
            <a:ext cx="8458200" cy="57842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just"/>
            <a:r>
              <a:rPr lang="ru-RU" sz="2000" dirty="0" smtClean="0"/>
              <a:t> </a:t>
            </a:r>
            <a:r>
              <a:rPr lang="ru-RU" sz="2000" dirty="0">
                <a:solidFill>
                  <a:schemeClr val="bg2">
                    <a:lumMod val="10000"/>
                  </a:schemeClr>
                </a:solidFill>
                <a:latin typeface="Times New Roman" panose="02020603050405020304" pitchFamily="18" charset="0"/>
                <a:cs typeface="Times New Roman" panose="02020603050405020304" pitchFamily="18" charset="0"/>
              </a:rPr>
              <a:t>Бригада девочек работала «на трубках». Трубки – это кровеносная система танка, по ним идут электропровода, масло, топливо. Вначале их резали на небольших станочках, затем гнули. И здесь девчата не подвели. Мастер стал гордиться своими воспитанницами. Так школьница Надежда освоила тяжелую мужскую профессию слесаря-медника. Только через месяц пальцы перестали ныть </a:t>
            </a:r>
            <a:r>
              <a:rPr lang="ru-RU" sz="2000" dirty="0" smtClean="0">
                <a:solidFill>
                  <a:schemeClr val="bg2">
                    <a:lumMod val="10000"/>
                  </a:schemeClr>
                </a:solidFill>
                <a:latin typeface="Times New Roman" panose="02020603050405020304" pitchFamily="18" charset="0"/>
                <a:cs typeface="Times New Roman" panose="02020603050405020304" pitchFamily="18" charset="0"/>
              </a:rPr>
              <a:t>- </a:t>
            </a:r>
            <a:r>
              <a:rPr lang="ru-RU" sz="2000" dirty="0">
                <a:solidFill>
                  <a:schemeClr val="bg2">
                    <a:lumMod val="10000"/>
                  </a:schemeClr>
                </a:solidFill>
                <a:latin typeface="Times New Roman" panose="02020603050405020304" pitchFamily="18" charset="0"/>
                <a:cs typeface="Times New Roman" panose="02020603050405020304" pitchFamily="18" charset="0"/>
              </a:rPr>
              <a:t>привыкли. Трубки приходилось гнуть вручную, на это требовалась сила. Затем производили сборку: надевали на трубку кольцо, шайбу, </a:t>
            </a:r>
            <a:r>
              <a:rPr lang="ru-RU" sz="2000" dirty="0" smtClean="0">
                <a:solidFill>
                  <a:schemeClr val="bg2">
                    <a:lumMod val="10000"/>
                  </a:schemeClr>
                </a:solidFill>
                <a:latin typeface="Times New Roman" panose="02020603050405020304" pitchFamily="18" charset="0"/>
                <a:cs typeface="Times New Roman" panose="02020603050405020304" pitchFamily="18" charset="0"/>
              </a:rPr>
              <a:t>гайку.</a:t>
            </a:r>
            <a:r>
              <a:rPr lang="ru-RU" sz="2000" dirty="0">
                <a:solidFill>
                  <a:schemeClr val="bg2">
                    <a:lumMod val="10000"/>
                  </a:schemeClr>
                </a:solidFill>
                <a:latin typeface="Times New Roman" panose="02020603050405020304" pitchFamily="18" charset="0"/>
                <a:cs typeface="Times New Roman" panose="02020603050405020304" pitchFamily="18" charset="0"/>
              </a:rPr>
              <a:t> </a:t>
            </a:r>
            <a:r>
              <a:rPr lang="ru-RU" sz="2000" dirty="0" smtClean="0">
                <a:solidFill>
                  <a:schemeClr val="bg2">
                    <a:lumMod val="10000"/>
                  </a:schemeClr>
                </a:solidFill>
                <a:latin typeface="Times New Roman" panose="02020603050405020304" pitchFamily="18" charset="0"/>
                <a:cs typeface="Times New Roman" panose="02020603050405020304" pitchFamily="18" charset="0"/>
              </a:rPr>
              <a:t>Со </a:t>
            </a:r>
            <a:r>
              <a:rPr lang="ru-RU" sz="2000" dirty="0">
                <a:solidFill>
                  <a:schemeClr val="bg2">
                    <a:lumMod val="10000"/>
                  </a:schemeClr>
                </a:solidFill>
                <a:latin typeface="Times New Roman" panose="02020603050405020304" pitchFamily="18" charset="0"/>
                <a:cs typeface="Times New Roman" panose="02020603050405020304" pitchFamily="18" charset="0"/>
              </a:rPr>
              <a:t>временем 13-летняя Надя </a:t>
            </a:r>
            <a:r>
              <a:rPr lang="ru-RU" sz="2000" dirty="0" err="1">
                <a:solidFill>
                  <a:schemeClr val="bg2">
                    <a:lumMod val="10000"/>
                  </a:schemeClr>
                </a:solidFill>
                <a:latin typeface="Times New Roman" panose="02020603050405020304" pitchFamily="18" charset="0"/>
                <a:cs typeface="Times New Roman" panose="02020603050405020304" pitchFamily="18" charset="0"/>
              </a:rPr>
              <a:t>Хайдукова</a:t>
            </a:r>
            <a:r>
              <a:rPr lang="ru-RU" sz="2000" dirty="0">
                <a:solidFill>
                  <a:schemeClr val="bg2">
                    <a:lumMod val="10000"/>
                  </a:schemeClr>
                </a:solidFill>
                <a:latin typeface="Times New Roman" panose="02020603050405020304" pitchFamily="18" charset="0"/>
                <a:cs typeface="Times New Roman" panose="02020603050405020304" pitchFamily="18" charset="0"/>
              </a:rPr>
              <a:t> стала лучшим медником в бригаде </a:t>
            </a:r>
            <a:r>
              <a:rPr lang="ru-RU" sz="2000" dirty="0" err="1">
                <a:solidFill>
                  <a:schemeClr val="bg2">
                    <a:lumMod val="10000"/>
                  </a:schemeClr>
                </a:solidFill>
                <a:latin typeface="Times New Roman" panose="02020603050405020304" pitchFamily="18" charset="0"/>
                <a:cs typeface="Times New Roman" panose="02020603050405020304" pitchFamily="18" charset="0"/>
              </a:rPr>
              <a:t>Бревновой</a:t>
            </a:r>
            <a:r>
              <a:rPr lang="ru-RU" sz="2000" dirty="0">
                <a:solidFill>
                  <a:schemeClr val="bg2">
                    <a:lumMod val="10000"/>
                  </a:schemeClr>
                </a:solidFill>
                <a:latin typeface="Times New Roman" panose="02020603050405020304" pitchFamily="18" charset="0"/>
                <a:cs typeface="Times New Roman" panose="02020603050405020304" pitchFamily="18" charset="0"/>
              </a:rPr>
              <a:t>. Уже через год работы, в 1944 году, ей предложили создать свою бригаду. Ребята подобрались хорошие, настоящие </a:t>
            </a:r>
            <a:r>
              <a:rPr lang="ru-RU" sz="2000" dirty="0" smtClean="0">
                <a:solidFill>
                  <a:schemeClr val="bg2">
                    <a:lumMod val="10000"/>
                  </a:schemeClr>
                </a:solidFill>
                <a:latin typeface="Times New Roman" panose="02020603050405020304" pitchFamily="18" charset="0"/>
                <a:cs typeface="Times New Roman" panose="02020603050405020304" pitchFamily="18" charset="0"/>
              </a:rPr>
              <a:t>мастера, </a:t>
            </a:r>
            <a:r>
              <a:rPr lang="ru-RU" sz="2000" dirty="0">
                <a:solidFill>
                  <a:schemeClr val="bg2">
                    <a:lumMod val="10000"/>
                  </a:schemeClr>
                </a:solidFill>
                <a:latin typeface="Times New Roman" panose="02020603050405020304" pitchFamily="18" charset="0"/>
                <a:cs typeface="Times New Roman" panose="02020603050405020304" pitchFamily="18" charset="0"/>
              </a:rPr>
              <a:t>золотые руки. Но с бригадиром оказалось трудно тягаться. Не успеют догнать до трех норм, а у Нади уже четыре.</a:t>
            </a:r>
          </a:p>
          <a:p>
            <a:pPr indent="457200" algn="just"/>
            <a:endParaRPr lang="ru-RU" sz="2000" dirty="0">
              <a:solidFill>
                <a:schemeClr val="bg2">
                  <a:lumMod val="10000"/>
                </a:schemeClr>
              </a:solidFill>
              <a:latin typeface="Times New Roman" panose="02020603050405020304" pitchFamily="18" charset="0"/>
              <a:cs typeface="Times New Roman" panose="02020603050405020304" pitchFamily="18" charset="0"/>
            </a:endParaRPr>
          </a:p>
          <a:p>
            <a:pPr indent="457200" algn="just"/>
            <a:endParaRPr lang="ru-RU" sz="2000" dirty="0">
              <a:solidFill>
                <a:schemeClr val="bg2">
                  <a:lumMod val="10000"/>
                </a:schemeClr>
              </a:solidFill>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8686800" y="6477000"/>
            <a:ext cx="457200" cy="381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15</a:t>
            </a:r>
            <a:endParaRPr lang="ru-RU" dirty="0"/>
          </a:p>
        </p:txBody>
      </p:sp>
    </p:spTree>
    <p:extLst>
      <p:ext uri="{BB962C8B-B14F-4D97-AF65-F5344CB8AC3E}">
        <p14:creationId xmlns:p14="http://schemas.microsoft.com/office/powerpoint/2010/main" val="72915906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extLst>
              <a:ext uri="{28A0092B-C50C-407E-A947-70E740481C1C}">
                <a14:useLocalDpi xmlns:a14="http://schemas.microsoft.com/office/drawing/2010/main" val="0"/>
              </a:ext>
            </a:extLst>
          </a:blip>
          <a:srcRect l="-72" t="16667"/>
          <a:stretch/>
        </p:blipFill>
        <p:spPr>
          <a:xfrm>
            <a:off x="0" y="-19792"/>
            <a:ext cx="9178183" cy="6877792"/>
          </a:xfrm>
          <a:prstGeom prst="rect">
            <a:avLst/>
          </a:prstGeom>
        </p:spPr>
      </p:pic>
      <p:sp>
        <p:nvSpPr>
          <p:cNvPr id="3" name="Прямоугольник 2"/>
          <p:cNvSpPr/>
          <p:nvPr/>
        </p:nvSpPr>
        <p:spPr>
          <a:xfrm>
            <a:off x="228600" y="6980"/>
            <a:ext cx="8458200" cy="57842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just"/>
            <a:r>
              <a:rPr lang="ru-RU" sz="2000" dirty="0" smtClean="0"/>
              <a:t> </a:t>
            </a:r>
            <a:r>
              <a:rPr lang="ru-RU" sz="2000" dirty="0" smtClean="0">
                <a:solidFill>
                  <a:schemeClr val="bg2">
                    <a:lumMod val="10000"/>
                  </a:schemeClr>
                </a:solidFill>
                <a:latin typeface="Times New Roman" panose="02020603050405020304" pitchFamily="18" charset="0"/>
                <a:cs typeface="Times New Roman" panose="02020603050405020304" pitchFamily="18" charset="0"/>
              </a:rPr>
              <a:t>Всю </a:t>
            </a:r>
            <a:r>
              <a:rPr lang="ru-RU" sz="2000" dirty="0">
                <a:solidFill>
                  <a:schemeClr val="bg2">
                    <a:lumMod val="10000"/>
                  </a:schemeClr>
                </a:solidFill>
                <a:latin typeface="Times New Roman" panose="02020603050405020304" pitchFamily="18" charset="0"/>
                <a:cs typeface="Times New Roman" panose="02020603050405020304" pitchFamily="18" charset="0"/>
              </a:rPr>
              <a:t>войну Надежда </a:t>
            </a:r>
            <a:r>
              <a:rPr lang="ru-RU" sz="2000" dirty="0" err="1">
                <a:solidFill>
                  <a:schemeClr val="bg2">
                    <a:lumMod val="10000"/>
                  </a:schemeClr>
                </a:solidFill>
                <a:latin typeface="Times New Roman" panose="02020603050405020304" pitchFamily="18" charset="0"/>
                <a:cs typeface="Times New Roman" panose="02020603050405020304" pitchFamily="18" charset="0"/>
              </a:rPr>
              <a:t>Хайдукова</a:t>
            </a:r>
            <a:r>
              <a:rPr lang="ru-RU" sz="2000" dirty="0">
                <a:solidFill>
                  <a:schemeClr val="bg2">
                    <a:lumMod val="10000"/>
                  </a:schemeClr>
                </a:solidFill>
                <a:latin typeface="Times New Roman" panose="02020603050405020304" pitchFamily="18" charset="0"/>
                <a:cs typeface="Times New Roman" panose="02020603050405020304" pitchFamily="18" charset="0"/>
              </a:rPr>
              <a:t> проработала медником, затем в этом же цехе </a:t>
            </a:r>
            <a:r>
              <a:rPr lang="ru-RU" sz="2000" dirty="0" smtClean="0">
                <a:solidFill>
                  <a:schemeClr val="bg2">
                    <a:lumMod val="10000"/>
                  </a:schemeClr>
                </a:solidFill>
                <a:latin typeface="Times New Roman" panose="02020603050405020304" pitchFamily="18" charset="0"/>
                <a:cs typeface="Times New Roman" panose="02020603050405020304" pitchFamily="18" charset="0"/>
              </a:rPr>
              <a:t>- комплектовщиком</a:t>
            </a:r>
            <a:r>
              <a:rPr lang="ru-RU" sz="2000" dirty="0">
                <a:solidFill>
                  <a:schemeClr val="bg2">
                    <a:lumMod val="10000"/>
                  </a:schemeClr>
                </a:solidFill>
                <a:latin typeface="Times New Roman" panose="02020603050405020304" pitchFamily="18" charset="0"/>
                <a:cs typeface="Times New Roman" panose="02020603050405020304" pitchFamily="18" charset="0"/>
              </a:rPr>
              <a:t>. Выучилась и стала техником-планировщиком, старшим </a:t>
            </a:r>
            <a:r>
              <a:rPr lang="ru-RU" sz="2000" dirty="0" smtClean="0">
                <a:solidFill>
                  <a:schemeClr val="bg2">
                    <a:lumMod val="10000"/>
                  </a:schemeClr>
                </a:solidFill>
                <a:latin typeface="Times New Roman" panose="02020603050405020304" pitchFamily="18" charset="0"/>
                <a:cs typeface="Times New Roman" panose="02020603050405020304" pitchFamily="18" charset="0"/>
              </a:rPr>
              <a:t>техником-планировщиком </a:t>
            </a:r>
            <a:r>
              <a:rPr lang="ru-RU" sz="2000" dirty="0">
                <a:solidFill>
                  <a:schemeClr val="bg2">
                    <a:lumMod val="10000"/>
                  </a:schemeClr>
                </a:solidFill>
                <a:latin typeface="Times New Roman" panose="02020603050405020304" pitchFamily="18" charset="0"/>
                <a:cs typeface="Times New Roman" panose="02020603050405020304" pitchFamily="18" charset="0"/>
              </a:rPr>
              <a:t>в прессовом цехе Уралвагонзавода. После окончания войны многие молодые люди потянулись к знаниям, при заводе открывались курсы для повышения квалификации, и наша героиня не стала исключением, совмещая учебу с работой.</a:t>
            </a:r>
            <a:br>
              <a:rPr lang="ru-RU" sz="2000" dirty="0">
                <a:solidFill>
                  <a:schemeClr val="bg2">
                    <a:lumMod val="10000"/>
                  </a:schemeClr>
                </a:solidFill>
                <a:latin typeface="Times New Roman" panose="02020603050405020304" pitchFamily="18" charset="0"/>
                <a:cs typeface="Times New Roman" panose="02020603050405020304" pitchFamily="18" charset="0"/>
              </a:rPr>
            </a:br>
            <a:r>
              <a:rPr lang="ru-RU" sz="2000" dirty="0">
                <a:solidFill>
                  <a:schemeClr val="bg2">
                    <a:lumMod val="10000"/>
                  </a:schemeClr>
                </a:solidFill>
                <a:latin typeface="Times New Roman" panose="02020603050405020304" pitchFamily="18" charset="0"/>
                <a:cs typeface="Times New Roman" panose="02020603050405020304" pitchFamily="18" charset="0"/>
              </a:rPr>
              <a:t>Трудилась в цехе холодной штамповки инженером по подготовке производства, экономистом в этом же цехе, комплектовщиком изделий и инструмента. Лишь в июне 1991 года по собственному желанию решила уйти на заслуженный отдых, но он был недолгим, вновь вернулась на завод и продолжила работу в отделе кадров предприятия вплоть до апреля 1997 года.</a:t>
            </a:r>
          </a:p>
          <a:p>
            <a:pPr indent="457200" algn="just"/>
            <a:endParaRPr lang="ru-RU" sz="2000" dirty="0">
              <a:solidFill>
                <a:schemeClr val="bg2">
                  <a:lumMod val="10000"/>
                </a:schemeClr>
              </a:solidFill>
              <a:latin typeface="Times New Roman" panose="02020603050405020304" pitchFamily="18" charset="0"/>
              <a:cs typeface="Times New Roman" panose="02020603050405020304" pitchFamily="18" charset="0"/>
            </a:endParaRPr>
          </a:p>
          <a:p>
            <a:pPr indent="457200" algn="just"/>
            <a:endParaRPr lang="ru-RU" sz="2000" dirty="0">
              <a:solidFill>
                <a:schemeClr val="bg2">
                  <a:lumMod val="10000"/>
                </a:schemeClr>
              </a:solidFill>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8686800" y="6477000"/>
            <a:ext cx="457200" cy="381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16</a:t>
            </a:r>
            <a:endParaRPr lang="ru-RU" dirty="0"/>
          </a:p>
        </p:txBody>
      </p:sp>
    </p:spTree>
    <p:extLst>
      <p:ext uri="{BB962C8B-B14F-4D97-AF65-F5344CB8AC3E}">
        <p14:creationId xmlns:p14="http://schemas.microsoft.com/office/powerpoint/2010/main" val="33682672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extLst>
              <a:ext uri="{28A0092B-C50C-407E-A947-70E740481C1C}">
                <a14:useLocalDpi xmlns:a14="http://schemas.microsoft.com/office/drawing/2010/main" val="0"/>
              </a:ext>
            </a:extLst>
          </a:blip>
          <a:srcRect l="-72" t="16667"/>
          <a:stretch/>
        </p:blipFill>
        <p:spPr>
          <a:xfrm>
            <a:off x="0" y="-19792"/>
            <a:ext cx="9178183" cy="6877792"/>
          </a:xfrm>
          <a:prstGeom prst="rect">
            <a:avLst/>
          </a:prstGeom>
        </p:spPr>
      </p:pic>
      <p:sp>
        <p:nvSpPr>
          <p:cNvPr id="3" name="Прямоугольник 2"/>
          <p:cNvSpPr/>
          <p:nvPr/>
        </p:nvSpPr>
        <p:spPr>
          <a:xfrm>
            <a:off x="228600" y="6980"/>
            <a:ext cx="8458200" cy="23552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just"/>
            <a:r>
              <a:rPr lang="ru-RU" sz="2000" dirty="0" smtClean="0"/>
              <a:t> </a:t>
            </a:r>
            <a:r>
              <a:rPr lang="ru-RU" sz="2000" dirty="0" smtClean="0">
                <a:solidFill>
                  <a:schemeClr val="bg2">
                    <a:lumMod val="10000"/>
                  </a:schemeClr>
                </a:solidFill>
                <a:latin typeface="Times New Roman" panose="02020603050405020304" pitchFamily="18" charset="0"/>
                <a:cs typeface="Times New Roman" panose="02020603050405020304" pitchFamily="18" charset="0"/>
              </a:rPr>
              <a:t>Уралвагонзавод </a:t>
            </a:r>
            <a:r>
              <a:rPr lang="ru-RU" sz="2000" dirty="0">
                <a:solidFill>
                  <a:schemeClr val="bg2">
                    <a:lumMod val="10000"/>
                  </a:schemeClr>
                </a:solidFill>
                <a:latin typeface="Times New Roman" panose="02020603050405020304" pitchFamily="18" charset="0"/>
                <a:cs typeface="Times New Roman" panose="02020603050405020304" pitchFamily="18" charset="0"/>
              </a:rPr>
              <a:t>известен всему миру как главный производитель танков. Но есть еще одна страница истории предприятия – вклад в авиастроительную промышленность страны. Ил-2 – «летающий танк» собирался на Урале.</a:t>
            </a:r>
          </a:p>
          <a:p>
            <a:pPr indent="457200" algn="just"/>
            <a:r>
              <a:rPr lang="ru-RU" sz="2000" dirty="0" smtClean="0">
                <a:solidFill>
                  <a:schemeClr val="bg2">
                    <a:lumMod val="10000"/>
                  </a:schemeClr>
                </a:solidFill>
                <a:latin typeface="Times New Roman" panose="02020603050405020304" pitchFamily="18" charset="0"/>
                <a:cs typeface="Times New Roman" panose="02020603050405020304" pitchFamily="18" charset="0"/>
              </a:rPr>
              <a:t> </a:t>
            </a:r>
            <a:endParaRPr lang="ru-RU" sz="2000" dirty="0">
              <a:solidFill>
                <a:schemeClr val="bg2">
                  <a:lumMod val="10000"/>
                </a:schemeClr>
              </a:solidFill>
              <a:latin typeface="Times New Roman" panose="02020603050405020304" pitchFamily="18" charset="0"/>
              <a:cs typeface="Times New Roman" panose="02020603050405020304" pitchFamily="18" charset="0"/>
            </a:endParaRPr>
          </a:p>
          <a:p>
            <a:pPr indent="457200" algn="just"/>
            <a:endParaRPr lang="ru-RU" sz="2000" dirty="0">
              <a:solidFill>
                <a:schemeClr val="bg2">
                  <a:lumMod val="10000"/>
                </a:schemeClr>
              </a:solidFill>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091" y="2148840"/>
            <a:ext cx="9144000" cy="4709160"/>
          </a:xfrm>
          <a:prstGeom prst="rect">
            <a:avLst/>
          </a:prstGeom>
          <a:ln>
            <a:noFill/>
          </a:ln>
          <a:effectLst>
            <a:softEdge rad="112500"/>
          </a:effectLst>
        </p:spPr>
      </p:pic>
      <p:sp>
        <p:nvSpPr>
          <p:cNvPr id="5" name="Прямоугольник 4"/>
          <p:cNvSpPr/>
          <p:nvPr/>
        </p:nvSpPr>
        <p:spPr>
          <a:xfrm>
            <a:off x="8686800" y="6477000"/>
            <a:ext cx="457200" cy="381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17</a:t>
            </a:r>
            <a:endParaRPr lang="ru-RU" dirty="0"/>
          </a:p>
        </p:txBody>
      </p:sp>
    </p:spTree>
    <p:extLst>
      <p:ext uri="{BB962C8B-B14F-4D97-AF65-F5344CB8AC3E}">
        <p14:creationId xmlns:p14="http://schemas.microsoft.com/office/powerpoint/2010/main" val="159503205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extLst>
              <a:ext uri="{28A0092B-C50C-407E-A947-70E740481C1C}">
                <a14:useLocalDpi xmlns:a14="http://schemas.microsoft.com/office/drawing/2010/main" val="0"/>
              </a:ext>
            </a:extLst>
          </a:blip>
          <a:srcRect l="-72" t="16667"/>
          <a:stretch/>
        </p:blipFill>
        <p:spPr>
          <a:xfrm>
            <a:off x="0" y="-19792"/>
            <a:ext cx="9178183" cy="6877792"/>
          </a:xfrm>
          <a:prstGeom prst="rect">
            <a:avLst/>
          </a:prstGeom>
        </p:spPr>
      </p:pic>
      <p:sp>
        <p:nvSpPr>
          <p:cNvPr id="3" name="Прямоугольник 2"/>
          <p:cNvSpPr/>
          <p:nvPr/>
        </p:nvSpPr>
        <p:spPr>
          <a:xfrm>
            <a:off x="228600" y="6980"/>
            <a:ext cx="8458200" cy="57842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just"/>
            <a:r>
              <a:rPr lang="ru-RU" sz="2000" dirty="0" smtClean="0"/>
              <a:t> </a:t>
            </a:r>
            <a:r>
              <a:rPr lang="ru-RU" sz="2000" dirty="0" smtClean="0">
                <a:solidFill>
                  <a:schemeClr val="bg2">
                    <a:lumMod val="10000"/>
                  </a:schemeClr>
                </a:solidFill>
                <a:latin typeface="Times New Roman" panose="02020603050405020304" pitchFamily="18" charset="0"/>
                <a:cs typeface="Times New Roman" panose="02020603050405020304" pitchFamily="18" charset="0"/>
              </a:rPr>
              <a:t>Летом </a:t>
            </a:r>
            <a:r>
              <a:rPr lang="ru-RU" sz="2000" dirty="0">
                <a:solidFill>
                  <a:schemeClr val="bg2">
                    <a:lumMod val="10000"/>
                  </a:schemeClr>
                </a:solidFill>
                <a:latin typeface="Times New Roman" panose="02020603050405020304" pitchFamily="18" charset="0"/>
                <a:cs typeface="Times New Roman" panose="02020603050405020304" pitchFamily="18" charset="0"/>
              </a:rPr>
              <a:t>1941 года на территорию уральского завода были эвакуированы три советских предприятия: ленинградский авиазавод № 381, который производил запчасти и сборку штурмовиков, московский завод № 120, обеспечивающий литье, и цехи запорожского завода «Коммунар», которые производили бронекорпуса и </a:t>
            </a:r>
            <a:r>
              <a:rPr lang="ru-RU" sz="2000" dirty="0" err="1">
                <a:solidFill>
                  <a:schemeClr val="bg2">
                    <a:lumMod val="10000"/>
                  </a:schemeClr>
                </a:solidFill>
                <a:latin typeface="Times New Roman" panose="02020603050405020304" pitchFamily="18" charset="0"/>
                <a:cs typeface="Times New Roman" panose="02020603050405020304" pitchFamily="18" charset="0"/>
              </a:rPr>
              <a:t>бронедетали</a:t>
            </a:r>
            <a:r>
              <a:rPr lang="ru-RU" sz="2000" dirty="0">
                <a:solidFill>
                  <a:schemeClr val="bg2">
                    <a:lumMod val="10000"/>
                  </a:schemeClr>
                </a:solidFill>
                <a:latin typeface="Times New Roman" panose="02020603050405020304" pitchFamily="18" charset="0"/>
                <a:cs typeface="Times New Roman" panose="02020603050405020304" pitchFamily="18" charset="0"/>
              </a:rPr>
              <a:t> для других боевых самолетов.</a:t>
            </a:r>
          </a:p>
          <a:p>
            <a:pPr indent="457200" algn="just"/>
            <a:r>
              <a:rPr lang="ru-RU" sz="2000" dirty="0">
                <a:solidFill>
                  <a:schemeClr val="bg2">
                    <a:lumMod val="10000"/>
                  </a:schemeClr>
                </a:solidFill>
                <a:latin typeface="Times New Roman" panose="02020603050405020304" pitchFamily="18" charset="0"/>
                <a:cs typeface="Times New Roman" panose="02020603050405020304" pitchFamily="18" charset="0"/>
              </a:rPr>
              <a:t>Авиастроителям предоставили гигантские площади – более 40 тысяч квадратных метров. УТЗ должен был обеспечить их электричеством, паром, газом, воздухом, горячей водой, поковками, штамповками, а затем готовыми бронекорпусами штурмовиков. На заводской территории было построено несколько ангаров для сборки бронекорпусов самолетов, а в районе поселка </a:t>
            </a:r>
            <a:r>
              <a:rPr lang="ru-RU" sz="2000" dirty="0" err="1">
                <a:solidFill>
                  <a:schemeClr val="bg2">
                    <a:lumMod val="10000"/>
                  </a:schemeClr>
                </a:solidFill>
                <a:latin typeface="Times New Roman" panose="02020603050405020304" pitchFamily="18" charset="0"/>
                <a:cs typeface="Times New Roman" panose="02020603050405020304" pitchFamily="18" charset="0"/>
              </a:rPr>
              <a:t>Валегина</a:t>
            </a:r>
            <a:r>
              <a:rPr lang="ru-RU" sz="2000" dirty="0">
                <a:solidFill>
                  <a:schemeClr val="bg2">
                    <a:lumMod val="10000"/>
                  </a:schemeClr>
                </a:solidFill>
                <a:latin typeface="Times New Roman" panose="02020603050405020304" pitchFamily="18" charset="0"/>
                <a:cs typeface="Times New Roman" panose="02020603050405020304" pitchFamily="18" charset="0"/>
              </a:rPr>
              <a:t> Бора – летно-испытательная станция.</a:t>
            </a:r>
          </a:p>
          <a:p>
            <a:pPr indent="457200" algn="just"/>
            <a:endParaRPr lang="ru-RU" sz="2000" dirty="0">
              <a:solidFill>
                <a:schemeClr val="bg2">
                  <a:lumMod val="10000"/>
                </a:schemeClr>
              </a:solidFill>
              <a:latin typeface="Times New Roman" panose="02020603050405020304" pitchFamily="18" charset="0"/>
              <a:cs typeface="Times New Roman" panose="02020603050405020304" pitchFamily="18" charset="0"/>
            </a:endParaRPr>
          </a:p>
          <a:p>
            <a:pPr indent="457200" algn="just"/>
            <a:endParaRPr lang="ru-RU" sz="2000" dirty="0">
              <a:solidFill>
                <a:schemeClr val="bg2">
                  <a:lumMod val="10000"/>
                </a:schemeClr>
              </a:solidFill>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8686800" y="6477000"/>
            <a:ext cx="457200" cy="381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18</a:t>
            </a:r>
            <a:endParaRPr lang="ru-RU" dirty="0"/>
          </a:p>
        </p:txBody>
      </p:sp>
    </p:spTree>
    <p:extLst>
      <p:ext uri="{BB962C8B-B14F-4D97-AF65-F5344CB8AC3E}">
        <p14:creationId xmlns:p14="http://schemas.microsoft.com/office/powerpoint/2010/main" val="237078884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extLst>
              <a:ext uri="{28A0092B-C50C-407E-A947-70E740481C1C}">
                <a14:useLocalDpi xmlns:a14="http://schemas.microsoft.com/office/drawing/2010/main" val="0"/>
              </a:ext>
            </a:extLst>
          </a:blip>
          <a:srcRect l="-72" t="16667"/>
          <a:stretch/>
        </p:blipFill>
        <p:spPr>
          <a:xfrm>
            <a:off x="0" y="-19792"/>
            <a:ext cx="9178183" cy="6877792"/>
          </a:xfrm>
          <a:prstGeom prst="rect">
            <a:avLst/>
          </a:prstGeom>
        </p:spPr>
      </p:pic>
      <p:sp>
        <p:nvSpPr>
          <p:cNvPr id="3" name="Прямоугольник 2"/>
          <p:cNvSpPr/>
          <p:nvPr/>
        </p:nvSpPr>
        <p:spPr>
          <a:xfrm>
            <a:off x="228600" y="6980"/>
            <a:ext cx="8458200" cy="57842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just"/>
            <a:r>
              <a:rPr lang="ru-RU" sz="2000" dirty="0" smtClean="0"/>
              <a:t> </a:t>
            </a:r>
            <a:r>
              <a:rPr lang="ru-RU" sz="2000" dirty="0" smtClean="0">
                <a:solidFill>
                  <a:schemeClr val="bg2">
                    <a:lumMod val="10000"/>
                  </a:schemeClr>
                </a:solidFill>
                <a:latin typeface="Times New Roman" panose="02020603050405020304" pitchFamily="18" charset="0"/>
                <a:cs typeface="Times New Roman" panose="02020603050405020304" pitchFamily="18" charset="0"/>
              </a:rPr>
              <a:t>Эшелоны </a:t>
            </a:r>
            <a:r>
              <a:rPr lang="ru-RU" sz="2000" dirty="0">
                <a:solidFill>
                  <a:schemeClr val="bg2">
                    <a:lumMod val="10000"/>
                  </a:schemeClr>
                </a:solidFill>
                <a:latin typeface="Times New Roman" panose="02020603050405020304" pitchFamily="18" charset="0"/>
                <a:cs typeface="Times New Roman" panose="02020603050405020304" pitchFamily="18" charset="0"/>
              </a:rPr>
              <a:t>с людьми и оборудованием прибыли в конце лета первого военного года, а уже через 12 дней закипела работа. О трудностях того времени можно судить по воспоминаниям Моисея Писаревского, руководившего цехом по производству бронекорпусов для Ил-2. Сам он прибыл на Урал вместе с «Коммунаром</a:t>
            </a:r>
            <a:r>
              <a:rPr lang="ru-RU" sz="2000" dirty="0" smtClean="0">
                <a:solidFill>
                  <a:schemeClr val="bg2">
                    <a:lumMod val="10000"/>
                  </a:schemeClr>
                </a:solidFill>
                <a:latin typeface="Times New Roman" panose="02020603050405020304" pitchFamily="18" charset="0"/>
                <a:cs typeface="Times New Roman" panose="02020603050405020304" pitchFamily="18" charset="0"/>
              </a:rPr>
              <a:t>».</a:t>
            </a:r>
          </a:p>
          <a:p>
            <a:pPr indent="457200" algn="just"/>
            <a:endParaRPr lang="ru-RU" sz="2000" dirty="0">
              <a:solidFill>
                <a:schemeClr val="bg2">
                  <a:lumMod val="10000"/>
                </a:schemeClr>
              </a:solidFill>
              <a:latin typeface="Times New Roman" panose="02020603050405020304" pitchFamily="18" charset="0"/>
              <a:cs typeface="Times New Roman" panose="02020603050405020304" pitchFamily="18" charset="0"/>
            </a:endParaRPr>
          </a:p>
          <a:p>
            <a:pPr indent="457200" algn="just"/>
            <a:r>
              <a:rPr lang="ru-RU" sz="2000" b="1" i="1" dirty="0">
                <a:solidFill>
                  <a:schemeClr val="bg2">
                    <a:lumMod val="10000"/>
                  </a:schemeClr>
                </a:solidFill>
                <a:latin typeface="Times New Roman" panose="02020603050405020304" pitchFamily="18" charset="0"/>
                <a:cs typeface="Times New Roman" panose="02020603050405020304" pitchFamily="18" charset="0"/>
              </a:rPr>
              <a:t>«Некоторое время мы жили в вагонах, затем нас переселили в клуб в главный зал, где нас немного расселили, и мы строили сами землянки, где потом жили. Меня назначили начальником цеха, и мы начали там организовывать сборку бронекорпусов. Мы выпускали 30 корпусов и много деталей, поставлялись они на 381-й завод. Директор Журавлев – это Ленинградский завод, который вместе с нами их осваивал. Он там имел аэродром, где проводил испытания. Прямо с аэродрома самолеты поставлялись в военные части своим ходом».</a:t>
            </a:r>
          </a:p>
          <a:p>
            <a:pPr indent="457200" algn="just"/>
            <a:endParaRPr lang="ru-RU" sz="2000" dirty="0">
              <a:solidFill>
                <a:schemeClr val="bg2">
                  <a:lumMod val="10000"/>
                </a:schemeClr>
              </a:solidFill>
              <a:latin typeface="Times New Roman" panose="02020603050405020304" pitchFamily="18" charset="0"/>
              <a:cs typeface="Times New Roman" panose="02020603050405020304" pitchFamily="18" charset="0"/>
            </a:endParaRPr>
          </a:p>
          <a:p>
            <a:pPr indent="457200" algn="just"/>
            <a:endParaRPr lang="ru-RU" sz="2000" dirty="0">
              <a:solidFill>
                <a:schemeClr val="bg2">
                  <a:lumMod val="10000"/>
                </a:schemeClr>
              </a:solidFill>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8686800" y="6477000"/>
            <a:ext cx="457200" cy="381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19</a:t>
            </a:r>
            <a:endParaRPr lang="ru-RU" dirty="0"/>
          </a:p>
        </p:txBody>
      </p:sp>
    </p:spTree>
    <p:extLst>
      <p:ext uri="{BB962C8B-B14F-4D97-AF65-F5344CB8AC3E}">
        <p14:creationId xmlns:p14="http://schemas.microsoft.com/office/powerpoint/2010/main" val="301467316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extLst>
              <a:ext uri="{28A0092B-C50C-407E-A947-70E740481C1C}">
                <a14:useLocalDpi xmlns:a14="http://schemas.microsoft.com/office/drawing/2010/main" val="0"/>
              </a:ext>
            </a:extLst>
          </a:blip>
          <a:srcRect l="-72" t="16667"/>
          <a:stretch/>
        </p:blipFill>
        <p:spPr>
          <a:xfrm>
            <a:off x="0" y="-19792"/>
            <a:ext cx="9178183" cy="6877792"/>
          </a:xfrm>
          <a:prstGeom prst="rect">
            <a:avLst/>
          </a:prstGeom>
        </p:spPr>
      </p:pic>
      <p:sp>
        <p:nvSpPr>
          <p:cNvPr id="3" name="Прямоугольник 2"/>
          <p:cNvSpPr/>
          <p:nvPr/>
        </p:nvSpPr>
        <p:spPr>
          <a:xfrm>
            <a:off x="228600" y="6980"/>
            <a:ext cx="8458200" cy="57842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just"/>
            <a:r>
              <a:rPr lang="ru-RU" sz="2000" dirty="0" smtClean="0">
                <a:solidFill>
                  <a:schemeClr val="bg2">
                    <a:lumMod val="10000"/>
                  </a:schemeClr>
                </a:solidFill>
                <a:latin typeface="Times New Roman" panose="02020603050405020304" pitchFamily="18" charset="0"/>
                <a:cs typeface="Times New Roman" panose="02020603050405020304" pitchFamily="18" charset="0"/>
              </a:rPr>
              <a:t>Писаревский </a:t>
            </a:r>
            <a:r>
              <a:rPr lang="ru-RU" sz="2000" dirty="0">
                <a:solidFill>
                  <a:schemeClr val="bg2">
                    <a:lumMod val="10000"/>
                  </a:schemeClr>
                </a:solidFill>
                <a:latin typeface="Times New Roman" panose="02020603050405020304" pitchFamily="18" charset="0"/>
                <a:cs typeface="Times New Roman" panose="02020603050405020304" pitchFamily="18" charset="0"/>
              </a:rPr>
              <a:t>упоминал, что на УТЗ бывал и главный конструктор Ил-2 Сергей Ильюшин, и что он был лично знаком с ним. С особой гордостью начальник цеха писал о работе дружного коллектива над броней самолетов и получении высокой награды – ордена Красной звезды</a:t>
            </a:r>
            <a:r>
              <a:rPr lang="ru-RU" sz="2000" dirty="0" smtClean="0">
                <a:solidFill>
                  <a:schemeClr val="bg2">
                    <a:lumMod val="10000"/>
                  </a:schemeClr>
                </a:solidFill>
                <a:latin typeface="Times New Roman" panose="02020603050405020304" pitchFamily="18" charset="0"/>
                <a:cs typeface="Times New Roman" panose="02020603050405020304" pitchFamily="18" charset="0"/>
              </a:rPr>
              <a:t>.</a:t>
            </a:r>
          </a:p>
          <a:p>
            <a:pPr indent="457200" algn="just"/>
            <a:endParaRPr lang="ru-RU" sz="2000" dirty="0">
              <a:solidFill>
                <a:schemeClr val="bg2">
                  <a:lumMod val="10000"/>
                </a:schemeClr>
              </a:solidFill>
              <a:latin typeface="Times New Roman" panose="02020603050405020304" pitchFamily="18" charset="0"/>
              <a:cs typeface="Times New Roman" panose="02020603050405020304" pitchFamily="18" charset="0"/>
            </a:endParaRPr>
          </a:p>
          <a:p>
            <a:pPr indent="457200" algn="just"/>
            <a:r>
              <a:rPr lang="ru-RU" sz="2000" b="1" i="1" dirty="0">
                <a:solidFill>
                  <a:schemeClr val="bg2">
                    <a:lumMod val="10000"/>
                  </a:schemeClr>
                </a:solidFill>
                <a:latin typeface="Times New Roman" panose="02020603050405020304" pitchFamily="18" charset="0"/>
                <a:cs typeface="Times New Roman" panose="02020603050405020304" pitchFamily="18" charset="0"/>
              </a:rPr>
              <a:t>«…В самолетах Ил-2 была спинка, ограждала летчика, его спину. Она была из 20 мм листа, в «740» (шифр цеха) термически обрабатывалась. Из фронта поступили к нам сигналы, что немец, подымаясь выше Ил-2, через спину убивал летчиков Ил-</a:t>
            </a:r>
            <a:r>
              <a:rPr lang="ru-RU" sz="2000" b="1" i="1" dirty="0" err="1">
                <a:solidFill>
                  <a:schemeClr val="bg2">
                    <a:lumMod val="10000"/>
                  </a:schemeClr>
                </a:solidFill>
                <a:latin typeface="Times New Roman" panose="02020603050405020304" pitchFamily="18" charset="0"/>
                <a:cs typeface="Times New Roman" panose="02020603050405020304" pitchFamily="18" charset="0"/>
              </a:rPr>
              <a:t>ов</a:t>
            </a:r>
            <a:r>
              <a:rPr lang="ru-RU" sz="2000" b="1" i="1" dirty="0">
                <a:solidFill>
                  <a:schemeClr val="bg2">
                    <a:lumMod val="10000"/>
                  </a:schemeClr>
                </a:solidFill>
                <a:latin typeface="Times New Roman" panose="02020603050405020304" pitchFamily="18" charset="0"/>
                <a:cs typeface="Times New Roman" panose="02020603050405020304" pitchFamily="18" charset="0"/>
              </a:rPr>
              <a:t> и самолет падал. Было предложено, и мы с Титаренко принимали участие, мы с ним предложили науглероживать эту деталь, закаливать её, увеличивая крепость. Это было принято, и мы с ним получили награды по Красной Звезде».</a:t>
            </a:r>
          </a:p>
          <a:p>
            <a:pPr indent="457200" algn="just"/>
            <a:r>
              <a:rPr lang="ru-RU" sz="2000" b="1" i="1" dirty="0" smtClean="0">
                <a:solidFill>
                  <a:schemeClr val="bg2">
                    <a:lumMod val="10000"/>
                  </a:schemeClr>
                </a:solidFill>
                <a:latin typeface="Times New Roman" panose="02020603050405020304" pitchFamily="18" charset="0"/>
                <a:cs typeface="Times New Roman" panose="02020603050405020304" pitchFamily="18" charset="0"/>
              </a:rPr>
              <a:t> </a:t>
            </a:r>
            <a:endParaRPr lang="ru-RU" sz="2000" b="1" i="1" dirty="0">
              <a:solidFill>
                <a:schemeClr val="bg2">
                  <a:lumMod val="10000"/>
                </a:schemeClr>
              </a:solidFill>
              <a:latin typeface="Times New Roman" panose="02020603050405020304" pitchFamily="18" charset="0"/>
              <a:cs typeface="Times New Roman" panose="02020603050405020304" pitchFamily="18" charset="0"/>
            </a:endParaRPr>
          </a:p>
          <a:p>
            <a:pPr indent="457200" algn="just"/>
            <a:endParaRPr lang="ru-RU" sz="2000" dirty="0">
              <a:solidFill>
                <a:schemeClr val="bg2">
                  <a:lumMod val="10000"/>
                </a:schemeClr>
              </a:solidFill>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8686800" y="6477000"/>
            <a:ext cx="457200" cy="381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20</a:t>
            </a:r>
            <a:endParaRPr lang="ru-RU" dirty="0"/>
          </a:p>
        </p:txBody>
      </p:sp>
    </p:spTree>
    <p:extLst>
      <p:ext uri="{BB962C8B-B14F-4D97-AF65-F5344CB8AC3E}">
        <p14:creationId xmlns:p14="http://schemas.microsoft.com/office/powerpoint/2010/main" val="88676448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extLst>
              <a:ext uri="{28A0092B-C50C-407E-A947-70E740481C1C}">
                <a14:useLocalDpi xmlns:a14="http://schemas.microsoft.com/office/drawing/2010/main" val="0"/>
              </a:ext>
            </a:extLst>
          </a:blip>
          <a:srcRect l="-72" t="16667"/>
          <a:stretch/>
        </p:blipFill>
        <p:spPr>
          <a:xfrm>
            <a:off x="0" y="19012"/>
            <a:ext cx="9178183" cy="6877792"/>
          </a:xfrm>
          <a:prstGeom prst="rect">
            <a:avLst/>
          </a:prstGeom>
        </p:spPr>
      </p:pic>
      <p:sp>
        <p:nvSpPr>
          <p:cNvPr id="3" name="Прямоугольник 2"/>
          <p:cNvSpPr/>
          <p:nvPr/>
        </p:nvSpPr>
        <p:spPr>
          <a:xfrm>
            <a:off x="228600" y="6980"/>
            <a:ext cx="8458200" cy="26600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just"/>
            <a:r>
              <a:rPr lang="ru-RU" sz="2000" dirty="0" smtClean="0">
                <a:solidFill>
                  <a:schemeClr val="bg2">
                    <a:lumMod val="10000"/>
                  </a:schemeClr>
                </a:solidFill>
                <a:latin typeface="Times New Roman" panose="02020603050405020304" pitchFamily="18" charset="0"/>
                <a:cs typeface="Times New Roman" panose="02020603050405020304" pitchFamily="18" charset="0"/>
              </a:rPr>
              <a:t>Конструкторы </a:t>
            </a:r>
            <a:r>
              <a:rPr lang="ru-RU" sz="2000" dirty="0">
                <a:solidFill>
                  <a:schemeClr val="bg2">
                    <a:lumMod val="10000"/>
                  </a:schemeClr>
                </a:solidFill>
                <a:latin typeface="Times New Roman" panose="02020603050405020304" pitchFamily="18" charset="0"/>
                <a:cs typeface="Times New Roman" panose="02020603050405020304" pitchFamily="18" charset="0"/>
              </a:rPr>
              <a:t>не зря нарекли Ил-2 «летающим танком». Штурмовик бил как танк и был очень живуч из-за бронекорпуса. Поэтому немецкие летчики называли его «бетонным самолетом», «чумой» и «черной смертью». </a:t>
            </a:r>
          </a:p>
          <a:p>
            <a:pPr indent="457200" algn="just"/>
            <a:endParaRPr lang="ru-RU" sz="2000" b="1" i="1" dirty="0">
              <a:solidFill>
                <a:schemeClr val="bg2">
                  <a:lumMod val="10000"/>
                </a:schemeClr>
              </a:solidFill>
              <a:latin typeface="Times New Roman" panose="02020603050405020304" pitchFamily="18" charset="0"/>
              <a:cs typeface="Times New Roman" panose="02020603050405020304" pitchFamily="18" charset="0"/>
            </a:endParaRPr>
          </a:p>
          <a:p>
            <a:pPr indent="457200" algn="just"/>
            <a:endParaRPr lang="ru-RU" sz="2000" dirty="0">
              <a:solidFill>
                <a:schemeClr val="bg2">
                  <a:lumMod val="10000"/>
                </a:schemeClr>
              </a:solidFill>
              <a:latin typeface="Times New Roman" panose="02020603050405020304" pitchFamily="18" charset="0"/>
              <a:cs typeface="Times New Roman" panose="02020603050405020304" pitchFamily="18" charset="0"/>
            </a:endParaRPr>
          </a:p>
        </p:txBody>
      </p:sp>
      <p:pic>
        <p:nvPicPr>
          <p:cNvPr id="7172" name="Picture 4" descr="https://v-tagile.ru/images/news9/24_01_il2/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32" y="1981200"/>
            <a:ext cx="4888476" cy="376187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7170" name="Picture 2" descr="https://v-tagile.ru/images/news9/24_01_il2/6.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67199" y="2800592"/>
            <a:ext cx="4868779" cy="402933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8686800" y="6477000"/>
            <a:ext cx="457200" cy="381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21</a:t>
            </a:r>
            <a:endParaRPr lang="ru-RU" dirty="0"/>
          </a:p>
        </p:txBody>
      </p:sp>
    </p:spTree>
    <p:extLst>
      <p:ext uri="{BB962C8B-B14F-4D97-AF65-F5344CB8AC3E}">
        <p14:creationId xmlns:p14="http://schemas.microsoft.com/office/powerpoint/2010/main" val="201564184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extLst>
              <a:ext uri="{28A0092B-C50C-407E-A947-70E740481C1C}">
                <a14:useLocalDpi xmlns:a14="http://schemas.microsoft.com/office/drawing/2010/main" val="0"/>
              </a:ext>
            </a:extLst>
          </a:blip>
          <a:srcRect l="-72" t="16667"/>
          <a:stretch/>
        </p:blipFill>
        <p:spPr>
          <a:xfrm>
            <a:off x="0" y="-19792"/>
            <a:ext cx="9178183" cy="6877792"/>
          </a:xfrm>
          <a:prstGeom prst="rect">
            <a:avLst/>
          </a:prstGeom>
        </p:spPr>
      </p:pic>
      <p:sp>
        <p:nvSpPr>
          <p:cNvPr id="3" name="Прямоугольник 2"/>
          <p:cNvSpPr/>
          <p:nvPr/>
        </p:nvSpPr>
        <p:spPr>
          <a:xfrm>
            <a:off x="228600" y="6980"/>
            <a:ext cx="8458200" cy="34220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2000" dirty="0"/>
              <a:t> </a:t>
            </a:r>
          </a:p>
          <a:p>
            <a:pPr indent="457200" algn="just"/>
            <a:r>
              <a:rPr lang="ru-RU" sz="2000" dirty="0">
                <a:solidFill>
                  <a:schemeClr val="bg2">
                    <a:lumMod val="10000"/>
                  </a:schemeClr>
                </a:solidFill>
                <a:latin typeface="Times New Roman" panose="02020603050405020304" pitchFamily="18" charset="0"/>
                <a:cs typeface="Times New Roman" panose="02020603050405020304" pitchFamily="18" charset="0"/>
              </a:rPr>
              <a:t>Производство Ил-2 на Урале продолжалось до сентября 1942 года. К этому времени на УТЗ собрали 270 самолетов. А к концу 1943 года было изготовлено 3882 бронекорпуса – то есть каждый девятый штурмовик в СССР носил уральскую броню. Кроме того, </a:t>
            </a:r>
            <a:r>
              <a:rPr lang="ru-RU" sz="2000" dirty="0" err="1">
                <a:solidFill>
                  <a:schemeClr val="bg2">
                    <a:lumMod val="10000"/>
                  </a:schemeClr>
                </a:solidFill>
                <a:latin typeface="Times New Roman" panose="02020603050405020304" pitchFamily="18" charset="0"/>
                <a:cs typeface="Times New Roman" panose="02020603050405020304" pitchFamily="18" charset="0"/>
              </a:rPr>
              <a:t>уралвагонзаводцы</a:t>
            </a:r>
            <a:r>
              <a:rPr lang="ru-RU" sz="2000" dirty="0">
                <a:solidFill>
                  <a:schemeClr val="bg2">
                    <a:lumMod val="10000"/>
                  </a:schemeClr>
                </a:solidFill>
                <a:latin typeface="Times New Roman" panose="02020603050405020304" pitchFamily="18" charset="0"/>
                <a:cs typeface="Times New Roman" panose="02020603050405020304" pitchFamily="18" charset="0"/>
              </a:rPr>
              <a:t> термически обрабатывали броневые элементы для других самолетов, например, А-34, Як-1, Пе-2 и Ту-2.</a:t>
            </a:r>
          </a:p>
          <a:p>
            <a:pPr indent="457200" algn="just"/>
            <a:endParaRPr lang="ru-RU" sz="2000" b="1" i="1" dirty="0">
              <a:solidFill>
                <a:schemeClr val="bg2">
                  <a:lumMod val="10000"/>
                </a:schemeClr>
              </a:solidFill>
              <a:latin typeface="Times New Roman" panose="02020603050405020304" pitchFamily="18" charset="0"/>
              <a:cs typeface="Times New Roman" panose="02020603050405020304" pitchFamily="18" charset="0"/>
            </a:endParaRPr>
          </a:p>
          <a:p>
            <a:pPr indent="457200" algn="just"/>
            <a:endParaRPr lang="ru-RU" sz="2000" dirty="0">
              <a:solidFill>
                <a:schemeClr val="bg2">
                  <a:lumMod val="10000"/>
                </a:schemeClr>
              </a:solidFill>
              <a:latin typeface="Times New Roman" panose="02020603050405020304" pitchFamily="18" charset="0"/>
              <a:cs typeface="Times New Roman" panose="02020603050405020304" pitchFamily="18" charset="0"/>
            </a:endParaRPr>
          </a:p>
        </p:txBody>
      </p:sp>
      <p:pic>
        <p:nvPicPr>
          <p:cNvPr id="14338" name="Picture 2" descr="http://pics2.pokazuha.ru/p217/a/4/9671407y4a.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55018" y="2465682"/>
            <a:ext cx="6156325" cy="407121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8686800" y="6477000"/>
            <a:ext cx="457200" cy="381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22</a:t>
            </a:r>
            <a:endParaRPr lang="ru-RU" dirty="0"/>
          </a:p>
        </p:txBody>
      </p:sp>
    </p:spTree>
    <p:extLst>
      <p:ext uri="{BB962C8B-B14F-4D97-AF65-F5344CB8AC3E}">
        <p14:creationId xmlns:p14="http://schemas.microsoft.com/office/powerpoint/2010/main" val="144050099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extLst>
              <a:ext uri="{28A0092B-C50C-407E-A947-70E740481C1C}">
                <a14:useLocalDpi xmlns:a14="http://schemas.microsoft.com/office/drawing/2010/main" val="0"/>
              </a:ext>
            </a:extLst>
          </a:blip>
          <a:srcRect l="-72" t="16667"/>
          <a:stretch/>
        </p:blipFill>
        <p:spPr>
          <a:xfrm>
            <a:off x="0" y="-19792"/>
            <a:ext cx="9178183" cy="6877792"/>
          </a:xfrm>
          <a:prstGeom prst="rect">
            <a:avLst/>
          </a:prstGeom>
        </p:spPr>
      </p:pic>
      <p:sp>
        <p:nvSpPr>
          <p:cNvPr id="3" name="Прямоугольник 2"/>
          <p:cNvSpPr/>
          <p:nvPr/>
        </p:nvSpPr>
        <p:spPr>
          <a:xfrm>
            <a:off x="152400" y="152400"/>
            <a:ext cx="3048000"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2400" b="1" dirty="0" smtClean="0">
                <a:solidFill>
                  <a:schemeClr val="tx1"/>
                </a:solidFill>
                <a:latin typeface="Times New Roman" panose="02020603050405020304" pitchFamily="18" charset="0"/>
                <a:cs typeface="Times New Roman" panose="02020603050405020304" pitchFamily="18" charset="0"/>
              </a:rPr>
              <a:t>Заключение</a:t>
            </a:r>
            <a:endParaRPr lang="ru-RU" sz="2400" b="1" dirty="0">
              <a:solidFill>
                <a:schemeClr val="tx1"/>
              </a:solidFill>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173182" y="934192"/>
            <a:ext cx="8458200" cy="50094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just"/>
            <a:r>
              <a:rPr lang="ru-RU" sz="2000" dirty="0"/>
              <a:t> </a:t>
            </a:r>
            <a:endParaRPr lang="ru-RU" sz="2000" dirty="0">
              <a:solidFill>
                <a:schemeClr val="bg2">
                  <a:lumMod val="10000"/>
                </a:schemeClr>
              </a:solidFill>
              <a:latin typeface="Times New Roman" panose="02020603050405020304" pitchFamily="18" charset="0"/>
              <a:cs typeface="Times New Roman" panose="02020603050405020304" pitchFamily="18" charset="0"/>
            </a:endParaRPr>
          </a:p>
          <a:p>
            <a:pPr indent="457200" algn="just"/>
            <a:r>
              <a:rPr lang="ru-RU" sz="2000" dirty="0" smtClean="0">
                <a:solidFill>
                  <a:schemeClr val="bg2">
                    <a:lumMod val="10000"/>
                  </a:schemeClr>
                </a:solidFill>
                <a:latin typeface="Times New Roman" panose="02020603050405020304" pitchFamily="18" charset="0"/>
                <a:cs typeface="Times New Roman" panose="02020603050405020304" pitchFamily="18" charset="0"/>
              </a:rPr>
              <a:t>Во </a:t>
            </a:r>
            <a:r>
              <a:rPr lang="ru-RU" sz="2000" dirty="0">
                <a:solidFill>
                  <a:schemeClr val="bg2">
                    <a:lumMod val="10000"/>
                  </a:schemeClr>
                </a:solidFill>
                <a:latin typeface="Times New Roman" panose="02020603050405020304" pitchFamily="18" charset="0"/>
                <a:cs typeface="Times New Roman" panose="02020603050405020304" pitchFamily="18" charset="0"/>
              </a:rPr>
              <a:t>время Великой Отечественной войны Уралвагонзавод был переоборудован в крупнейший завод по производству танков. В конце 1941 года с западной части СССР сюда были эвакуированы одиннадцать предприятий.</a:t>
            </a:r>
          </a:p>
          <a:p>
            <a:pPr indent="457200" algn="just"/>
            <a:r>
              <a:rPr lang="ru-RU" sz="2000" dirty="0">
                <a:solidFill>
                  <a:schemeClr val="bg2">
                    <a:lumMod val="10000"/>
                  </a:schemeClr>
                </a:solidFill>
                <a:latin typeface="Times New Roman" panose="02020603050405020304" pitchFamily="18" charset="0"/>
                <a:cs typeface="Times New Roman" panose="02020603050405020304" pitchFamily="18" charset="0"/>
              </a:rPr>
              <a:t>За время войны УТЗ выпустил 25 266 танков Т-34. Каждый второй танк Т-34, принявший участие в боевых действиях, сошёл с конвейера этого завода. Кроме того, на заводе было выпущено 63 тысячи артиллерийских передков, сотни тысяч авиабомб, снарядов и направляющих для самоходных ракетных зенитных установок («катюш»). Для двух авиационных заводов, эвакуированных из Москвы и Ленинграда, УТЗ поставил около четырех тысяч бронекорпусов самолетов ИЛ-2. Каждый девятый легендарный штурмовик имел бронекорпус УТЗ.</a:t>
            </a:r>
          </a:p>
          <a:p>
            <a:pPr indent="457200" algn="just"/>
            <a:endParaRPr lang="ru-RU" sz="2000" b="1" i="1" dirty="0">
              <a:solidFill>
                <a:schemeClr val="bg2">
                  <a:lumMod val="10000"/>
                </a:schemeClr>
              </a:solidFill>
              <a:latin typeface="Times New Roman" panose="02020603050405020304" pitchFamily="18" charset="0"/>
              <a:cs typeface="Times New Roman" panose="02020603050405020304" pitchFamily="18" charset="0"/>
            </a:endParaRPr>
          </a:p>
          <a:p>
            <a:pPr indent="457200" algn="just"/>
            <a:endParaRPr lang="ru-RU" sz="2000" dirty="0">
              <a:solidFill>
                <a:schemeClr val="bg2">
                  <a:lumMod val="10000"/>
                </a:schemeClr>
              </a:solidFill>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8686800" y="6477000"/>
            <a:ext cx="457200" cy="381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23</a:t>
            </a:r>
            <a:endParaRPr lang="ru-RU" dirty="0"/>
          </a:p>
        </p:txBody>
      </p:sp>
    </p:spTree>
    <p:extLst>
      <p:ext uri="{BB962C8B-B14F-4D97-AF65-F5344CB8AC3E}">
        <p14:creationId xmlns:p14="http://schemas.microsoft.com/office/powerpoint/2010/main" val="354698049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extLst>
              <a:ext uri="{28A0092B-C50C-407E-A947-70E740481C1C}">
                <a14:useLocalDpi xmlns:a14="http://schemas.microsoft.com/office/drawing/2010/main" val="0"/>
              </a:ext>
            </a:extLst>
          </a:blip>
          <a:srcRect l="-72" t="16667"/>
          <a:stretch/>
        </p:blipFill>
        <p:spPr>
          <a:xfrm>
            <a:off x="0" y="-19792"/>
            <a:ext cx="9178183" cy="6877792"/>
          </a:xfrm>
          <a:prstGeom prst="rect">
            <a:avLst/>
          </a:prstGeom>
        </p:spPr>
      </p:pic>
      <p:sp>
        <p:nvSpPr>
          <p:cNvPr id="3" name="Прямоугольник 2"/>
          <p:cNvSpPr/>
          <p:nvPr/>
        </p:nvSpPr>
        <p:spPr>
          <a:xfrm>
            <a:off x="173182" y="934192"/>
            <a:ext cx="8458200" cy="50094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just"/>
            <a:r>
              <a:rPr lang="ru-RU" sz="2000" dirty="0"/>
              <a:t> </a:t>
            </a:r>
            <a:endParaRPr lang="ru-RU" sz="2000" dirty="0">
              <a:solidFill>
                <a:schemeClr val="bg2">
                  <a:lumMod val="10000"/>
                </a:schemeClr>
              </a:solidFill>
              <a:latin typeface="Times New Roman" panose="02020603050405020304" pitchFamily="18" charset="0"/>
              <a:cs typeface="Times New Roman" panose="02020603050405020304" pitchFamily="18" charset="0"/>
            </a:endParaRPr>
          </a:p>
          <a:p>
            <a:pPr indent="457200" algn="just"/>
            <a:r>
              <a:rPr lang="ru-RU" sz="2000" dirty="0" smtClean="0">
                <a:solidFill>
                  <a:schemeClr val="bg2">
                    <a:lumMod val="10000"/>
                  </a:schemeClr>
                </a:solidFill>
                <a:latin typeface="Times New Roman" panose="02020603050405020304" pitchFamily="18" charset="0"/>
                <a:cs typeface="Times New Roman" panose="02020603050405020304" pitchFamily="18" charset="0"/>
              </a:rPr>
              <a:t>Уральский </a:t>
            </a:r>
            <a:r>
              <a:rPr lang="ru-RU" sz="2000" dirty="0">
                <a:solidFill>
                  <a:schemeClr val="bg2">
                    <a:lumMod val="10000"/>
                  </a:schemeClr>
                </a:solidFill>
                <a:latin typeface="Times New Roman" panose="02020603050405020304" pitchFamily="18" charset="0"/>
                <a:cs typeface="Times New Roman" panose="02020603050405020304" pitchFamily="18" charset="0"/>
              </a:rPr>
              <a:t>танковый завод в 1943 году сыграл исключительную роль в создании Уральского добровольческого танкового корпуса. Из более 200 необходимых для комплектования корпуса танков, он произвел 145. Добровольцами на фронт весной 1943 года ушли 185 заводчан. Всего на полях сражений Великой Отечественной войны воевало более шести тысяч рабочих, из них 3111 человек отдали свои жизни за Родину.</a:t>
            </a:r>
          </a:p>
          <a:p>
            <a:pPr indent="457200" algn="just"/>
            <a:r>
              <a:rPr lang="ru-RU" sz="2000" dirty="0">
                <a:solidFill>
                  <a:schemeClr val="bg2">
                    <a:lumMod val="10000"/>
                  </a:schemeClr>
                </a:solidFill>
                <a:latin typeface="Times New Roman" panose="02020603050405020304" pitchFamily="18" charset="0"/>
                <a:cs typeface="Times New Roman" panose="02020603050405020304" pitchFamily="18" charset="0"/>
              </a:rPr>
              <a:t>Уральский танковый завод № 183 за заслуги в создании танков в годы Великой Отечественной войны был награжден орденами Трудового Красного Знамени (1942), Красного Знамени (1943), Отечественной войны I степени (1945). 28 тысяч танкостроителей награждены медалью «За доблестный труд в Великой Отечественной войне 1941-1945 гг.».</a:t>
            </a:r>
          </a:p>
          <a:p>
            <a:pPr indent="457200" algn="just"/>
            <a:r>
              <a:rPr lang="ru-RU" sz="2000" dirty="0" smtClean="0">
                <a:solidFill>
                  <a:schemeClr val="bg2">
                    <a:lumMod val="10000"/>
                  </a:schemeClr>
                </a:solidFill>
                <a:latin typeface="Times New Roman" panose="02020603050405020304" pitchFamily="18" charset="0"/>
                <a:cs typeface="Times New Roman" panose="02020603050405020304" pitchFamily="18" charset="0"/>
              </a:rPr>
              <a:t> </a:t>
            </a:r>
            <a:endParaRPr lang="ru-RU" sz="2000" dirty="0">
              <a:solidFill>
                <a:schemeClr val="bg2">
                  <a:lumMod val="10000"/>
                </a:schemeClr>
              </a:solidFill>
              <a:latin typeface="Times New Roman" panose="02020603050405020304" pitchFamily="18" charset="0"/>
              <a:cs typeface="Times New Roman" panose="02020603050405020304" pitchFamily="18" charset="0"/>
            </a:endParaRPr>
          </a:p>
          <a:p>
            <a:pPr indent="457200" algn="just"/>
            <a:endParaRPr lang="ru-RU" sz="2000" b="1" i="1" dirty="0">
              <a:solidFill>
                <a:schemeClr val="bg2">
                  <a:lumMod val="10000"/>
                </a:schemeClr>
              </a:solidFill>
              <a:latin typeface="Times New Roman" panose="02020603050405020304" pitchFamily="18" charset="0"/>
              <a:cs typeface="Times New Roman" panose="02020603050405020304" pitchFamily="18" charset="0"/>
            </a:endParaRPr>
          </a:p>
          <a:p>
            <a:pPr indent="457200" algn="just"/>
            <a:endParaRPr lang="ru-RU" sz="2000" dirty="0">
              <a:solidFill>
                <a:schemeClr val="bg2">
                  <a:lumMod val="10000"/>
                </a:schemeClr>
              </a:solidFill>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8686800" y="6477000"/>
            <a:ext cx="457200" cy="381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24</a:t>
            </a:r>
            <a:endParaRPr lang="ru-RU" dirty="0"/>
          </a:p>
        </p:txBody>
      </p:sp>
    </p:spTree>
    <p:extLst>
      <p:ext uri="{BB962C8B-B14F-4D97-AF65-F5344CB8AC3E}">
        <p14:creationId xmlns:p14="http://schemas.microsoft.com/office/powerpoint/2010/main" val="74024887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extLst>
              <a:ext uri="{28A0092B-C50C-407E-A947-70E740481C1C}">
                <a14:useLocalDpi xmlns:a14="http://schemas.microsoft.com/office/drawing/2010/main" val="0"/>
              </a:ext>
            </a:extLst>
          </a:blip>
          <a:srcRect l="-72" t="16667"/>
          <a:stretch/>
        </p:blipFill>
        <p:spPr>
          <a:xfrm>
            <a:off x="0" y="-19792"/>
            <a:ext cx="9178183" cy="6877792"/>
          </a:xfrm>
          <a:prstGeom prst="rect">
            <a:avLst/>
          </a:prstGeom>
        </p:spPr>
      </p:pic>
      <p:sp>
        <p:nvSpPr>
          <p:cNvPr id="3" name="Прямоугольник 2"/>
          <p:cNvSpPr/>
          <p:nvPr/>
        </p:nvSpPr>
        <p:spPr>
          <a:xfrm>
            <a:off x="8686800" y="6477000"/>
            <a:ext cx="457200" cy="381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25</a:t>
            </a:r>
            <a:endParaRPr lang="ru-RU" dirty="0"/>
          </a:p>
        </p:txBody>
      </p:sp>
      <p:sp>
        <p:nvSpPr>
          <p:cNvPr id="4" name="Прямоугольник 3"/>
          <p:cNvSpPr/>
          <p:nvPr/>
        </p:nvSpPr>
        <p:spPr>
          <a:xfrm>
            <a:off x="0" y="35169"/>
            <a:ext cx="5486400"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2400" b="1" dirty="0" smtClean="0">
                <a:solidFill>
                  <a:schemeClr val="tx1"/>
                </a:solidFill>
                <a:latin typeface="Times New Roman" panose="02020603050405020304" pitchFamily="18" charset="0"/>
                <a:cs typeface="Times New Roman" panose="02020603050405020304" pitchFamily="18" charset="0"/>
              </a:rPr>
              <a:t>Список используемой литературы</a:t>
            </a:r>
            <a:endParaRPr lang="ru-RU" sz="2400" b="1" dirty="0">
              <a:solidFill>
                <a:schemeClr val="tx1"/>
              </a:solidFill>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173182" y="934192"/>
            <a:ext cx="8666018" cy="50094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just"/>
            <a:r>
              <a:rPr lang="ru-RU" sz="2000" dirty="0"/>
              <a:t> </a:t>
            </a:r>
            <a:endParaRPr lang="ru-RU" sz="2000" dirty="0">
              <a:solidFill>
                <a:schemeClr val="bg2">
                  <a:lumMod val="10000"/>
                </a:schemeClr>
              </a:solidFill>
              <a:latin typeface="Times New Roman" panose="02020603050405020304" pitchFamily="18" charset="0"/>
              <a:cs typeface="Times New Roman" panose="02020603050405020304" pitchFamily="18" charset="0"/>
            </a:endParaRPr>
          </a:p>
          <a:p>
            <a:pPr marL="457200" indent="457200" algn="just">
              <a:buAutoNum type="arabicParenR"/>
            </a:pPr>
            <a:r>
              <a:rPr lang="ru-RU" sz="2000" dirty="0" smtClean="0">
                <a:solidFill>
                  <a:schemeClr val="bg2">
                    <a:lumMod val="10000"/>
                  </a:schemeClr>
                </a:solidFill>
                <a:latin typeface="Times New Roman" panose="02020603050405020304" pitchFamily="18" charset="0"/>
                <a:cs typeface="Times New Roman" panose="02020603050405020304" pitchFamily="18" charset="0"/>
              </a:rPr>
              <a:t>В.К. Ковалевич. Нижний Тагил. – Средне-Уральское книжное издательство Свердловск, 1964 г.</a:t>
            </a:r>
          </a:p>
          <a:p>
            <a:pPr marL="457200" indent="457200" algn="just">
              <a:buAutoNum type="arabicParenR"/>
            </a:pPr>
            <a:r>
              <a:rPr lang="ru-RU" sz="2000" dirty="0" smtClean="0">
                <a:solidFill>
                  <a:schemeClr val="bg2">
                    <a:lumMod val="10000"/>
                  </a:schemeClr>
                </a:solidFill>
                <a:latin typeface="Times New Roman" panose="02020603050405020304" pitchFamily="18" charset="0"/>
                <a:cs typeface="Times New Roman" panose="02020603050405020304" pitchFamily="18" charset="0"/>
              </a:rPr>
              <a:t>Н.А. Малых, В.Б. Домнин, В.Ф. Щелоков, Б.Г. Минеев. Боевые машины «Уралвагонзавода» популярная серия. Легендарная тридцатьчетверка. – Издатель: Управление информации и связи с общественностью ФГУП «ПО «Уралвагонзавод», Нижний Тагил, 2006 г.</a:t>
            </a:r>
          </a:p>
          <a:p>
            <a:pPr indent="457200" algn="just"/>
            <a:endParaRPr lang="ru-RU" sz="2000" dirty="0" smtClean="0">
              <a:solidFill>
                <a:schemeClr val="bg2">
                  <a:lumMod val="10000"/>
                </a:schemeClr>
              </a:solidFill>
              <a:latin typeface="Times New Roman" panose="02020603050405020304" pitchFamily="18" charset="0"/>
              <a:cs typeface="Times New Roman" panose="02020603050405020304" pitchFamily="18" charset="0"/>
            </a:endParaRPr>
          </a:p>
          <a:p>
            <a:pPr indent="457200" algn="just"/>
            <a:r>
              <a:rPr lang="ru-RU" sz="2000" b="1" dirty="0" smtClean="0">
                <a:solidFill>
                  <a:schemeClr val="bg2">
                    <a:lumMod val="10000"/>
                  </a:schemeClr>
                </a:solidFill>
                <a:latin typeface="Times New Roman" panose="02020603050405020304" pitchFamily="18" charset="0"/>
                <a:cs typeface="Times New Roman" panose="02020603050405020304" pitchFamily="18" charset="0"/>
              </a:rPr>
              <a:t>Электронные ресурсы:</a:t>
            </a:r>
          </a:p>
          <a:p>
            <a:pPr indent="457200" algn="just"/>
            <a:endParaRPr lang="ru-RU" sz="2000" b="1" dirty="0">
              <a:solidFill>
                <a:schemeClr val="bg2">
                  <a:lumMod val="10000"/>
                </a:schemeClr>
              </a:solidFill>
              <a:latin typeface="Times New Roman" panose="02020603050405020304" pitchFamily="18" charset="0"/>
              <a:cs typeface="Times New Roman" panose="02020603050405020304" pitchFamily="18" charset="0"/>
            </a:endParaRPr>
          </a:p>
          <a:p>
            <a:pPr marL="457200" indent="457200" algn="just">
              <a:buAutoNum type="arabicParenR"/>
            </a:pPr>
            <a:r>
              <a:rPr lang="ru-RU" sz="2000" dirty="0" smtClean="0">
                <a:solidFill>
                  <a:schemeClr val="bg2">
                    <a:lumMod val="10000"/>
                  </a:schemeClr>
                </a:solidFill>
                <a:latin typeface="Times New Roman" panose="02020603050405020304" pitchFamily="18" charset="0"/>
                <a:cs typeface="Times New Roman" panose="02020603050405020304" pitchFamily="18" charset="0"/>
              </a:rPr>
              <a:t>История Нижнего Тагила от основания до наших дней. – Режим доступа: </a:t>
            </a:r>
            <a:r>
              <a:rPr lang="en-US" sz="2000" dirty="0" smtClean="0">
                <a:solidFill>
                  <a:schemeClr val="bg2">
                    <a:lumMod val="10000"/>
                  </a:schemeClr>
                </a:solidFill>
                <a:latin typeface="Times New Roman" panose="02020603050405020304" pitchFamily="18" charset="0"/>
                <a:cs typeface="Times New Roman" panose="02020603050405020304" pitchFamily="18" charset="0"/>
              </a:rPr>
              <a:t>historyntagil.ru</a:t>
            </a:r>
          </a:p>
          <a:p>
            <a:pPr marL="457200" indent="457200" algn="just">
              <a:buAutoNum type="arabicParenR"/>
            </a:pPr>
            <a:r>
              <a:rPr lang="ru-RU" sz="2000" dirty="0" err="1" smtClean="0">
                <a:solidFill>
                  <a:schemeClr val="bg2">
                    <a:lumMod val="10000"/>
                  </a:schemeClr>
                </a:solidFill>
                <a:latin typeface="Times New Roman" panose="02020603050405020304" pitchFamily="18" charset="0"/>
                <a:cs typeface="Times New Roman" panose="02020603050405020304" pitchFamily="18" charset="0"/>
              </a:rPr>
              <a:t>Тагильский</a:t>
            </a:r>
            <a:r>
              <a:rPr lang="ru-RU" sz="2000" dirty="0" smtClean="0">
                <a:solidFill>
                  <a:schemeClr val="bg2">
                    <a:lumMod val="10000"/>
                  </a:schemeClr>
                </a:solidFill>
                <a:latin typeface="Times New Roman" panose="02020603050405020304" pitchFamily="18" charset="0"/>
                <a:cs typeface="Times New Roman" panose="02020603050405020304" pitchFamily="18" charset="0"/>
              </a:rPr>
              <a:t> рабочий. Городская общественно-политическая газета. – Режим доступа: </a:t>
            </a:r>
            <a:r>
              <a:rPr lang="en-US" sz="2000" dirty="0" smtClean="0">
                <a:solidFill>
                  <a:schemeClr val="bg2">
                    <a:lumMod val="10000"/>
                  </a:schemeClr>
                </a:solidFill>
                <a:latin typeface="Times New Roman" panose="02020603050405020304" pitchFamily="18" charset="0"/>
                <a:cs typeface="Times New Roman" panose="02020603050405020304" pitchFamily="18" charset="0"/>
              </a:rPr>
              <a:t>tagilka.ru</a:t>
            </a:r>
          </a:p>
          <a:p>
            <a:pPr marL="457200" indent="457200" algn="just">
              <a:buAutoNum type="arabicParenR"/>
            </a:pPr>
            <a:r>
              <a:rPr lang="ru-RU" sz="2000" dirty="0" smtClean="0">
                <a:solidFill>
                  <a:schemeClr val="bg2">
                    <a:lumMod val="10000"/>
                  </a:schemeClr>
                </a:solidFill>
                <a:latin typeface="Times New Roman" panose="02020603050405020304" pitchFamily="18" charset="0"/>
                <a:cs typeface="Times New Roman" panose="02020603050405020304" pitchFamily="18" charset="0"/>
              </a:rPr>
              <a:t>«Уралвагонзавод». – Режим доступа: </a:t>
            </a:r>
            <a:r>
              <a:rPr lang="en-US" sz="2000" dirty="0" smtClean="0">
                <a:solidFill>
                  <a:schemeClr val="bg2">
                    <a:lumMod val="10000"/>
                  </a:schemeClr>
                </a:solidFill>
                <a:latin typeface="Times New Roman" panose="02020603050405020304" pitchFamily="18" charset="0"/>
                <a:cs typeface="Times New Roman" panose="02020603050405020304" pitchFamily="18" charset="0"/>
              </a:rPr>
              <a:t>uralvagonzaod.ru</a:t>
            </a:r>
            <a:endParaRPr lang="ru-RU" sz="2000" dirty="0">
              <a:solidFill>
                <a:schemeClr val="bg2">
                  <a:lumMod val="10000"/>
                </a:schemeClr>
              </a:solidFill>
              <a:latin typeface="Times New Roman" panose="02020603050405020304" pitchFamily="18" charset="0"/>
              <a:cs typeface="Times New Roman" panose="02020603050405020304" pitchFamily="18" charset="0"/>
            </a:endParaRPr>
          </a:p>
          <a:p>
            <a:pPr indent="457200" algn="just"/>
            <a:endParaRPr lang="ru-RU" sz="2000" b="1" i="1" dirty="0">
              <a:solidFill>
                <a:schemeClr val="bg2">
                  <a:lumMod val="10000"/>
                </a:schemeClr>
              </a:solidFill>
              <a:latin typeface="Times New Roman" panose="02020603050405020304" pitchFamily="18" charset="0"/>
              <a:cs typeface="Times New Roman" panose="02020603050405020304" pitchFamily="18" charset="0"/>
            </a:endParaRPr>
          </a:p>
          <a:p>
            <a:pPr indent="457200" algn="just"/>
            <a:endParaRPr lang="ru-RU" sz="2000" dirty="0">
              <a:solidFill>
                <a:schemeClr val="bg2">
                  <a:lumMod val="10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9880527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extLst>
              <a:ext uri="{28A0092B-C50C-407E-A947-70E740481C1C}">
                <a14:useLocalDpi xmlns:a14="http://schemas.microsoft.com/office/drawing/2010/main" val="0"/>
              </a:ext>
            </a:extLst>
          </a:blip>
          <a:srcRect l="-72" t="16667"/>
          <a:stretch/>
        </p:blipFill>
        <p:spPr>
          <a:xfrm>
            <a:off x="0" y="-19792"/>
            <a:ext cx="9178183" cy="6877792"/>
          </a:xfrm>
          <a:prstGeom prst="rect">
            <a:avLst/>
          </a:prstGeom>
        </p:spPr>
      </p:pic>
      <p:sp>
        <p:nvSpPr>
          <p:cNvPr id="3" name="Прямоугольник 2"/>
          <p:cNvSpPr/>
          <p:nvPr/>
        </p:nvSpPr>
        <p:spPr>
          <a:xfrm>
            <a:off x="5638800" y="25730"/>
            <a:ext cx="3048000"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ru-RU" sz="2400" b="1" dirty="0" smtClean="0">
                <a:solidFill>
                  <a:schemeClr val="tx1"/>
                </a:solidFill>
                <a:latin typeface="Times New Roman" panose="02020603050405020304" pitchFamily="18" charset="0"/>
                <a:cs typeface="Times New Roman" panose="02020603050405020304" pitchFamily="18" charset="0"/>
              </a:rPr>
              <a:t>Приложение 1</a:t>
            </a:r>
            <a:endParaRPr lang="ru-RU" sz="2400" b="1" dirty="0">
              <a:solidFill>
                <a:schemeClr val="tx1"/>
              </a:solidFill>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8686800" y="6477000"/>
            <a:ext cx="457200" cy="381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26</a:t>
            </a:r>
            <a:endParaRPr lang="ru-RU" dirty="0"/>
          </a:p>
        </p:txBody>
      </p:sp>
      <p:sp>
        <p:nvSpPr>
          <p:cNvPr id="5" name="Прямоугольник 4"/>
          <p:cNvSpPr/>
          <p:nvPr/>
        </p:nvSpPr>
        <p:spPr>
          <a:xfrm>
            <a:off x="173182" y="934192"/>
            <a:ext cx="8458200" cy="15042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just"/>
            <a:r>
              <a:rPr lang="ru-RU" sz="2000" dirty="0" smtClean="0">
                <a:solidFill>
                  <a:schemeClr val="bg2">
                    <a:lumMod val="10000"/>
                  </a:schemeClr>
                </a:solidFill>
                <a:latin typeface="Times New Roman" panose="02020603050405020304" pitchFamily="18" charset="0"/>
                <a:cs typeface="Times New Roman" panose="02020603050405020304" pitchFamily="18" charset="0"/>
              </a:rPr>
              <a:t>В </a:t>
            </a:r>
            <a:r>
              <a:rPr lang="ru-RU" sz="2000" dirty="0">
                <a:solidFill>
                  <a:schemeClr val="bg2">
                    <a:lumMod val="10000"/>
                  </a:schemeClr>
                </a:solidFill>
                <a:latin typeface="Times New Roman" panose="02020603050405020304" pitchFamily="18" charset="0"/>
                <a:cs typeface="Times New Roman" panose="02020603050405020304" pitchFamily="18" charset="0"/>
              </a:rPr>
              <a:t>наше время танк Т-34 можно увидеть возле проходной «Уралвагонзавода», именно там находится памятник этой легендарной боевой машине. </a:t>
            </a:r>
          </a:p>
          <a:p>
            <a:pPr indent="457200" algn="just"/>
            <a:endParaRPr lang="ru-RU" sz="2000" b="1" i="1" dirty="0">
              <a:solidFill>
                <a:schemeClr val="bg2">
                  <a:lumMod val="10000"/>
                </a:schemeClr>
              </a:solidFill>
              <a:latin typeface="Times New Roman" panose="02020603050405020304" pitchFamily="18" charset="0"/>
              <a:cs typeface="Times New Roman" panose="02020603050405020304" pitchFamily="18" charset="0"/>
            </a:endParaRPr>
          </a:p>
          <a:p>
            <a:pPr indent="457200" algn="just"/>
            <a:endParaRPr lang="ru-RU" sz="2000" dirty="0">
              <a:solidFill>
                <a:schemeClr val="bg2">
                  <a:lumMod val="10000"/>
                </a:schemeClr>
              </a:solidFill>
              <a:latin typeface="Times New Roman" panose="02020603050405020304" pitchFamily="18" charset="0"/>
              <a:cs typeface="Times New Roman" panose="02020603050405020304" pitchFamily="18" charset="0"/>
            </a:endParaRPr>
          </a:p>
        </p:txBody>
      </p:sp>
      <p:pic>
        <p:nvPicPr>
          <p:cNvPr id="1028" name="Picture 4" descr="https://nesiditsa.ru/wp-content/uploads/2012/07/Zavodskaya-prohodnay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5400" y="2155495"/>
            <a:ext cx="7023948" cy="468492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234839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extLst>
              <a:ext uri="{28A0092B-C50C-407E-A947-70E740481C1C}">
                <a14:useLocalDpi xmlns:a14="http://schemas.microsoft.com/office/drawing/2010/main" val="0"/>
              </a:ext>
            </a:extLst>
          </a:blip>
          <a:srcRect l="-72" t="16667"/>
          <a:stretch/>
        </p:blipFill>
        <p:spPr>
          <a:xfrm>
            <a:off x="0" y="-19792"/>
            <a:ext cx="9178183" cy="6877792"/>
          </a:xfrm>
          <a:prstGeom prst="rect">
            <a:avLst/>
          </a:prstGeom>
        </p:spPr>
      </p:pic>
      <p:sp>
        <p:nvSpPr>
          <p:cNvPr id="3" name="Прямоугольник 2"/>
          <p:cNvSpPr/>
          <p:nvPr/>
        </p:nvSpPr>
        <p:spPr>
          <a:xfrm>
            <a:off x="5638800" y="25730"/>
            <a:ext cx="3048000"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ru-RU" sz="2400" b="1" dirty="0" smtClean="0">
                <a:solidFill>
                  <a:schemeClr val="tx1"/>
                </a:solidFill>
                <a:latin typeface="Times New Roman" panose="02020603050405020304" pitchFamily="18" charset="0"/>
                <a:cs typeface="Times New Roman" panose="02020603050405020304" pitchFamily="18" charset="0"/>
              </a:rPr>
              <a:t>Приложение 2</a:t>
            </a:r>
            <a:endParaRPr lang="ru-RU" sz="2400" b="1" dirty="0">
              <a:solidFill>
                <a:schemeClr val="tx1"/>
              </a:solidFill>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173182" y="934192"/>
            <a:ext cx="8458200" cy="54666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just"/>
            <a:r>
              <a:rPr lang="ru-RU" sz="2000" dirty="0">
                <a:solidFill>
                  <a:schemeClr val="bg2">
                    <a:lumMod val="10000"/>
                  </a:schemeClr>
                </a:solidFill>
                <a:latin typeface="Times New Roman" panose="02020603050405020304" pitchFamily="18" charset="0"/>
                <a:cs typeface="Times New Roman" panose="02020603050405020304" pitchFamily="18" charset="0"/>
              </a:rPr>
              <a:t>Уралвагонзавод ведет свою историю с 1931 года, когда началось его строительство в системе Урало-Кузбасского военно-промышленного </a:t>
            </a:r>
            <a:r>
              <a:rPr lang="ru-RU" sz="2000" dirty="0" smtClean="0">
                <a:solidFill>
                  <a:schemeClr val="bg2">
                    <a:lumMod val="10000"/>
                  </a:schemeClr>
                </a:solidFill>
                <a:latin typeface="Times New Roman" panose="02020603050405020304" pitchFamily="18" charset="0"/>
                <a:cs typeface="Times New Roman" panose="02020603050405020304" pitchFamily="18" charset="0"/>
              </a:rPr>
              <a:t>центра.</a:t>
            </a:r>
            <a:r>
              <a:rPr lang="ru-RU" sz="2000" dirty="0">
                <a:solidFill>
                  <a:schemeClr val="bg2">
                    <a:lumMod val="10000"/>
                  </a:schemeClr>
                </a:solidFill>
                <a:latin typeface="Times New Roman" panose="02020603050405020304" pitchFamily="18" charset="0"/>
                <a:cs typeface="Times New Roman" panose="02020603050405020304" pitchFamily="18" charset="0"/>
              </a:rPr>
              <a:t> </a:t>
            </a:r>
            <a:r>
              <a:rPr lang="ru-RU" sz="2000" dirty="0" err="1" smtClean="0">
                <a:solidFill>
                  <a:schemeClr val="bg2">
                    <a:lumMod val="10000"/>
                  </a:schemeClr>
                </a:solidFill>
                <a:latin typeface="Times New Roman" panose="02020603050405020304" pitchFamily="18" charset="0"/>
                <a:cs typeface="Times New Roman" panose="02020603050405020304" pitchFamily="18" charset="0"/>
              </a:rPr>
              <a:t>Cегодня</a:t>
            </a:r>
            <a:r>
              <a:rPr lang="ru-RU" sz="2000" dirty="0" smtClean="0">
                <a:solidFill>
                  <a:schemeClr val="bg2">
                    <a:lumMod val="10000"/>
                  </a:schemeClr>
                </a:solidFill>
                <a:latin typeface="Times New Roman" panose="02020603050405020304" pitchFamily="18" charset="0"/>
                <a:cs typeface="Times New Roman" panose="02020603050405020304" pitchFamily="18" charset="0"/>
              </a:rPr>
              <a:t> </a:t>
            </a:r>
            <a:r>
              <a:rPr lang="ru-RU" sz="2000" dirty="0">
                <a:solidFill>
                  <a:schemeClr val="bg2">
                    <a:lumMod val="10000"/>
                  </a:schemeClr>
                </a:solidFill>
                <a:latin typeface="Times New Roman" panose="02020603050405020304" pitchFamily="18" charset="0"/>
                <a:cs typeface="Times New Roman" panose="02020603050405020304" pitchFamily="18" charset="0"/>
              </a:rPr>
              <a:t>УВЗ – многопрофильное машиностроительное объединение, выпускающее около 200 видов продукции</a:t>
            </a:r>
            <a:r>
              <a:rPr lang="ru-RU" sz="2000" dirty="0" smtClean="0">
                <a:solidFill>
                  <a:schemeClr val="bg2">
                    <a:lumMod val="10000"/>
                  </a:schemeClr>
                </a:solidFill>
                <a:latin typeface="Times New Roman" panose="02020603050405020304" pitchFamily="18" charset="0"/>
                <a:cs typeface="Times New Roman" panose="02020603050405020304" pitchFamily="18" charset="0"/>
              </a:rPr>
              <a:t>. </a:t>
            </a:r>
            <a:r>
              <a:rPr lang="ru-RU" sz="2000" dirty="0">
                <a:solidFill>
                  <a:schemeClr val="bg2">
                    <a:lumMod val="10000"/>
                  </a:schemeClr>
                </a:solidFill>
                <a:latin typeface="Times New Roman" panose="02020603050405020304" pitchFamily="18" charset="0"/>
                <a:cs typeface="Times New Roman" panose="02020603050405020304" pitchFamily="18" charset="0"/>
              </a:rPr>
              <a:t>Музей бронетанковой техники, являющийся составной частью Выставочного комплекса Уралвагонзавода, представляет историю конструкторской мысли, процесс эволюции средних и основных танков. Построен в 1986 году по приказу генерального директора В.К. Сотникова к 50-летию создания Уралвагонзавода</a:t>
            </a:r>
            <a:r>
              <a:rPr lang="ru-RU" sz="2000" dirty="0" smtClean="0">
                <a:solidFill>
                  <a:schemeClr val="bg2">
                    <a:lumMod val="10000"/>
                  </a:schemeClr>
                </a:solidFill>
                <a:latin typeface="Times New Roman" panose="02020603050405020304" pitchFamily="18" charset="0"/>
                <a:cs typeface="Times New Roman" panose="02020603050405020304" pitchFamily="18" charset="0"/>
              </a:rPr>
              <a:t>. </a:t>
            </a:r>
            <a:r>
              <a:rPr lang="ru-RU" sz="2000" dirty="0">
                <a:solidFill>
                  <a:schemeClr val="bg2">
                    <a:lumMod val="10000"/>
                  </a:schemeClr>
                </a:solidFill>
                <a:latin typeface="Times New Roman" panose="02020603050405020304" pitchFamily="18" charset="0"/>
                <a:cs typeface="Times New Roman" panose="02020603050405020304" pitchFamily="18" charset="0"/>
              </a:rPr>
              <a:t>В экспозиции музея восемь историко-хронологических и тематических разделов, охватывающих историю создания бронетанковой техники с конца 1920-х гг. прошлого века по настоящее время. В них представлено более 1000 экспонатов: образцы танковой брони, снаряды, узлы машин, приборы наблюдения и системы управления огнем, редкие книги, фильмы, картины и многое другое.</a:t>
            </a:r>
            <a:endParaRPr lang="ru-RU" sz="2000" b="1" i="1" dirty="0">
              <a:solidFill>
                <a:schemeClr val="bg2">
                  <a:lumMod val="10000"/>
                </a:schemeClr>
              </a:solidFill>
              <a:latin typeface="Times New Roman" panose="02020603050405020304" pitchFamily="18" charset="0"/>
              <a:cs typeface="Times New Roman" panose="02020603050405020304" pitchFamily="18" charset="0"/>
            </a:endParaRPr>
          </a:p>
          <a:p>
            <a:pPr indent="457200" algn="just"/>
            <a:endParaRPr lang="ru-RU" sz="2000" dirty="0">
              <a:solidFill>
                <a:schemeClr val="bg2">
                  <a:lumMod val="10000"/>
                </a:schemeClr>
              </a:solidFill>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8686800" y="6477000"/>
            <a:ext cx="457200" cy="381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27</a:t>
            </a:r>
            <a:endParaRPr lang="ru-RU" dirty="0"/>
          </a:p>
        </p:txBody>
      </p:sp>
    </p:spTree>
    <p:extLst>
      <p:ext uri="{BB962C8B-B14F-4D97-AF65-F5344CB8AC3E}">
        <p14:creationId xmlns:p14="http://schemas.microsoft.com/office/powerpoint/2010/main" val="193165700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extLst>
              <a:ext uri="{28A0092B-C50C-407E-A947-70E740481C1C}">
                <a14:useLocalDpi xmlns:a14="http://schemas.microsoft.com/office/drawing/2010/main" val="0"/>
              </a:ext>
            </a:extLst>
          </a:blip>
          <a:srcRect l="-72" t="16667"/>
          <a:stretch/>
        </p:blipFill>
        <p:spPr>
          <a:xfrm>
            <a:off x="0" y="-19792"/>
            <a:ext cx="9178183" cy="6877792"/>
          </a:xfrm>
          <a:prstGeom prst="rect">
            <a:avLst/>
          </a:prstGeom>
        </p:spPr>
      </p:pic>
      <p:sp>
        <p:nvSpPr>
          <p:cNvPr id="3" name="Прямоугольник 2"/>
          <p:cNvSpPr/>
          <p:nvPr/>
        </p:nvSpPr>
        <p:spPr>
          <a:xfrm>
            <a:off x="173182" y="934192"/>
            <a:ext cx="8458200" cy="54666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just"/>
            <a:r>
              <a:rPr lang="ru-RU" sz="2000" b="1" i="1" u="sng" dirty="0" smtClean="0">
                <a:solidFill>
                  <a:schemeClr val="bg2">
                    <a:lumMod val="10000"/>
                  </a:schemeClr>
                </a:solidFill>
                <a:latin typeface="Times New Roman" panose="02020603050405020304" pitchFamily="18" charset="0"/>
                <a:cs typeface="Times New Roman" panose="02020603050405020304" pitchFamily="18" charset="0"/>
              </a:rPr>
              <a:t>Экспозиция </a:t>
            </a:r>
            <a:r>
              <a:rPr lang="ru-RU" sz="2000" b="1" i="1" u="sng" dirty="0">
                <a:solidFill>
                  <a:schemeClr val="bg2">
                    <a:lumMod val="10000"/>
                  </a:schemeClr>
                </a:solidFill>
                <a:latin typeface="Times New Roman" panose="02020603050405020304" pitchFamily="18" charset="0"/>
                <a:cs typeface="Times New Roman" panose="02020603050405020304" pitchFamily="18" charset="0"/>
              </a:rPr>
              <a:t>Музея бронетанковой техники поделена условно на две </a:t>
            </a:r>
            <a:r>
              <a:rPr lang="ru-RU" sz="2000" b="1" i="1" u="sng" dirty="0" smtClean="0">
                <a:solidFill>
                  <a:schemeClr val="bg2">
                    <a:lumMod val="10000"/>
                  </a:schemeClr>
                </a:solidFill>
                <a:latin typeface="Times New Roman" panose="02020603050405020304" pitchFamily="18" charset="0"/>
                <a:cs typeface="Times New Roman" panose="02020603050405020304" pitchFamily="18" charset="0"/>
              </a:rPr>
              <a:t>части.</a:t>
            </a:r>
            <a:endParaRPr lang="ru-RU" sz="2000" i="1" u="sng" dirty="0">
              <a:solidFill>
                <a:schemeClr val="bg2">
                  <a:lumMod val="10000"/>
                </a:schemeClr>
              </a:solidFill>
              <a:latin typeface="Times New Roman" panose="02020603050405020304" pitchFamily="18" charset="0"/>
              <a:cs typeface="Times New Roman" panose="02020603050405020304" pitchFamily="18" charset="0"/>
            </a:endParaRPr>
          </a:p>
          <a:p>
            <a:pPr indent="457200" algn="just"/>
            <a:r>
              <a:rPr lang="ru-RU" sz="2000" dirty="0">
                <a:solidFill>
                  <a:schemeClr val="bg2">
                    <a:lumMod val="10000"/>
                  </a:schemeClr>
                </a:solidFill>
                <a:latin typeface="Times New Roman" panose="02020603050405020304" pitchFamily="18" charset="0"/>
                <a:cs typeface="Times New Roman" panose="02020603050405020304" pitchFamily="18" charset="0"/>
              </a:rPr>
              <a:t>Первая рассказывает о становлении и развитии танкостроения, о роли УВЗ в создании и выпуске современного вооружения, в этой части широко представлены архивные документы и артефакты различных эпох, используются видеозаписи, позволяющие увидеть не только хроникальные кадры, но и принять участие в испытаниях боевых машин, понять принципы работы различных систем…</a:t>
            </a:r>
          </a:p>
          <a:p>
            <a:pPr indent="457200" algn="just"/>
            <a:r>
              <a:rPr lang="ru-RU" sz="2000" dirty="0">
                <a:solidFill>
                  <a:schemeClr val="bg2">
                    <a:lumMod val="10000"/>
                  </a:schemeClr>
                </a:solidFill>
                <a:latin typeface="Times New Roman" panose="02020603050405020304" pitchFamily="18" charset="0"/>
                <a:cs typeface="Times New Roman" panose="02020603050405020304" pitchFamily="18" charset="0"/>
              </a:rPr>
              <a:t>Вторая часть представляет собой крытый ангар, где выставлены образцы боевой техники. По двум из них можно не только полазить, но и побывать внутри… </a:t>
            </a:r>
            <a:r>
              <a:rPr lang="ru-RU" sz="2000" dirty="0" smtClean="0">
                <a:solidFill>
                  <a:schemeClr val="bg2">
                    <a:lumMod val="10000"/>
                  </a:schemeClr>
                </a:solidFill>
                <a:latin typeface="Times New Roman" panose="02020603050405020304" pitchFamily="18" charset="0"/>
                <a:cs typeface="Times New Roman" panose="02020603050405020304" pitchFamily="18" charset="0"/>
              </a:rPr>
              <a:t>И, конечно же, увидеть легендарную </a:t>
            </a:r>
            <a:r>
              <a:rPr lang="ru-RU" sz="2000" b="1" dirty="0" smtClean="0">
                <a:solidFill>
                  <a:schemeClr val="bg2">
                    <a:lumMod val="10000"/>
                  </a:schemeClr>
                </a:solidFill>
                <a:latin typeface="Times New Roman" panose="02020603050405020304" pitchFamily="18" charset="0"/>
                <a:cs typeface="Times New Roman" panose="02020603050405020304" pitchFamily="18" charset="0"/>
              </a:rPr>
              <a:t>«тридцатьчетверку».</a:t>
            </a:r>
            <a:endParaRPr lang="ru-RU" sz="2000" b="1" dirty="0">
              <a:solidFill>
                <a:schemeClr val="bg2">
                  <a:lumMod val="10000"/>
                </a:schemeClr>
              </a:solidFill>
              <a:latin typeface="Times New Roman" panose="02020603050405020304" pitchFamily="18" charset="0"/>
              <a:cs typeface="Times New Roman" panose="02020603050405020304" pitchFamily="18" charset="0"/>
            </a:endParaRPr>
          </a:p>
          <a:p>
            <a:pPr indent="457200" algn="just"/>
            <a:endParaRPr lang="ru-RU" sz="2000" dirty="0">
              <a:solidFill>
                <a:schemeClr val="bg2">
                  <a:lumMod val="10000"/>
                </a:schemeClr>
              </a:solidFill>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5638800" y="25730"/>
            <a:ext cx="3048000"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ru-RU" sz="2400" b="1" dirty="0">
              <a:solidFill>
                <a:schemeClr val="tx1"/>
              </a:solidFill>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8686800" y="6477000"/>
            <a:ext cx="457200" cy="381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28</a:t>
            </a:r>
            <a:endParaRPr lang="ru-RU" dirty="0"/>
          </a:p>
        </p:txBody>
      </p:sp>
    </p:spTree>
    <p:extLst>
      <p:ext uri="{BB962C8B-B14F-4D97-AF65-F5344CB8AC3E}">
        <p14:creationId xmlns:p14="http://schemas.microsoft.com/office/powerpoint/2010/main" val="363101178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extLst>
              <a:ext uri="{28A0092B-C50C-407E-A947-70E740481C1C}">
                <a14:useLocalDpi xmlns:a14="http://schemas.microsoft.com/office/drawing/2010/main" val="0"/>
              </a:ext>
            </a:extLst>
          </a:blip>
          <a:srcRect l="-72" t="16667"/>
          <a:stretch/>
        </p:blipFill>
        <p:spPr>
          <a:xfrm>
            <a:off x="0" y="-19792"/>
            <a:ext cx="9178183" cy="6877792"/>
          </a:xfrm>
          <a:prstGeom prst="rect">
            <a:avLst/>
          </a:prstGeom>
        </p:spPr>
      </p:pic>
      <p:sp>
        <p:nvSpPr>
          <p:cNvPr id="3" name="Прямоугольник 2"/>
          <p:cNvSpPr/>
          <p:nvPr/>
        </p:nvSpPr>
        <p:spPr>
          <a:xfrm>
            <a:off x="5638800" y="25730"/>
            <a:ext cx="3048000"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ru-RU" sz="2400" b="1" dirty="0">
              <a:solidFill>
                <a:schemeClr val="tx1"/>
              </a:solidFill>
              <a:latin typeface="Times New Roman" panose="02020603050405020304" pitchFamily="18" charset="0"/>
              <a:cs typeface="Times New Roman" panose="02020603050405020304" pitchFamily="18" charset="0"/>
            </a:endParaRPr>
          </a:p>
        </p:txBody>
      </p:sp>
      <p:sp>
        <p:nvSpPr>
          <p:cNvPr id="6" name="Прямоугольник 5"/>
          <p:cNvSpPr/>
          <p:nvPr/>
        </p:nvSpPr>
        <p:spPr>
          <a:xfrm>
            <a:off x="8686800" y="6477000"/>
            <a:ext cx="457200" cy="381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29</a:t>
            </a:r>
            <a:endParaRPr lang="ru-RU" dirty="0"/>
          </a:p>
        </p:txBody>
      </p:sp>
      <p:pic>
        <p:nvPicPr>
          <p:cNvPr id="2054" name="Picture 6" descr="https://tagilka.ru/upload/iblock/4a3/4a3beb5923b8a62a7b725a874c5cfd1f.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9864" y="283181"/>
            <a:ext cx="8834229" cy="58674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2" name="Picture 4" descr="http://uralvagonzavod.ru/i/mnls/BTT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4842" y="3974837"/>
            <a:ext cx="4332136" cy="288316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789762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rnd" cmpd="sng" algn="ctr">
          <a:solidFill>
            <a:schemeClr val="phClr">
              <a:shade val="95000"/>
              <a:satMod val="105000"/>
            </a:schemeClr>
          </a:solidFill>
          <a:prstDash val="solid"/>
        </a:ln>
        <a:ln w="25400" cap="rnd" cmpd="sng" algn="ctr">
          <a:solidFill>
            <a:schemeClr val="phClr"/>
          </a:solidFill>
          <a:prstDash val="solid"/>
        </a:ln>
        <a:ln w="38100" cap="rnd" cmpd="sng" algn="ctr">
          <a:solidFill>
            <a:schemeClr val="phClr"/>
          </a:solidFill>
          <a:prstDash val="solid"/>
        </a:ln>
      </a:lnStyleLst>
      <a:effectStyleLst>
        <a:effectStyle>
          <a:effectLst>
            <a:outerShdw blurRad="40000" dist="20000" dir="5400000">
              <a:srgbClr val="000000">
                <a:alpha val="38000"/>
              </a:srgbClr>
            </a:outerShdw>
          </a:effectLst>
        </a:effectStyle>
        <a:effectStyle>
          <a:effectLst>
            <a:outerShdw blurRad="40000" dist="23000" dir="5400000">
              <a:srgbClr val="000000">
                <a:alpha val="35000"/>
              </a:srgbClr>
            </a:outerShdw>
          </a:effectLst>
        </a:effectStyle>
        <a:effectStyle>
          <a:effectLst>
            <a:outerShdw blurRad="40000" dist="23000" dir="540000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60000" r="100000" b="200000"/>
          </a:path>
        </a:gradFill>
        <a:gradFill rotWithShape="1">
          <a:gsLst>
            <a:gs pos="0">
              <a:schemeClr val="phClr">
                <a:tint val="80000"/>
                <a:satMod val="300000"/>
              </a:schemeClr>
            </a:gs>
            <a:gs pos="100000">
              <a:schemeClr val="phClr">
                <a:shade val="30000"/>
                <a:satMod val="200000"/>
              </a:schemeClr>
            </a:gs>
          </a:gsLst>
          <a:path path="circle">
            <a:fillToRect l="100000" t="100000" r="100000" b="10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218</TotalTime>
  <Words>1937</Words>
  <Application>Microsoft Office PowerPoint</Application>
  <PresentationFormat>Экран (4:3)</PresentationFormat>
  <Paragraphs>125</Paragraphs>
  <Slides>29</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29</vt:i4>
      </vt:variant>
    </vt:vector>
  </HeadingPairs>
  <TitlesOfParts>
    <vt:vector size="33" baseType="lpstr">
      <vt:lpstr>Arial</vt:lpstr>
      <vt:lpstr>Calibri</vt:lpstr>
      <vt:lpstr>Times New Roman</vt:lpstr>
      <vt:lpstr>Office Theme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Пользователь</cp:lastModifiedBy>
  <cp:revision>30</cp:revision>
  <dcterms:created xsi:type="dcterms:W3CDTF">2018-09-12T17:49:40Z</dcterms:created>
  <dcterms:modified xsi:type="dcterms:W3CDTF">2021-02-03T15:00:06Z</dcterms:modified>
</cp:coreProperties>
</file>