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5" r:id="rId3"/>
    <p:sldId id="262" r:id="rId4"/>
    <p:sldId id="261" r:id="rId5"/>
    <p:sldId id="269" r:id="rId6"/>
    <p:sldId id="270" r:id="rId7"/>
    <p:sldId id="271" r:id="rId8"/>
    <p:sldId id="272" r:id="rId9"/>
    <p:sldId id="273" r:id="rId10"/>
    <p:sldId id="274" r:id="rId11"/>
    <p:sldId id="27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7246" autoAdjust="0"/>
  </p:normalViewPr>
  <p:slideViewPr>
    <p:cSldViewPr>
      <p:cViewPr varScale="1">
        <p:scale>
          <a:sx n="89" d="100"/>
          <a:sy n="8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414" y="357166"/>
            <a:ext cx="7715304" cy="185738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ОРГАНИЗАЦИЯ УРОКА</a:t>
            </a:r>
            <a:br>
              <a:rPr lang="ru-RU" sz="3200" b="1" dirty="0" smtClean="0">
                <a:solidFill>
                  <a:srgbClr val="0070C0"/>
                </a:solidFill>
              </a:rPr>
            </a:br>
            <a:r>
              <a:rPr lang="ru-RU" sz="3200" b="1" dirty="0" smtClean="0">
                <a:solidFill>
                  <a:srgbClr val="0070C0"/>
                </a:solidFill>
              </a:rPr>
              <a:t>НА ОСНОВЕ ПРИНЦИПОВ ЗДОРОВЬЕСБЕРЕЖЕНИЯ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10800000" flipV="1">
            <a:off x="1285852" y="5572140"/>
            <a:ext cx="7143800" cy="857256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Малюхина  </a:t>
            </a:r>
            <a:r>
              <a:rPr lang="ru-RU" b="1" dirty="0" smtClean="0">
                <a:solidFill>
                  <a:schemeClr val="tx1"/>
                </a:solidFill>
              </a:rPr>
              <a:t>Г</a:t>
            </a:r>
            <a:r>
              <a:rPr lang="ru-RU" b="1" dirty="0" smtClean="0">
                <a:solidFill>
                  <a:schemeClr val="tx1"/>
                </a:solidFill>
              </a:rPr>
              <a:t>алина </a:t>
            </a:r>
            <a:r>
              <a:rPr lang="ru-RU" b="1" dirty="0" smtClean="0">
                <a:solidFill>
                  <a:schemeClr val="tx1"/>
                </a:solidFill>
              </a:rPr>
              <a:t>Викторовна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учитель </a:t>
            </a:r>
            <a:r>
              <a:rPr lang="ru-RU" b="1" dirty="0" smtClean="0">
                <a:solidFill>
                  <a:schemeClr val="tx1"/>
                </a:solidFill>
              </a:rPr>
              <a:t>английского языка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7" name="Рисунок 6" descr="ter-ma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3" y="2371724"/>
            <a:ext cx="5500726" cy="26951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857224" y="642938"/>
            <a:ext cx="8286776" cy="107155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</a:rPr>
              <a:t>Важнейшие составляющие</a:t>
            </a:r>
            <a:br>
              <a:rPr lang="ru-RU" sz="2800" dirty="0" smtClean="0">
                <a:solidFill>
                  <a:srgbClr val="0070C0"/>
                </a:solidFill>
              </a:rPr>
            </a:br>
            <a:r>
              <a:rPr lang="ru-RU" sz="2800" dirty="0" smtClean="0">
                <a:solidFill>
                  <a:srgbClr val="0070C0"/>
                </a:solidFill>
              </a:rPr>
              <a:t>процесса здоровьесбережения - организационно-педагогические условия проведения</a:t>
            </a:r>
            <a:br>
              <a:rPr lang="ru-RU" sz="2800" dirty="0" smtClean="0">
                <a:solidFill>
                  <a:srgbClr val="0070C0"/>
                </a:solidFill>
              </a:rPr>
            </a:br>
            <a:r>
              <a:rPr lang="ru-RU" sz="2800" dirty="0" smtClean="0">
                <a:solidFill>
                  <a:srgbClr val="0070C0"/>
                </a:solidFill>
              </a:rPr>
              <a:t>учебного процесса</a:t>
            </a: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1143000" y="2143125"/>
            <a:ext cx="7620000" cy="3938588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2400" dirty="0" smtClean="0"/>
              <a:t>строгое соблюдение санитарно-гигиенических требований в процессе обучения;</a:t>
            </a:r>
          </a:p>
          <a:p>
            <a:pPr algn="just">
              <a:lnSpc>
                <a:spcPct val="80000"/>
              </a:lnSpc>
              <a:spcBef>
                <a:spcPts val="1200"/>
              </a:spcBef>
            </a:pPr>
            <a:r>
              <a:rPr lang="ru-RU" sz="2400" dirty="0" smtClean="0"/>
              <a:t>соответствие программ, применяемых методов и средств возрастным особенностям обучающихся;</a:t>
            </a:r>
          </a:p>
          <a:p>
            <a:pPr algn="just">
              <a:lnSpc>
                <a:spcPct val="80000"/>
              </a:lnSpc>
              <a:spcBef>
                <a:spcPts val="1200"/>
              </a:spcBef>
            </a:pPr>
            <a:r>
              <a:rPr lang="ru-RU" sz="2400" dirty="0" smtClean="0"/>
              <a:t>технология работы учителя на уроке: создание условий для получения обучающимися достаточной физической нагрузки, грамотное использование ТСО;</a:t>
            </a:r>
          </a:p>
          <a:p>
            <a:pPr algn="just">
              <a:lnSpc>
                <a:spcPct val="80000"/>
              </a:lnSpc>
              <a:spcBef>
                <a:spcPts val="1200"/>
              </a:spcBef>
            </a:pPr>
            <a:r>
              <a:rPr lang="ru-RU" sz="2400" dirty="0" smtClean="0"/>
              <a:t>контроль за объемом и дозировкой домашнего задания, учебной нагрузкой на обучающихся.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620000" cy="5476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</a:rPr>
              <a:t>Учет типа  нервной системы</a:t>
            </a:r>
          </a:p>
        </p:txBody>
      </p:sp>
      <p:graphicFrame>
        <p:nvGraphicFramePr>
          <p:cNvPr id="11300" name="Group 36"/>
          <p:cNvGraphicFramePr>
            <a:graphicFrameLocks noGrp="1"/>
          </p:cNvGraphicFramePr>
          <p:nvPr>
            <p:ph idx="1"/>
          </p:nvPr>
        </p:nvGraphicFramePr>
        <p:xfrm>
          <a:off x="1071562" y="1000125"/>
          <a:ext cx="8072438" cy="5770685"/>
        </p:xfrm>
        <a:graphic>
          <a:graphicData uri="http://schemas.openxmlformats.org/drawingml/2006/table">
            <a:tbl>
              <a:tblPr/>
              <a:tblGrid>
                <a:gridCol w="2147695"/>
                <a:gridCol w="5924743"/>
              </a:tblGrid>
              <a:tr h="11463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Сильный, холерический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Настрой на работу, требования дисциплины, ответственности. Необходима частая смена видов деятельности, использование игры, учебных инсценировок, конструирования.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463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Сильный, флегматичный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Разнообразные задания по содержанию и по способу решения. Последовательное изложение материала. Осуществление контроля в письменном виде. Четкий инструктаж.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463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Сильный, сангвинический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Разнообразные задания по содержанию и способу решения. Применение деятельностных форм обучения (самостоятельные работы, дискуссии, игры ). Работа в группах.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04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Слабый, меланхолический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Настрой на работу. Работа в тихой, спокойной обстановке. Индивидуальный, медленный темп. Выполнение заданий, не требующих распределения внимания, переключения с одного вида работы на другой. Наиболее удобны ответы в письменной форме. Необходимо постоянное формирование уверенности в своих силах, знаниях путем поощрений, подбадриваний.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620000" cy="619125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0070C0"/>
                </a:solidFill>
              </a:rPr>
              <a:t>Учет ведущего канала восприятия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66800" y="1071563"/>
          <a:ext cx="7934356" cy="5596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3564"/>
                <a:gridCol w="6000792"/>
              </a:tblGrid>
              <a:tr h="1993048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Визуальное восприятие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0" dirty="0" smtClean="0">
                          <a:solidFill>
                            <a:schemeClr val="tx1"/>
                          </a:solidFill>
                        </a:rPr>
                        <a:t>Применение педагогом слов, описывающих цвет, размер, форму, место расположения. Выделение цветом (в тетради, схемах, таблицах) различных пунктов и аспектов содержания. Выполнение письменных упражнений, составление опорных конспектов, использование письменных инструкций и заданий. Применение наглядности, схем, таблиц, видео, книг.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17097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Аудиальное восприятие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0" dirty="0" smtClean="0">
                          <a:solidFill>
                            <a:schemeClr val="tx1"/>
                          </a:solidFill>
                        </a:rPr>
                        <a:t>Использование</a:t>
                      </a:r>
                      <a:r>
                        <a:rPr lang="ru-RU" sz="1800" b="0" baseline="0" dirty="0" smtClean="0">
                          <a:solidFill>
                            <a:schemeClr val="tx1"/>
                          </a:solidFill>
                        </a:rPr>
                        <a:t> вариаций голоса (громкость, паузы, высота), сигнальных слов (говорить, слушать, т.е. звук, тон, беседа), отражение телом ритма метронома (головой, руками). Рекомендуются аудиозаписи, рассказы, устные задачи, упражнения, просмотр видеофильмов.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47706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Кинестетическое восприятие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b="0" dirty="0" smtClean="0">
                          <a:solidFill>
                            <a:schemeClr val="tx1"/>
                          </a:solidFill>
                        </a:rPr>
                        <a:t>Использование жестов, прикосновений, сигнальных слов (ощущаю, управляю, действую). </a:t>
                      </a:r>
                      <a:r>
                        <a:rPr lang="ru-RU" sz="1800" b="0" baseline="0" dirty="0" smtClean="0">
                          <a:solidFill>
                            <a:schemeClr val="tx1"/>
                          </a:solidFill>
                        </a:rPr>
                        <a:t>Передача информации в игре, при выполнении практического эксперимента. Смена видов деятельности.</a:t>
                      </a:r>
                    </a:p>
                    <a:p>
                      <a:pPr algn="just"/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Учет динамики работоспособности обучающихся в течение учебного дня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5778" name="Picture 2" descr="C:\Documents and Settings\Администратор\Мои документы\Мои результаты сканировани\2010-03 (мар)\сканирование001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65286" y="2500306"/>
            <a:ext cx="7481824" cy="271464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Учет динамики работоспособности обучающихся в течение учебной недели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785786" y="1714488"/>
            <a:ext cx="34004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>
              <a:buNone/>
            </a:pPr>
            <a:r>
              <a:rPr lang="ru-RU" sz="2000" b="1" dirty="0" smtClean="0">
                <a:solidFill>
                  <a:srgbClr val="000000"/>
                </a:solidFill>
                <a:ea typeface="Times New Roman" pitchFamily="18" charset="0"/>
              </a:rPr>
              <a:t>Начальная школа</a:t>
            </a:r>
            <a:endParaRPr lang="ru-RU" b="1" dirty="0">
              <a:solidFill>
                <a:srgbClr val="000000"/>
              </a:solidFill>
            </a:endParaRP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857224" y="2214554"/>
          <a:ext cx="4270375" cy="2214562"/>
        </p:xfrm>
        <a:graphic>
          <a:graphicData uri="http://schemas.openxmlformats.org/presentationml/2006/ole">
            <p:oleObj spid="_x0000_s1026" name="Диаграмма" r:id="rId3" imgW="6629522" imgH="2895519" progId="MSGraph.Chart.8">
              <p:embed/>
            </p:oleObj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4929188" y="4000500"/>
          <a:ext cx="3857625" cy="2000250"/>
        </p:xfrm>
        <a:graphic>
          <a:graphicData uri="http://schemas.openxmlformats.org/presentationml/2006/ole">
            <p:oleObj spid="_x0000_s1027" name="Диаграмма" r:id="rId4" imgW="6629522" imgH="2895519" progId="MSGraph.Chart.8">
              <p:embed/>
            </p:oleObj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572132" y="3571876"/>
            <a:ext cx="24240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rgbClr val="000000"/>
                </a:solidFill>
                <a:ea typeface="Times New Roman" pitchFamily="18" charset="0"/>
              </a:rPr>
              <a:t>Основная школа</a:t>
            </a:r>
            <a:endParaRPr lang="ru-RU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254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0070C0"/>
                </a:solidFill>
              </a:rPr>
              <a:t>Критерии</a:t>
            </a:r>
            <a:br>
              <a:rPr lang="ru-RU" sz="3200" dirty="0" smtClean="0">
                <a:solidFill>
                  <a:srgbClr val="0070C0"/>
                </a:solidFill>
              </a:rPr>
            </a:br>
            <a:r>
              <a:rPr lang="ru-RU" sz="3200" dirty="0" smtClean="0">
                <a:solidFill>
                  <a:srgbClr val="0070C0"/>
                </a:solidFill>
              </a:rPr>
              <a:t>здоровьесбережения на уроке</a:t>
            </a:r>
            <a:endParaRPr lang="ru-RU" sz="3200" dirty="0">
              <a:solidFill>
                <a:srgbClr val="0070C0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071538" y="1142985"/>
          <a:ext cx="7862911" cy="53054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0159"/>
                <a:gridCol w="2321939"/>
                <a:gridCol w="3150813"/>
              </a:tblGrid>
              <a:tr h="6429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Критерии здоровьесбережения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Характеристика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Уровень гигиенической рациональности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урока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3460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Обстановка и гигиенические условия в классе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Температура и свежесть воздуха, освещение класса и доски, монотонные неприятные звуковые раздражители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u="sng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Температура в классе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: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Зима – 18-20°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Весна – 18-20°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Осень – 16-20°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u="sng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Влажность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: 25-60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%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u="sng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Освещенность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: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Кео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 = 1,5%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Ксв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 = 0,25%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3164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Количество видов учебной деятельности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Виды учебной деятельности: опрос, письмо, чтение, слушание, рассказ, ответы на вопросы, решение примеров, рассматривание,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списывание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4-7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011222"/>
          </a:xfrm>
        </p:spPr>
        <p:txBody>
          <a:bodyPr>
            <a:normAutofit/>
          </a:bodyPr>
          <a:lstStyle/>
          <a:p>
            <a:pPr algn="ctr"/>
            <a:r>
              <a:rPr lang="ru-RU" sz="2900" dirty="0" smtClean="0">
                <a:solidFill>
                  <a:srgbClr val="0070C0"/>
                </a:solidFill>
              </a:rPr>
              <a:t>Критерии</a:t>
            </a:r>
            <a:br>
              <a:rPr lang="ru-RU" sz="2900" dirty="0" smtClean="0">
                <a:solidFill>
                  <a:srgbClr val="0070C0"/>
                </a:solidFill>
              </a:rPr>
            </a:br>
            <a:r>
              <a:rPr lang="ru-RU" sz="2900" dirty="0" smtClean="0">
                <a:solidFill>
                  <a:srgbClr val="0070C0"/>
                </a:solidFill>
              </a:rPr>
              <a:t>здоровьесбережения на уроке</a:t>
            </a:r>
            <a:endParaRPr lang="ru-RU" sz="2900" dirty="0">
              <a:solidFill>
                <a:srgbClr val="0070C0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071538" y="1447800"/>
          <a:ext cx="8072462" cy="5413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9773"/>
                <a:gridCol w="3297571"/>
                <a:gridCol w="2235118"/>
              </a:tblGrid>
              <a:tr h="10505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Критерии здоровьесбережения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Характеристика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Уровень гигиенической рациональности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урока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441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Средняя продолжительность </a:t>
                      </a:r>
                      <a:r>
                        <a:rPr lang="ru-RU" sz="17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видов </a:t>
                      </a: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деятельности</a:t>
                      </a:r>
                      <a:endParaRPr lang="ru-RU" sz="1700" b="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700" b="0" dirty="0">
                        <a:solidFill>
                          <a:srgbClr val="000000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Не более 10 мин</a:t>
                      </a:r>
                      <a:endParaRPr lang="ru-RU" sz="1700" b="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9921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Количество видов преподавания</a:t>
                      </a:r>
                      <a:endParaRPr lang="ru-RU" sz="1700" b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Виды преподавания: словесный, наглядный, самостоятельная работа, аудиовизуальный, практическая </a:t>
                      </a:r>
                      <a:r>
                        <a:rPr lang="ru-RU" sz="17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работа</a:t>
                      </a:r>
                      <a:endParaRPr lang="ru-RU" sz="1700" b="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Не менее </a:t>
                      </a:r>
                      <a:r>
                        <a:rPr lang="ru-RU" sz="17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3-х</a:t>
                      </a:r>
                      <a:endParaRPr lang="ru-RU" sz="1700" b="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960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Чередование видов преподавания</a:t>
                      </a:r>
                      <a:endParaRPr lang="ru-RU" sz="1700" b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700" b="0" dirty="0">
                        <a:solidFill>
                          <a:srgbClr val="000000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Не </a:t>
                      </a:r>
                      <a:r>
                        <a:rPr lang="ru-RU" sz="17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позже, </a:t>
                      </a: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чем через 10-15 мин</a:t>
                      </a:r>
                      <a:endParaRPr lang="ru-RU" sz="1700" b="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843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Наличие и место методов, способствующих активизации</a:t>
                      </a:r>
                      <a:endParaRPr lang="ru-RU" sz="1700" b="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Метод свободного выбора </a:t>
                      </a:r>
                      <a:r>
                        <a:rPr lang="ru-RU" sz="17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(свобода выбора </a:t>
                      </a: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способа </a:t>
                      </a:r>
                      <a:r>
                        <a:rPr lang="ru-RU" sz="17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действия). </a:t>
                      </a: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Активные методы (</a:t>
                      </a:r>
                      <a:r>
                        <a:rPr lang="ru-RU" sz="17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ученик - </a:t>
                      </a: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в </a:t>
                      </a:r>
                      <a:r>
                        <a:rPr lang="ru-RU" sz="17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роли </a:t>
                      </a: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учителя, исследователя, деловая игра, дискуссия). Методы, направленные на </a:t>
                      </a:r>
                      <a:r>
                        <a:rPr lang="ru-RU" sz="17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развитие</a:t>
                      </a:r>
                      <a:endParaRPr lang="ru-RU" sz="1700" b="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7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Не менее 6-8</a:t>
                      </a:r>
                      <a:endParaRPr lang="ru-RU" sz="1700" b="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900" dirty="0" smtClean="0">
                <a:solidFill>
                  <a:srgbClr val="0070C0"/>
                </a:solidFill>
              </a:rPr>
              <a:t>Критерии</a:t>
            </a:r>
            <a:br>
              <a:rPr lang="ru-RU" sz="2900" dirty="0" smtClean="0">
                <a:solidFill>
                  <a:srgbClr val="0070C0"/>
                </a:solidFill>
              </a:rPr>
            </a:br>
            <a:r>
              <a:rPr lang="ru-RU" sz="2900" dirty="0" smtClean="0">
                <a:solidFill>
                  <a:srgbClr val="0070C0"/>
                </a:solidFill>
              </a:rPr>
              <a:t>здоровьесбережения на уроке</a:t>
            </a:r>
            <a:endParaRPr lang="ru-RU" sz="2900" dirty="0">
              <a:solidFill>
                <a:srgbClr val="0070C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142976" y="1447800"/>
          <a:ext cx="8001024" cy="5256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8359"/>
                <a:gridCol w="2896242"/>
                <a:gridCol w="2596423"/>
              </a:tblGrid>
              <a:tr h="62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Критерии здоровьесбережения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Характеристика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Уровень гигиенической рациональности 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урока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Место и длительность применения ТСО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Умение учителя использовать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ТСО,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как средство для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дискуссии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В соответствии с </a:t>
                      </a:r>
                      <a:r>
                        <a:rPr lang="ru-RU" sz="1600" dirty="0" err="1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СаНПиН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Поза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обучающегося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, чередование позы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Правильная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посадка, виды деятельности, требующие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смены позы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Чередование позы в течение урока в зависимости от видов деятельности. 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Наличие, место, содержание и продолжительность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моментов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оздоровления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Физкультминутки, динамические паузы, дыхательная гимнастика, гимнастика для глаз, массаж активных точек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На 20 и 35 мин урока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/>
                      </a:r>
                      <a:b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</a:b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3 упражнения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с 3-4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повторениями (по 1 мин) 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Наличие мотивации деятельности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обучающихся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на уроке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Внешняя мотивация: оценка, похвала,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поддержка.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Стимуляция внутренней мотивации: стремление больше узнать,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активность,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интерес к изучаемому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материалу.</a:t>
                      </a: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900" dirty="0" smtClean="0"/>
              <a:t>Критерии</a:t>
            </a:r>
            <a:br>
              <a:rPr lang="ru-RU" sz="2900" dirty="0" smtClean="0"/>
            </a:br>
            <a:r>
              <a:rPr lang="ru-RU" sz="2900" dirty="0" smtClean="0"/>
              <a:t>здоровьесбережения на уроке</a:t>
            </a:r>
            <a:endParaRPr lang="ru-RU" sz="29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214414" y="1447800"/>
          <a:ext cx="7720035" cy="451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6728"/>
                <a:gridCol w="3015150"/>
                <a:gridCol w="2358157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Критерии здоровьесбережения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Характеристика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Уровень гигиенической рациональности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урока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Психологический климат на уроке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Взаимоотношения на уроке: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Учитель - ученик (комфорт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-напряжение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, сотрудничество-авторитарность, учет возрастных особенностей);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Ученик – ученик (сотрудничество-соперничество, дружелюбие-враждебность, активность-пассивность, заинтересованность, безразличие)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Преобладают положительные эмоции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Эмоциональные разрядки на уроке</a:t>
                      </a:r>
                      <a:endParaRPr lang="ru-RU" sz="120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Шутка, улыбка, юмористическая или поучительная картинка, поговорка, афоризм, музыкальная минутка, четверостишие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2-3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Плотность урока</a:t>
                      </a:r>
                      <a:endParaRPr lang="ru-RU" sz="120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Количество времени, затраченное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учеником на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работу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Не менее 60%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не более 75-80%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900" dirty="0" smtClean="0">
                <a:solidFill>
                  <a:srgbClr val="0070C0"/>
                </a:solidFill>
              </a:rPr>
              <a:t>Критерии</a:t>
            </a:r>
            <a:br>
              <a:rPr lang="ru-RU" sz="2900" dirty="0" smtClean="0">
                <a:solidFill>
                  <a:srgbClr val="0070C0"/>
                </a:solidFill>
              </a:rPr>
            </a:br>
            <a:r>
              <a:rPr lang="ru-RU" sz="2900" dirty="0" smtClean="0">
                <a:solidFill>
                  <a:srgbClr val="0070C0"/>
                </a:solidFill>
              </a:rPr>
              <a:t>здоровьесбережения на уроке</a:t>
            </a:r>
            <a:endParaRPr lang="ru-RU" sz="2900" dirty="0">
              <a:solidFill>
                <a:srgbClr val="0070C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214414" y="1447800"/>
          <a:ext cx="7720035" cy="4787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0268"/>
                <a:gridCol w="2651830"/>
                <a:gridCol w="2647937"/>
              </a:tblGrid>
              <a:tr h="6731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Критерии здоровьесбережения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Характеристика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Уровень гигиенической рациональности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урока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3089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Момент наступления утомления и снижения учебной активности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Определяется в ходе наблюдения по возрастанию двигательных или пассивных отвлечений в процессе учебной деятельности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Не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более 40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мин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5707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Темп окончания урока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Спокойный,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размеренный.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О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тветы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на </a:t>
                      </a:r>
                      <a:r>
                        <a:rPr lang="ru-RU" sz="18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вопросы </a:t>
                      </a:r>
                      <a:r>
                        <a:rPr lang="ru-RU" sz="180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обучающихся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. Домашнее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задание записано,  прокомментировано.</a:t>
                      </a:r>
                      <a:br>
                        <a:rPr lang="ru-RU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</a:b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Настрой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на успех.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Улыбка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</a:rPr>
                        <a:t>учителя.</a:t>
                      </a:r>
                      <a:endParaRPr lang="ru-RU" sz="1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119</TotalTime>
  <Words>781</Words>
  <PresentationFormat>Экран (4:3)</PresentationFormat>
  <Paragraphs>101</Paragraphs>
  <Slides>11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Солнцестояние</vt:lpstr>
      <vt:lpstr>Диаграмма</vt:lpstr>
      <vt:lpstr>ОРГАНИЗАЦИЯ УРОКА НА ОСНОВЕ ПРИНЦИПОВ ЗДОРОВЬЕСБЕРЕЖЕНИЯ</vt:lpstr>
      <vt:lpstr>Важнейшие составляющие процесса здоровьесбережения - организационно-педагогические условия проведения учебного процесса</vt:lpstr>
      <vt:lpstr>Учет типа  нервной системы</vt:lpstr>
      <vt:lpstr>Учет ведущего канала восприятия</vt:lpstr>
      <vt:lpstr>Учет динамики работоспособности обучающихся в течение учебного дня</vt:lpstr>
      <vt:lpstr>Учет динамики работоспособности обучающихся в течение учебной недели</vt:lpstr>
      <vt:lpstr>Критерии здоровьесбережения на уроке</vt:lpstr>
      <vt:lpstr>Критерии здоровьесбережения на уроке</vt:lpstr>
      <vt:lpstr>Критерии здоровьесбережения на уроке</vt:lpstr>
      <vt:lpstr>Критерии здоровьесбережения на уроке</vt:lpstr>
      <vt:lpstr>Критерии здоровьесбережения на уроке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ИНДИВИДУАЛИЗАЦИЯ ОБРАЗОВАТЕЛЬНОГО ПРОЦЕССА КАК НАПРАВЛЕНИЕ ЗДОРОВЬЕСБЕРЕГАЮЩЕЙ ДЕЯТЕЛЬНОСТИ ГСКОУ ШКОЛЫ-ИНТЕРНАТА «ПЕРСПЕКТИВА»</dc:title>
  <dc:creator>1</dc:creator>
  <cp:lastModifiedBy>home</cp:lastModifiedBy>
  <cp:revision>20</cp:revision>
  <dcterms:created xsi:type="dcterms:W3CDTF">2010-03-24T17:14:48Z</dcterms:created>
  <dcterms:modified xsi:type="dcterms:W3CDTF">2021-04-27T14:00:08Z</dcterms:modified>
</cp:coreProperties>
</file>