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2"/>
  </p:notesMasterIdLst>
  <p:sldIdLst>
    <p:sldId id="256" r:id="rId2"/>
    <p:sldId id="261" r:id="rId3"/>
    <p:sldId id="269" r:id="rId4"/>
    <p:sldId id="271" r:id="rId5"/>
    <p:sldId id="318" r:id="rId6"/>
    <p:sldId id="330" r:id="rId7"/>
    <p:sldId id="333" r:id="rId8"/>
    <p:sldId id="337" r:id="rId9"/>
    <p:sldId id="336" r:id="rId10"/>
    <p:sldId id="338" r:id="rId11"/>
    <p:sldId id="335" r:id="rId12"/>
    <p:sldId id="272" r:id="rId13"/>
    <p:sldId id="339" r:id="rId14"/>
    <p:sldId id="273" r:id="rId15"/>
    <p:sldId id="274" r:id="rId16"/>
    <p:sldId id="275" r:id="rId17"/>
    <p:sldId id="276" r:id="rId18"/>
    <p:sldId id="277" r:id="rId19"/>
    <p:sldId id="278" r:id="rId20"/>
    <p:sldId id="319" r:id="rId21"/>
    <p:sldId id="328" r:id="rId22"/>
    <p:sldId id="321" r:id="rId23"/>
    <p:sldId id="287" r:id="rId24"/>
    <p:sldId id="322" r:id="rId25"/>
    <p:sldId id="325" r:id="rId26"/>
    <p:sldId id="323" r:id="rId27"/>
    <p:sldId id="329" r:id="rId28"/>
    <p:sldId id="344" r:id="rId29"/>
    <p:sldId id="345" r:id="rId30"/>
    <p:sldId id="346" r:id="rId31"/>
    <p:sldId id="347" r:id="rId32"/>
    <p:sldId id="351" r:id="rId33"/>
    <p:sldId id="355" r:id="rId34"/>
    <p:sldId id="352" r:id="rId35"/>
    <p:sldId id="357" r:id="rId36"/>
    <p:sldId id="359" r:id="rId37"/>
    <p:sldId id="309" r:id="rId38"/>
    <p:sldId id="326" r:id="rId39"/>
    <p:sldId id="327" r:id="rId40"/>
    <p:sldId id="35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6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1C6A4-D9F5-4845-9008-7C9BAFFE1271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B2C82-8F82-487B-A4AE-7D308972F8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270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2C82-8F82-487B-A4AE-7D308972F8F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315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Document1.docx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1124744"/>
            <a:ext cx="6768752" cy="252028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Решение </a:t>
            </a:r>
            <a:r>
              <a:rPr lang="ru-RU" sz="3600" dirty="0" smtClean="0"/>
              <a:t>практико-ориентированных </a:t>
            </a:r>
            <a:r>
              <a:rPr lang="ru-RU" sz="3600" dirty="0" smtClean="0"/>
              <a:t>задач на тему</a:t>
            </a:r>
            <a:br>
              <a:rPr lang="ru-RU" sz="3600" dirty="0" smtClean="0"/>
            </a:br>
            <a:r>
              <a:rPr lang="ru-RU" sz="3600" dirty="0" smtClean="0"/>
              <a:t> «Тела вращения»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4077072"/>
            <a:ext cx="5114778" cy="2232248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/>
              <a:t>Татьяна Николаевна Иванова –</a:t>
            </a:r>
          </a:p>
          <a:p>
            <a:r>
              <a:rPr lang="ru-RU" b="1" i="1" dirty="0" smtClean="0"/>
              <a:t> учитель математики</a:t>
            </a:r>
          </a:p>
          <a:p>
            <a:r>
              <a:rPr lang="ru-RU" b="1" i="1" dirty="0" smtClean="0"/>
              <a:t> МАОУ «Средняя общеобразовательная школа №15»</a:t>
            </a:r>
          </a:p>
          <a:p>
            <a:r>
              <a:rPr lang="ru-RU" b="1" i="1" dirty="0" smtClean="0"/>
              <a:t>г.Соликамск</a:t>
            </a:r>
          </a:p>
          <a:p>
            <a:r>
              <a:rPr lang="ru-RU" b="1" i="1" dirty="0" smtClean="0"/>
              <a:t>16 февраля 2021г.</a:t>
            </a:r>
            <a:endParaRPr lang="ru-RU" b="1" i="1" dirty="0"/>
          </a:p>
        </p:txBody>
      </p:sp>
      <p:sp>
        <p:nvSpPr>
          <p:cNvPr id="4" name="Блок-схема: магнитный диск 3"/>
          <p:cNvSpPr/>
          <p:nvPr/>
        </p:nvSpPr>
        <p:spPr>
          <a:xfrm>
            <a:off x="467544" y="1196752"/>
            <a:ext cx="936104" cy="1080120"/>
          </a:xfrm>
          <a:prstGeom prst="flowChartMagneticDisk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07504" y="332656"/>
            <a:ext cx="864096" cy="936104"/>
          </a:xfrm>
          <a:prstGeom prst="triangle">
            <a:avLst>
              <a:gd name="adj" fmla="val 47862"/>
            </a:avLst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115616" y="404664"/>
            <a:ext cx="1008112" cy="1008112"/>
          </a:xfrm>
          <a:prstGeom prst="ellipse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I:\К откр уроку\к уроку\7. картинки\2_11265315701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13"/>
            <a:ext cx="396044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5" descr="I:\К откр уроку\к уроку\7. картинки\wallpaper-1258686651-Hala-Sultan-Tekke-Mosque-in-North-Cyprus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30730" y="2996952"/>
            <a:ext cx="3714776" cy="3687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767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42816"/>
            <a:ext cx="7632848" cy="690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60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2268538" y="549275"/>
            <a:ext cx="47529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i="1" u="sng" dirty="0">
                <a:solidFill>
                  <a:schemeClr val="tx2"/>
                </a:solidFill>
              </a:rPr>
              <a:t>ТЕЛА ВРАЩЕНИЯ</a:t>
            </a: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3347864" y="5301208"/>
            <a:ext cx="4752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</a:rPr>
              <a:t>           </a:t>
            </a:r>
            <a:r>
              <a:rPr lang="ru-RU" sz="2400" b="1" i="1" dirty="0" smtClean="0">
                <a:solidFill>
                  <a:schemeClr val="tx2"/>
                </a:solidFill>
              </a:rPr>
              <a:t>Обобщающий урок</a:t>
            </a:r>
          </a:p>
          <a:p>
            <a:pPr algn="ctr"/>
            <a:r>
              <a:rPr lang="ru-RU" sz="2400" b="1" i="1" dirty="0" smtClean="0">
                <a:solidFill>
                  <a:schemeClr val="tx2"/>
                </a:solidFill>
              </a:rPr>
              <a:t>Решение задач практической направленности</a:t>
            </a:r>
            <a:endParaRPr lang="ru-RU" sz="2400" b="1" i="1" dirty="0">
              <a:solidFill>
                <a:schemeClr val="tx2"/>
              </a:solidFill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563888" y="1412776"/>
            <a:ext cx="2520280" cy="3096344"/>
            <a:chOff x="4041" y="5634"/>
            <a:chExt cx="1620" cy="234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1271" name="Oval 9"/>
            <p:cNvSpPr>
              <a:spLocks noChangeArrowheads="1"/>
            </p:cNvSpPr>
            <p:nvPr/>
          </p:nvSpPr>
          <p:spPr bwMode="auto">
            <a:xfrm>
              <a:off x="4041" y="7254"/>
              <a:ext cx="1620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2" name="AutoShape 10"/>
            <p:cNvSpPr>
              <a:spLocks noChangeArrowheads="1"/>
            </p:cNvSpPr>
            <p:nvPr/>
          </p:nvSpPr>
          <p:spPr bwMode="auto">
            <a:xfrm>
              <a:off x="4041" y="5634"/>
              <a:ext cx="1620" cy="198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69" name="AutoShape 11"/>
          <p:cNvSpPr>
            <a:spLocks noChangeArrowheads="1"/>
          </p:cNvSpPr>
          <p:nvPr/>
        </p:nvSpPr>
        <p:spPr bwMode="auto">
          <a:xfrm>
            <a:off x="1259632" y="2420889"/>
            <a:ext cx="2160240" cy="3024336"/>
          </a:xfrm>
          <a:prstGeom prst="can">
            <a:avLst>
              <a:gd name="adj" fmla="val 25889"/>
            </a:avLst>
          </a:prstGeom>
          <a:solidFill>
            <a:schemeClr val="accent1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ru-RU">
              <a:solidFill>
                <a:schemeClr val="hlink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868144" y="2780928"/>
            <a:ext cx="2808312" cy="2520280"/>
          </a:xfrm>
          <a:prstGeom prst="ellipse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ru-RU" i="1" u="sng" dirty="0" smtClean="0">
                <a:solidFill>
                  <a:schemeClr val="accent1"/>
                </a:solidFill>
              </a:rPr>
              <a:t>Задачи </a:t>
            </a:r>
            <a:endParaRPr lang="ru-RU" i="1" u="sng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i="1" dirty="0" smtClean="0"/>
              <a:t>Повторить….</a:t>
            </a:r>
          </a:p>
          <a:p>
            <a:pPr>
              <a:buFont typeface="Arial" pitchFamily="34" charset="0"/>
              <a:buChar char="•"/>
            </a:pPr>
            <a:r>
              <a:rPr lang="ru-RU" sz="3600" b="1" i="1" dirty="0" smtClean="0"/>
              <a:t>Вспомнить….</a:t>
            </a:r>
          </a:p>
          <a:p>
            <a:pPr>
              <a:buFont typeface="Arial" pitchFamily="34" charset="0"/>
              <a:buChar char="•"/>
            </a:pPr>
            <a:r>
              <a:rPr lang="ru-RU" sz="3600" b="1" i="1" dirty="0" smtClean="0"/>
              <a:t>Обобщить….</a:t>
            </a:r>
          </a:p>
          <a:p>
            <a:pPr>
              <a:buFont typeface="Arial" pitchFamily="34" charset="0"/>
              <a:buChar char="•"/>
            </a:pPr>
            <a:r>
              <a:rPr lang="ru-RU" sz="3600" b="1" i="1" dirty="0" smtClean="0"/>
              <a:t>Применить…</a:t>
            </a:r>
          </a:p>
          <a:p>
            <a:pPr>
              <a:buFont typeface="Arial" pitchFamily="34" charset="0"/>
              <a:buChar char="•"/>
            </a:pPr>
            <a:r>
              <a:rPr lang="ru-RU" sz="3600" b="1" i="1" dirty="0" smtClean="0"/>
              <a:t>Узнать….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u="sng" dirty="0" smtClean="0">
                <a:solidFill>
                  <a:schemeClr val="tx2"/>
                </a:solidFill>
              </a:rPr>
              <a:t>Задачи урока:</a:t>
            </a:r>
            <a:endParaRPr lang="ru-RU" i="1" u="sng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714620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63525">
              <a:buFont typeface="Arial" pitchFamily="34" charset="0"/>
              <a:buChar char="•"/>
            </a:pPr>
            <a:r>
              <a:rPr lang="ru-RU" sz="3200" dirty="0" smtClean="0"/>
              <a:t> </a:t>
            </a:r>
            <a:r>
              <a:rPr lang="ru-RU" sz="3200" b="1" i="1" dirty="0" smtClean="0"/>
              <a:t>Рассмотреть взаимосвязь геометрии с окружающим миром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3929066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 </a:t>
            </a:r>
            <a:r>
              <a:rPr lang="ru-RU" sz="3200" b="1" i="1" dirty="0" smtClean="0"/>
              <a:t>Развивать исследовательские умения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1571612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63525">
              <a:buClrTx/>
              <a:buFont typeface="Arial" pitchFamily="34" charset="0"/>
              <a:buChar char="•"/>
            </a:pPr>
            <a:r>
              <a:rPr lang="ru-RU" sz="3200" dirty="0" smtClean="0"/>
              <a:t> </a:t>
            </a:r>
            <a:r>
              <a:rPr lang="ru-RU" sz="3200" b="1" i="1" dirty="0" smtClean="0"/>
              <a:t>Применять полученные знания к решению задач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6264696" cy="65253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:\К откр уроку\к уроку\7. картинки\064_mediu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20477">
            <a:off x="1269583" y="702798"/>
            <a:ext cx="5421203" cy="4118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584" y="5157192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Диаметр рулона </a:t>
            </a:r>
            <a:r>
              <a:rPr lang="en-US" sz="3200" b="1" i="1" dirty="0" smtClean="0"/>
              <a:t>30 </a:t>
            </a:r>
            <a:r>
              <a:rPr lang="ru-RU" sz="3200" b="1" i="1" dirty="0" smtClean="0"/>
              <a:t>см</a:t>
            </a:r>
            <a:endParaRPr lang="ru-RU" sz="32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3569" y="5877272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Толщина линолеума 0,5 см</a:t>
            </a:r>
            <a:endParaRPr lang="ru-RU" sz="32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668344" y="4005064"/>
            <a:ext cx="7920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0" b="1" i="1" dirty="0" smtClean="0"/>
              <a:t>?</a:t>
            </a:r>
            <a:endParaRPr lang="ru-RU" sz="2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Характеристики    </a:t>
            </a:r>
            <a:r>
              <a:rPr lang="ru-RU" sz="4800" u="sng" dirty="0" smtClean="0">
                <a:solidFill>
                  <a:schemeClr val="tx2"/>
                </a:solidFill>
              </a:rPr>
              <a:t>Цилиндра </a:t>
            </a:r>
            <a:endParaRPr lang="ru-RU" sz="4800" u="sng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66078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Имеет ось вращения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Есть образующая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Все образующие равны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Образующая является высотой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Основанием является круг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Осевое сечение - прямоугольник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Характеристики   </a:t>
            </a:r>
            <a:r>
              <a:rPr lang="ru-RU" sz="4800" u="sng" dirty="0" smtClean="0">
                <a:solidFill>
                  <a:schemeClr val="tx2"/>
                </a:solidFill>
              </a:rPr>
              <a:t>Конуса</a:t>
            </a:r>
            <a:endParaRPr lang="ru-RU" u="sng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Имеет ось вращения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Есть образующая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Все образующие равны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Осевое сечение – треугольник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Основанием является круг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Характеристики  </a:t>
            </a:r>
            <a:r>
              <a:rPr lang="ru-RU" sz="4800" u="sng" dirty="0" smtClean="0">
                <a:solidFill>
                  <a:schemeClr val="tx2"/>
                </a:solidFill>
              </a:rPr>
              <a:t>Шара</a:t>
            </a:r>
            <a:endParaRPr lang="ru-RU" sz="4800" u="sng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Имеет ось вращения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Есть образующая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Осевое сечение – круг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Граница тела – сфера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/>
              <a:t>Длина, ширина и высота равны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Общие характеристики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4400" b="1" i="1" dirty="0" smtClean="0"/>
              <a:t>Имеют ось вращения</a:t>
            </a:r>
          </a:p>
          <a:p>
            <a:pPr>
              <a:buFont typeface="Arial" pitchFamily="34" charset="0"/>
              <a:buChar char="•"/>
            </a:pPr>
            <a:r>
              <a:rPr lang="ru-RU" sz="4400" b="1" i="1" dirty="0" smtClean="0"/>
              <a:t>Радиус</a:t>
            </a:r>
          </a:p>
          <a:p>
            <a:pPr>
              <a:buFont typeface="Arial" pitchFamily="34" charset="0"/>
              <a:buChar char="•"/>
            </a:pPr>
            <a:r>
              <a:rPr lang="ru-RU" sz="4400" b="1" i="1" dirty="0" smtClean="0"/>
              <a:t>Осевое сечение</a:t>
            </a:r>
            <a:endParaRPr lang="ru-RU" sz="4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:\К откр уроку\к уроку\7. картинки\2db14d734e19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763284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5897880" cy="12854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700" i="1" u="sng" dirty="0" smtClean="0">
                <a:solidFill>
                  <a:schemeClr val="tx2"/>
                </a:solidFill>
              </a:rPr>
              <a:t>Найдите </a:t>
            </a:r>
            <a:r>
              <a:rPr lang="ru-RU" sz="2700" i="1" u="sng" dirty="0">
                <a:solidFill>
                  <a:schemeClr val="tx2"/>
                </a:solidFill>
              </a:rPr>
              <a:t>соответствующую </a:t>
            </a:r>
            <a:r>
              <a:rPr lang="ru-RU" sz="2700" i="1" u="sng" dirty="0" smtClean="0">
                <a:solidFill>
                  <a:schemeClr val="tx2"/>
                </a:solidFill>
              </a:rPr>
              <a:t>формулу</a:t>
            </a:r>
            <a:r>
              <a:rPr lang="ru-RU" i="1" u="sng" dirty="0">
                <a:solidFill>
                  <a:schemeClr val="tx2"/>
                </a:solidFill>
              </a:rPr>
              <a:t/>
            </a:r>
            <a:br>
              <a:rPr lang="ru-RU" i="1" u="sng" dirty="0">
                <a:solidFill>
                  <a:schemeClr val="tx2"/>
                </a:solidFill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4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836712"/>
                <a:ext cx="7643192" cy="5668640"/>
              </a:xfrm>
            </p:spPr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бок. пов. цил</m:t>
                        </m:r>
                      </m:sub>
                    </m:sSub>
                  </m:oMath>
                </a14:m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     1.</a:t>
                </a:r>
                <a14:m>
                  <m:oMath xmlns:m="http://schemas.openxmlformats.org/officeDocument/2006/math">
                    <m:r>
                      <a:rPr lang="ru-RU" sz="3500" b="1" i="1">
                        <a:latin typeface="Cambria Math" panose="02040503050406030204" pitchFamily="18" charset="0"/>
                      </a:rPr>
                      <m:t>𝑹𝑯</m:t>
                    </m:r>
                  </m:oMath>
                </a14:m>
                <a:endParaRPr lang="ru-RU" sz="3500" b="1" i="1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бок.пов.конуса</m:t>
                        </m:r>
                      </m:sub>
                    </m:sSub>
                  </m:oMath>
                </a14:m>
                <a:r>
                  <a:rPr lang="ru-RU" sz="2600" b="1" i="1" dirty="0">
                    <a:solidFill>
                      <a:srgbClr val="00B0F0"/>
                    </a:solidFill>
                  </a:rPr>
                  <a:t> </a:t>
                </a:r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2</a:t>
                </a:r>
                <a:r>
                  <a:rPr lang="ru-RU" sz="2600" b="1" i="1" dirty="0">
                    <a:solidFill>
                      <a:srgbClr val="00B0F0"/>
                    </a:solidFill>
                  </a:rPr>
                  <a:t>.</a:t>
                </a:r>
                <a14:m>
                  <m:oMath xmlns:m="http://schemas.openxmlformats.org/officeDocument/2006/math">
                    <m:r>
                      <a:rPr lang="en-US" sz="3500" b="1" i="1">
                        <a:latin typeface="Cambria Math" panose="02040503050406030204" pitchFamily="18" charset="0"/>
                      </a:rPr>
                      <m:t>𝝅</m:t>
                    </m:r>
                    <m:sSup>
                      <m:sSupPr>
                        <m:ctrlPr>
                          <a:rPr lang="ru-RU" sz="35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p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sz="3500" b="1" i="1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сферы</m:t>
                        </m:r>
                      </m:sub>
                    </m:sSub>
                  </m:oMath>
                </a14:m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             </a:t>
                </a:r>
                <a:r>
                  <a:rPr lang="ru-RU" sz="2600" b="1" i="1" dirty="0">
                    <a:solidFill>
                      <a:srgbClr val="00B0F0"/>
                    </a:solidFill>
                  </a:rPr>
                  <a:t>3.</a:t>
                </a:r>
                <a14:m>
                  <m:oMath xmlns:m="http://schemas.openxmlformats.org/officeDocument/2006/math">
                    <m:r>
                      <a:rPr lang="en-US" sz="3500" b="1" i="1">
                        <a:latin typeface="Cambria Math" panose="02040503050406030204" pitchFamily="18" charset="0"/>
                      </a:rPr>
                      <m:t>𝝅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𝑹𝑳</m:t>
                    </m:r>
                  </m:oMath>
                </a14:m>
                <a:endParaRPr lang="ru-RU" sz="3500" b="1" i="1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круга</m:t>
                        </m:r>
                      </m:sub>
                    </m:sSub>
                  </m:oMath>
                </a14:m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              4</a:t>
                </a:r>
                <a:r>
                  <a:rPr lang="ru-RU" sz="2600" b="1" i="1" dirty="0">
                    <a:solidFill>
                      <a:srgbClr val="00B0F0"/>
                    </a:solidFill>
                  </a:rPr>
                  <a:t>.</a:t>
                </a:r>
                <a14:m>
                  <m:oMath xmlns:m="http://schemas.openxmlformats.org/officeDocument/2006/math">
                    <m:r>
                      <a:rPr lang="en-US" sz="35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𝝅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𝑹𝑯</m:t>
                    </m:r>
                  </m:oMath>
                </a14:m>
                <a:endParaRPr lang="ru-RU" sz="3500" b="1" i="1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осев.сеч.цил.</m:t>
                        </m:r>
                      </m:sub>
                    </m:sSub>
                  </m:oMath>
                </a14:m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    5</a:t>
                </a:r>
                <a:r>
                  <a:rPr lang="ru-RU" sz="2600" b="1" i="1" dirty="0">
                    <a:solidFill>
                      <a:srgbClr val="00B0F0"/>
                    </a:solidFill>
                  </a:rPr>
                  <a:t>.</a:t>
                </a:r>
                <a14:m>
                  <m:oMath xmlns:m="http://schemas.openxmlformats.org/officeDocument/2006/math">
                    <m:r>
                      <a:rPr lang="en-US" sz="3500" b="1" i="1"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𝝅</m:t>
                    </m:r>
                    <m:sSup>
                      <m:sSupPr>
                        <m:ctrlPr>
                          <a:rPr lang="ru-RU" sz="35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p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sz="3500" b="1" i="1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осев.сеч.конуса</m:t>
                        </m:r>
                      </m:sub>
                    </m:sSub>
                  </m:oMath>
                </a14:m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6</a:t>
                </a:r>
                <a:r>
                  <a:rPr lang="ru-RU" sz="2600" b="1" i="1" dirty="0">
                    <a:solidFill>
                      <a:srgbClr val="00B0F0"/>
                    </a:solidFill>
                  </a:rPr>
                  <a:t>.</a:t>
                </a:r>
                <a14:m>
                  <m:oMath xmlns:m="http://schemas.openxmlformats.org/officeDocument/2006/math">
                    <m:r>
                      <a:rPr lang="ru-RU" sz="3500" b="1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𝝅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𝑹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𝑹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𝑯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ru-RU" sz="3500" b="1" i="1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осев.сеч.шара</m:t>
                        </m:r>
                      </m:sub>
                    </m:sSub>
                  </m:oMath>
                </a14:m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  7</a:t>
                </a:r>
                <a:r>
                  <a:rPr lang="ru-RU" sz="2600" b="1" i="1" dirty="0">
                    <a:solidFill>
                      <a:srgbClr val="00B0F0"/>
                    </a:solidFill>
                  </a:rPr>
                  <a:t>.</a:t>
                </a:r>
                <a14:m>
                  <m:oMath xmlns:m="http://schemas.openxmlformats.org/officeDocument/2006/math">
                    <m:r>
                      <a:rPr lang="en-US" sz="3500" b="1" i="1">
                        <a:latin typeface="Cambria Math" panose="02040503050406030204" pitchFamily="18" charset="0"/>
                      </a:rPr>
                      <m:t>𝝅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𝑹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𝑹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𝑳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ru-RU" sz="3500" b="1" i="1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пол.пов.цил</m:t>
                        </m:r>
                      </m:sub>
                    </m:sSub>
                    <m:r>
                      <a:rPr lang="ru-RU" sz="35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   8</a:t>
                </a:r>
                <a:r>
                  <a:rPr lang="ru-RU" sz="2600" b="1" i="1" dirty="0">
                    <a:solidFill>
                      <a:srgbClr val="00B0F0"/>
                    </a:solidFill>
                  </a:rPr>
                  <a:t>.</a:t>
                </a:r>
                <a14:m>
                  <m:oMath xmlns:m="http://schemas.openxmlformats.org/officeDocument/2006/math">
                    <m:r>
                      <a:rPr lang="en-US" sz="3500" b="1" i="1">
                        <a:latin typeface="Cambria Math" panose="02040503050406030204" pitchFamily="18" charset="0"/>
                      </a:rPr>
                      <m:t>𝝅</m:t>
                    </m:r>
                    <m:r>
                      <a:rPr lang="en-US" sz="3500" b="1" i="1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ru-RU" sz="35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p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3500" b="1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35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p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35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ru-RU" sz="3500" b="1" i="1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пол.пов.кон</m:t>
                        </m:r>
                      </m:sub>
                    </m:sSub>
                  </m:oMath>
                </a14:m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    9</a:t>
                </a:r>
                <a:r>
                  <a:rPr lang="ru-RU" sz="2600" b="1" i="1" dirty="0">
                    <a:solidFill>
                      <a:srgbClr val="00B0F0"/>
                    </a:solidFill>
                  </a:rPr>
                  <a:t>.</a:t>
                </a:r>
                <a14:m>
                  <m:oMath xmlns:m="http://schemas.openxmlformats.org/officeDocument/2006/math">
                    <m:r>
                      <a:rPr lang="ru-RU" sz="3500" b="1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ru-RU" sz="35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ru-RU" sz="3500" b="1" i="1">
                        <a:latin typeface="Cambria Math" panose="02040503050406030204" pitchFamily="18" charset="0"/>
                      </a:rPr>
                      <m:t>𝑹𝑯</m:t>
                    </m:r>
                  </m:oMath>
                </a14:m>
                <a:endParaRPr lang="ru-RU" sz="3500" b="1" i="1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5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ru-RU" sz="3500" b="1" i="1">
                            <a:latin typeface="Cambria Math" panose="02040503050406030204" pitchFamily="18" charset="0"/>
                          </a:rPr>
                          <m:t>кольца</m:t>
                        </m:r>
                      </m:sub>
                    </m:sSub>
                  </m:oMath>
                </a14:m>
                <a:r>
                  <a:rPr lang="ru-RU" sz="2600" b="1" i="1" dirty="0" smtClean="0">
                    <a:solidFill>
                      <a:srgbClr val="00B0F0"/>
                    </a:solidFill>
                  </a:rPr>
                  <a:t>                   10</a:t>
                </a:r>
                <a:r>
                  <a:rPr lang="ru-RU" sz="2600" b="1" i="1" dirty="0">
                    <a:solidFill>
                      <a:srgbClr val="00B0F0"/>
                    </a:solidFill>
                  </a:rPr>
                  <a:t>.</a:t>
                </a:r>
                <a14:m>
                  <m:oMath xmlns:m="http://schemas.openxmlformats.org/officeDocument/2006/math">
                    <m:r>
                      <a:rPr lang="en-US" sz="3500" b="1" i="1">
                        <a:latin typeface="Cambria Math" panose="02040503050406030204" pitchFamily="18" charset="0"/>
                      </a:rPr>
                      <m:t>𝝅</m:t>
                    </m:r>
                    <m:sSup>
                      <m:sSupPr>
                        <m:ctrlPr>
                          <a:rPr lang="ru-RU" sz="35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p>
                        <m:r>
                          <a:rPr lang="en-US" sz="35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sz="3500" b="1" i="1" dirty="0"/>
              </a:p>
            </p:txBody>
          </p:sp>
        </mc:Choice>
        <mc:Fallback xmlns="">
          <p:sp>
            <p:nvSpPr>
              <p:cNvPr id="5" name="Объект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836712"/>
                <a:ext cx="7643192" cy="566864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125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571184" cy="1173480"/>
          </a:xfrm>
        </p:spPr>
        <p:txBody>
          <a:bodyPr>
            <a:normAutofit/>
          </a:bodyPr>
          <a:lstStyle/>
          <a:p>
            <a:pPr algn="ctr"/>
            <a:r>
              <a:rPr lang="ru-RU" sz="3600" i="1" u="sng" dirty="0" smtClean="0">
                <a:solidFill>
                  <a:schemeClr val="tx2"/>
                </a:solidFill>
              </a:rPr>
              <a:t>Эталон:</a:t>
            </a:r>
            <a:br>
              <a:rPr lang="ru-RU" sz="3600" i="1" u="sng" dirty="0" smtClean="0">
                <a:solidFill>
                  <a:schemeClr val="tx2"/>
                </a:solidFill>
              </a:rPr>
            </a:br>
            <a:endParaRPr lang="ru-RU" sz="3600" i="1" u="sng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9130061"/>
              </p:ext>
            </p:extLst>
          </p:nvPr>
        </p:nvGraphicFramePr>
        <p:xfrm>
          <a:off x="107500" y="2133600"/>
          <a:ext cx="7992890" cy="1439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289">
                  <a:extLst>
                    <a:ext uri="{9D8B030D-6E8A-4147-A177-3AD203B41FA5}">
                      <a16:colId xmlns:a16="http://schemas.microsoft.com/office/drawing/2014/main" xmlns="" val="1599183071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xmlns="" val="1125578656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xmlns="" val="2158599582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xmlns="" val="70218213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xmlns="" val="2850013235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xmlns="" val="1064693940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xmlns="" val="4203023149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xmlns="" val="1011929104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xmlns="" val="1215710097"/>
                    </a:ext>
                  </a:extLst>
                </a:gridCol>
                <a:gridCol w="799289">
                  <a:extLst>
                    <a:ext uri="{9D8B030D-6E8A-4147-A177-3AD203B41FA5}">
                      <a16:colId xmlns:a16="http://schemas.microsoft.com/office/drawing/2014/main" xmlns="" val="3259212762"/>
                    </a:ext>
                  </a:extLst>
                </a:gridCol>
              </a:tblGrid>
              <a:tr h="71970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6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7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8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9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10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52789635"/>
                  </a:ext>
                </a:extLst>
              </a:tr>
              <a:tr h="71970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smtClean="0"/>
                        <a:t>2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smtClean="0"/>
                        <a:t>9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smtClean="0"/>
                        <a:t>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smtClean="0"/>
                        <a:t>10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smtClean="0"/>
                        <a:t>6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smtClean="0"/>
                        <a:t>7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8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70474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37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3200" i="1" u="sng" dirty="0" smtClean="0">
                <a:solidFill>
                  <a:schemeClr val="tx2"/>
                </a:solidFill>
              </a:rPr>
              <a:t>Критерии оценивания</a:t>
            </a:r>
            <a:endParaRPr lang="ru-RU" sz="3200" i="1" u="sng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9416"/>
            <a:ext cx="8172400" cy="5131952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  </a:t>
            </a:r>
            <a:r>
              <a:rPr lang="ru-RU" b="1" i="1" u="sng" dirty="0" smtClean="0"/>
              <a:t>Задание 1</a:t>
            </a:r>
            <a:r>
              <a:rPr lang="ru-RU" b="1" u="sng" dirty="0" smtClean="0"/>
              <a:t> </a:t>
            </a:r>
            <a:r>
              <a:rPr lang="ru-RU" dirty="0" smtClean="0"/>
              <a:t>– </a:t>
            </a:r>
            <a:r>
              <a:rPr lang="ru-RU" b="1" i="1" dirty="0" smtClean="0"/>
              <a:t>«Характеристики фигуры»</a:t>
            </a:r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Все характеристики указаны верно – оценка «5»</a:t>
            </a:r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  </a:t>
            </a:r>
            <a:r>
              <a:rPr lang="ru-RU" b="1" i="1" u="sng" dirty="0" smtClean="0"/>
              <a:t>Задание 2</a:t>
            </a:r>
            <a:r>
              <a:rPr lang="ru-RU" b="1" i="1" dirty="0" smtClean="0"/>
              <a:t> – «Формулы»</a:t>
            </a:r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        7 верных ответов    – оценка «3»</a:t>
            </a:r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        8-9 верных ответов – оценка «4»</a:t>
            </a:r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         все ответы верные – оценка «5»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57415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554163"/>
            <a:ext cx="7643813" cy="45259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i="1" dirty="0" smtClean="0"/>
              <a:t>Мало знать, надо и применять.</a:t>
            </a:r>
          </a:p>
          <a:p>
            <a:pPr algn="ctr">
              <a:buNone/>
            </a:pPr>
            <a:r>
              <a:rPr lang="ru-RU" sz="5400" i="1" dirty="0" smtClean="0"/>
              <a:t>Мало хотеть, надо и делать.</a:t>
            </a:r>
          </a:p>
          <a:p>
            <a:pPr algn="ctr">
              <a:buNone/>
            </a:pPr>
            <a:r>
              <a:rPr lang="en-US" sz="5400" i="1" dirty="0" smtClean="0"/>
              <a:t>    </a:t>
            </a:r>
            <a:r>
              <a:rPr lang="ru-RU" sz="5400" i="1" dirty="0" smtClean="0"/>
              <a:t>                   </a:t>
            </a:r>
            <a:r>
              <a:rPr lang="ru-RU" sz="4800" i="1" dirty="0" smtClean="0"/>
              <a:t>И. Гёте</a:t>
            </a:r>
            <a:endParaRPr lang="ru-RU" sz="4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5976664" cy="382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1"/>
          </p:nvPr>
        </p:nvSpPr>
        <p:spPr>
          <a:xfrm>
            <a:off x="107504" y="4082933"/>
            <a:ext cx="8064896" cy="2730443"/>
          </a:xfrm>
          <a:blipFill rotWithShape="1">
            <a:blip r:embed="rId4" cstate="print"/>
            <a:stretch>
              <a:fillRect l="-1209" t="-1786" r="-1134" b="-4911"/>
            </a:stretch>
          </a:blipFill>
        </p:spPr>
        <p:txBody>
          <a:bodyPr/>
          <a:lstStyle/>
          <a:p>
            <a:pPr>
              <a:buNone/>
            </a:pPr>
            <a:r>
              <a:rPr lang="ru-RU" dirty="0">
                <a:noFill/>
              </a:rPr>
              <a:t> 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3691716"/>
                <a:ext cx="8172400" cy="3166284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buNone/>
                </a:pPr>
                <a:r>
                  <a:rPr lang="ru-RU" sz="2200" b="1" i="1" dirty="0"/>
                  <a:t>Вафельный стаканчик имеет форму конуса высотой 12 см и диаметром верхней части 10 см.</a:t>
                </a:r>
              </a:p>
              <a:p>
                <a:pPr marL="0" indent="0" algn="just">
                  <a:buNone/>
                </a:pPr>
                <a:r>
                  <a:rPr lang="ru-RU" sz="2200" b="1" i="1" dirty="0"/>
                  <a:t>Найдите радиус шарика мороженого, помещенного в этот вафельный стаканчик.</a:t>
                </a:r>
              </a:p>
              <a:p>
                <a:pPr marL="0" indent="0" algn="just">
                  <a:buNone/>
                </a:pPr>
                <a:r>
                  <a:rPr lang="ru-RU" sz="2200" b="1" i="1" dirty="0"/>
                  <a:t>Определите, сколько квадратных </a:t>
                </a:r>
                <a:r>
                  <a:rPr lang="ru-RU" sz="2200" b="1" i="1"/>
                  <a:t>сантиметров </a:t>
                </a:r>
                <a:r>
                  <a:rPr lang="ru-RU" sz="2200" b="1" i="1" smtClean="0"/>
                  <a:t>оберточной </a:t>
                </a:r>
                <a:r>
                  <a:rPr lang="ru-RU" sz="2200" b="1" i="1" dirty="0"/>
                  <a:t>бумаги потребуется для  упаковки мороженого, если  на швы и отходы необходимо добавить 5%. </a:t>
                </a:r>
                <a:r>
                  <a:rPr lang="ru-RU" sz="2200" b="1" i="1" dirty="0" smtClean="0"/>
                  <a:t>          (</a:t>
                </a:r>
                <a14:m>
                  <m:oMath xmlns:m="http://schemas.openxmlformats.org/officeDocument/2006/math">
                    <m:r>
                      <a:rPr lang="ru-RU" sz="2200" b="1" i="1">
                        <a:latin typeface="Cambria Math" panose="02040503050406030204" pitchFamily="18" charset="0"/>
                      </a:rPr>
                      <m:t>𝝅</m:t>
                    </m:r>
                    <m:r>
                      <a:rPr lang="ru-RU" sz="22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200" b="1" i="1">
                        <a:latin typeface="Cambria Math" panose="02040503050406030204" pitchFamily="18" charset="0"/>
                      </a:rPr>
                      <m:t>𝟑</m:t>
                    </m:r>
                    <m:r>
                      <a:rPr lang="ru-RU" sz="2200" b="1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ru-RU" sz="2200" b="1" i="1">
                        <a:latin typeface="Cambria Math" panose="02040503050406030204" pitchFamily="18" charset="0"/>
                      </a:rPr>
                      <m:t>𝟏𝟒</m:t>
                    </m:r>
                    <m:r>
                      <a:rPr lang="ru-RU" sz="22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ru-RU" sz="2200" b="1" i="1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3691716"/>
                <a:ext cx="8172400" cy="3166284"/>
              </a:xfrm>
              <a:blipFill rotWithShape="1">
                <a:blip r:embed="rId2" cstate="print"/>
                <a:stretch>
                  <a:fillRect l="-895" t="-1349" r="-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-42816"/>
            <a:ext cx="4860032" cy="3476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68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42436" y="3789040"/>
            <a:ext cx="7357955" cy="30689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lvl="0" indent="0">
              <a:buClr>
                <a:srgbClr val="B13F9A"/>
              </a:buClr>
              <a:buNone/>
            </a:pPr>
            <a:r>
              <a:rPr lang="ru-RU" sz="2200" b="1" i="1" dirty="0">
                <a:solidFill>
                  <a:prstClr val="black"/>
                </a:solidFill>
              </a:rPr>
              <a:t>Площадь горизонтальной поверхности торта, залитая шоколадом, равна 750 см2, а площадь боковой поверхности всех слоев составляет 1440 см2.</a:t>
            </a:r>
          </a:p>
          <a:p>
            <a:pPr marL="0" lvl="0" indent="0">
              <a:buClr>
                <a:srgbClr val="B13F9A"/>
              </a:buClr>
              <a:buNone/>
            </a:pPr>
            <a:r>
              <a:rPr lang="ru-RU" sz="2200" b="1" i="1" dirty="0">
                <a:solidFill>
                  <a:prstClr val="black"/>
                </a:solidFill>
              </a:rPr>
              <a:t>Определите высоту торта.</a:t>
            </a:r>
          </a:p>
          <a:p>
            <a:pPr marL="0" lvl="0" indent="0">
              <a:buClr>
                <a:srgbClr val="B13F9A"/>
              </a:buClr>
              <a:buNone/>
            </a:pPr>
            <a:r>
              <a:rPr lang="ru-RU" sz="2200" b="1" i="1" dirty="0">
                <a:solidFill>
                  <a:prstClr val="black"/>
                </a:solidFill>
              </a:rPr>
              <a:t>(значение π округлите до 3)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825802" y="188640"/>
            <a:ext cx="3346598" cy="6624736"/>
          </a:xfrm>
        </p:spPr>
        <p:txBody>
          <a:bodyPr>
            <a:normAutofit/>
          </a:bodyPr>
          <a:lstStyle/>
          <a:p>
            <a:pPr marL="0" lvl="0" indent="0">
              <a:buClr>
                <a:srgbClr val="B13F9A"/>
              </a:buClr>
              <a:buNone/>
            </a:pPr>
            <a:endParaRPr lang="ru-RU" sz="1700" dirty="0" smtClean="0">
              <a:solidFill>
                <a:prstClr val="black"/>
              </a:solidFill>
            </a:endParaRPr>
          </a:p>
          <a:p>
            <a:pPr marL="0" lvl="0" indent="0">
              <a:buClr>
                <a:srgbClr val="B13F9A"/>
              </a:buClr>
              <a:buNone/>
            </a:pPr>
            <a:r>
              <a:rPr lang="ru-RU" sz="2200" b="1" i="1" dirty="0" smtClean="0">
                <a:solidFill>
                  <a:prstClr val="black"/>
                </a:solidFill>
              </a:rPr>
              <a:t> Высота </a:t>
            </a:r>
            <a:r>
              <a:rPr lang="ru-RU" sz="2200" b="1" i="1" dirty="0">
                <a:solidFill>
                  <a:prstClr val="black"/>
                </a:solidFill>
              </a:rPr>
              <a:t>каждого слоя трехъярусного торта одинаковая. </a:t>
            </a:r>
            <a:r>
              <a:rPr lang="ru-RU" sz="2200" b="1" i="1" dirty="0" smtClean="0">
                <a:solidFill>
                  <a:prstClr val="black"/>
                </a:solidFill>
              </a:rPr>
              <a:t> </a:t>
            </a:r>
          </a:p>
          <a:p>
            <a:pPr marL="0" lvl="0" indent="0">
              <a:buClr>
                <a:srgbClr val="B13F9A"/>
              </a:buClr>
              <a:buNone/>
            </a:pPr>
            <a:r>
              <a:rPr lang="ru-RU" sz="2200" b="1" i="1" dirty="0" smtClean="0">
                <a:solidFill>
                  <a:prstClr val="black"/>
                </a:solidFill>
              </a:rPr>
              <a:t>Диаметр </a:t>
            </a:r>
            <a:r>
              <a:rPr lang="ru-RU" sz="2200" b="1" i="1" dirty="0">
                <a:solidFill>
                  <a:prstClr val="black"/>
                </a:solidFill>
              </a:rPr>
              <a:t>верхнего слоя равен 2R, диаметр второго слоя больше в 2 раза, а </a:t>
            </a:r>
            <a:r>
              <a:rPr lang="ru-RU" sz="2200" b="1" i="1" dirty="0" smtClean="0">
                <a:solidFill>
                  <a:prstClr val="black"/>
                </a:solidFill>
              </a:rPr>
              <a:t>диаметр третьего </a:t>
            </a:r>
            <a:r>
              <a:rPr lang="ru-RU" sz="2200" b="1" i="1" dirty="0">
                <a:solidFill>
                  <a:prstClr val="black"/>
                </a:solidFill>
              </a:rPr>
              <a:t>слоя – в 3 раза больше диаметра верхнего слоя.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C:\Users\User\Desktop\к уроку\тор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646290" cy="3097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85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i="1" dirty="0">
                <a:solidFill>
                  <a:prstClr val="black"/>
                </a:solidFill>
              </a:rPr>
              <a:t>см2.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07904" y="188641"/>
            <a:ext cx="4320480" cy="6532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672</a:t>
            </a:r>
            <a:r>
              <a:rPr lang="ru-RU" sz="3200" b="1" i="1" dirty="0" smtClean="0">
                <a:solidFill>
                  <a:prstClr val="black"/>
                </a:solidFill>
              </a:rPr>
              <a:t> π  кв. м </a:t>
            </a: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prstClr val="black"/>
                </a:solidFill>
              </a:rPr>
              <a:t> или </a:t>
            </a: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prstClr val="black"/>
                </a:solidFill>
              </a:rPr>
              <a:t>2110 кв. м</a:t>
            </a: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prstClr val="black"/>
                </a:solidFill>
              </a:rPr>
              <a:t>-------------------</a:t>
            </a:r>
            <a:endParaRPr lang="ru-RU" sz="3200" b="1" i="1" dirty="0">
              <a:solidFill>
                <a:prstClr val="black"/>
              </a:solidFill>
            </a:endParaRP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prstClr val="black"/>
                </a:solidFill>
              </a:rPr>
              <a:t>94,5</a:t>
            </a:r>
            <a:r>
              <a:rPr lang="ru-RU" sz="3200" b="1" i="1" dirty="0">
                <a:solidFill>
                  <a:prstClr val="black"/>
                </a:solidFill>
              </a:rPr>
              <a:t> π  кв. </a:t>
            </a:r>
            <a:r>
              <a:rPr lang="ru-RU" sz="3200" b="1" i="1" dirty="0" smtClean="0">
                <a:solidFill>
                  <a:prstClr val="black"/>
                </a:solidFill>
              </a:rPr>
              <a:t>см </a:t>
            </a: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prstClr val="black"/>
                </a:solidFill>
              </a:rPr>
              <a:t>или</a:t>
            </a: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prstClr val="black"/>
                </a:solidFill>
              </a:rPr>
              <a:t>296,73</a:t>
            </a:r>
            <a:r>
              <a:rPr lang="ru-RU" sz="3200" b="1" i="1" dirty="0">
                <a:solidFill>
                  <a:prstClr val="black"/>
                </a:solidFill>
              </a:rPr>
              <a:t> кв. см </a:t>
            </a:r>
            <a:endParaRPr lang="ru-RU" sz="3200" b="1" i="1" dirty="0" smtClean="0">
              <a:solidFill>
                <a:prstClr val="black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/>
              <a:t>-------------------</a:t>
            </a:r>
          </a:p>
          <a:p>
            <a:pPr marL="0" indent="0" algn="ctr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3200" b="1" dirty="0" smtClean="0"/>
              <a:t>24 </a:t>
            </a:r>
            <a:r>
              <a:rPr lang="ru-RU" sz="3200" b="1" i="1" dirty="0" smtClean="0">
                <a:solidFill>
                  <a:prstClr val="black"/>
                </a:solidFill>
              </a:rPr>
              <a:t>см </a:t>
            </a:r>
            <a:endParaRPr lang="ru-RU" sz="3200" b="1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66" y="332656"/>
            <a:ext cx="2925807" cy="187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5" y="2492896"/>
            <a:ext cx="2808313" cy="200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User\Desktop\к уроку\тор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42" y="4777209"/>
            <a:ext cx="2916132" cy="194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8371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1125538"/>
            <a:ext cx="7848872" cy="495458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sz="4800" i="1" dirty="0" smtClean="0"/>
              <a:t>Я думаю, что никогда до настоящего времени мы не  жили в такой геометрический период.</a:t>
            </a:r>
          </a:p>
          <a:p>
            <a:pPr>
              <a:buNone/>
            </a:pPr>
            <a:r>
              <a:rPr lang="ru-RU" sz="4800" i="1" dirty="0" smtClean="0"/>
              <a:t>Все вокруг – геометрия»</a:t>
            </a:r>
          </a:p>
          <a:p>
            <a:endParaRPr lang="ru-RU" sz="4800" i="1" dirty="0" smtClean="0"/>
          </a:p>
          <a:p>
            <a:pPr algn="r">
              <a:buNone/>
            </a:pPr>
            <a:r>
              <a:rPr lang="ru-RU" sz="3600" i="1" dirty="0" err="1" smtClean="0"/>
              <a:t>Ле</a:t>
            </a:r>
            <a:r>
              <a:rPr lang="ru-RU" sz="3600" i="1" dirty="0" smtClean="0"/>
              <a:t> Корбюзье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ADMIN\Desktop\урок на конкурс\Bmwvierzylinderturm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3960813" cy="59039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79912" y="1700808"/>
            <a:ext cx="4392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chemeClr val="tx2"/>
                </a:solidFill>
              </a:rPr>
              <a:t>Здание музея концерна</a:t>
            </a:r>
            <a:endParaRPr lang="en-US" sz="3200" b="1" i="1" u="sng" dirty="0" smtClean="0">
              <a:solidFill>
                <a:schemeClr val="tx2"/>
              </a:solidFill>
            </a:endParaRPr>
          </a:p>
          <a:p>
            <a:pPr algn="ctr"/>
            <a:r>
              <a:rPr lang="ru-RU" sz="3200" b="1" i="1" u="sng" dirty="0" smtClean="0">
                <a:solidFill>
                  <a:schemeClr val="tx2"/>
                </a:solidFill>
              </a:rPr>
              <a:t> </a:t>
            </a:r>
            <a:r>
              <a:rPr lang="en-US" sz="3200" b="1" i="1" u="sng" dirty="0" smtClean="0">
                <a:solidFill>
                  <a:schemeClr val="tx2"/>
                </a:solidFill>
              </a:rPr>
              <a:t>BMW</a:t>
            </a:r>
            <a:endParaRPr lang="ru-RU" sz="3200" b="1" i="1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:\К откр уроку\к уроку\7. картинки\medium_20100311094241365609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777686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ADMIN\Desktop\урок на конкурс\BMW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1075"/>
            <a:ext cx="8496300" cy="55435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88640"/>
            <a:ext cx="8388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chemeClr val="tx2"/>
                </a:solidFill>
              </a:rPr>
              <a:t>Рекламный зал концерна </a:t>
            </a:r>
            <a:r>
              <a:rPr lang="en-US" sz="3600" b="1" i="1" u="sng" dirty="0" smtClean="0">
                <a:solidFill>
                  <a:schemeClr val="tx2"/>
                </a:solidFill>
              </a:rPr>
              <a:t>BMW</a:t>
            </a:r>
            <a:endParaRPr lang="ru-RU" sz="3600" b="1" i="1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u="sng" dirty="0" smtClean="0">
                <a:solidFill>
                  <a:schemeClr val="tx2"/>
                </a:solidFill>
              </a:rPr>
              <a:t>Павильон Дрезденской выставки</a:t>
            </a:r>
            <a:endParaRPr lang="ru-RU" i="1" u="sng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I:\К откр уроку\к уроку\7. картинки\bdtn_kugelhaus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388843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7985" y="2132856"/>
            <a:ext cx="39604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/>
              <a:t>Самое первое здание шарообразной формы.</a:t>
            </a:r>
          </a:p>
          <a:p>
            <a:pPr algn="ctr"/>
            <a:r>
              <a:rPr lang="ru-RU" sz="3600" i="1" dirty="0" smtClean="0"/>
              <a:t>Построено в 1928 году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/>
          <a:lstStyle/>
          <a:p>
            <a:pPr algn="ctr"/>
            <a:r>
              <a:rPr lang="ru-RU" u="sng" dirty="0" smtClean="0">
                <a:solidFill>
                  <a:schemeClr val="tx2"/>
                </a:solidFill>
              </a:rPr>
              <a:t>Дома в форме шара</a:t>
            </a:r>
            <a:endParaRPr lang="ru-RU" u="sng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I:\К откр уроку\к уроку\7. картинки\Doma-shary_Gertogenbosh_Niderlandy_09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7504" y="1124744"/>
            <a:ext cx="403244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I:\К откр уроку\к уроку\7. картинки\54-2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36912"/>
            <a:ext cx="381642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:\Математика про шар\1445335276_doma-shary-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427126"/>
            <a:ext cx="3201981" cy="3904854"/>
          </a:xfrm>
          <a:prstGeom prst="rect">
            <a:avLst/>
          </a:prstGeom>
          <a:noFill/>
        </p:spPr>
      </p:pic>
      <p:pic>
        <p:nvPicPr>
          <p:cNvPr id="50179" name="Picture 3" descr="H:\Математика про шар\life_in_a_bowl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0042"/>
            <a:ext cx="4714908" cy="3408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>
            <a:normAutofit/>
          </a:bodyPr>
          <a:lstStyle/>
          <a:p>
            <a:pPr algn="ctr"/>
            <a:r>
              <a:rPr lang="ru-RU" sz="4800" u="sng" dirty="0" smtClean="0">
                <a:solidFill>
                  <a:schemeClr val="tx2"/>
                </a:solidFill>
              </a:rPr>
              <a:t>Время и конус</a:t>
            </a:r>
            <a:endParaRPr lang="ru-RU" sz="4800" u="sng" dirty="0">
              <a:solidFill>
                <a:schemeClr val="tx2"/>
              </a:solidFill>
            </a:endParaRPr>
          </a:p>
        </p:txBody>
      </p:sp>
      <p:pic>
        <p:nvPicPr>
          <p:cNvPr id="9" name="Содержимое 8" descr="C:\Users\ADMIN\Desktop\Новая папка\21452f040059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28700" y="1747044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8" descr="C:\Users\ADMIN\Desktop\Новая папка\21452f040059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6837924" cy="504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179512" y="2276872"/>
          <a:ext cx="4608512" cy="4352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Документ" r:id="rId4" imgW="5994843" imgH="9085264" progId="Word.Document.12">
                  <p:embed/>
                </p:oleObj>
              </mc:Choice>
              <mc:Fallback>
                <p:oleObj name="Документ" r:id="rId4" imgW="5994843" imgH="908526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276872"/>
                        <a:ext cx="4608512" cy="43520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>
                <a:solidFill>
                  <a:schemeClr val="tx2"/>
                </a:solidFill>
              </a:rPr>
              <a:t>Задача про линолеум</a:t>
            </a:r>
            <a:endParaRPr lang="ru-RU" u="sng" dirty="0">
              <a:solidFill>
                <a:schemeClr val="tx2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79512" y="908720"/>
            <a:ext cx="7516688" cy="5547016"/>
          </a:xfrm>
        </p:spPr>
        <p:txBody>
          <a:bodyPr/>
          <a:lstStyle/>
          <a:p>
            <a:pPr>
              <a:buNone/>
            </a:pPr>
            <a:r>
              <a:rPr lang="ru-RU" sz="2800" b="1" i="1" dirty="0" smtClean="0"/>
              <a:t>Диаметр рулона </a:t>
            </a:r>
            <a:r>
              <a:rPr lang="en-US" sz="2800" b="1" i="1" dirty="0" smtClean="0"/>
              <a:t>30 </a:t>
            </a:r>
            <a:r>
              <a:rPr lang="ru-RU" sz="2800" b="1" i="1" dirty="0" smtClean="0"/>
              <a:t>см</a:t>
            </a:r>
            <a:endParaRPr lang="ru-RU" sz="2800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589240"/>
            <a:ext cx="3456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Толщина линолеума 0,5 см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2924944"/>
            <a:ext cx="4464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Сколько метров линолеума в рулоне?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0059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49080"/>
            <a:ext cx="81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    </a:t>
            </a:r>
            <a:r>
              <a:rPr lang="en-US" sz="5400" b="1" dirty="0" smtClean="0"/>
              <a:t>S </a:t>
            </a:r>
            <a:r>
              <a:rPr lang="ru-RU" sz="3600" b="1" dirty="0" smtClean="0"/>
              <a:t>круга</a:t>
            </a:r>
            <a:r>
              <a:rPr lang="ru-RU" sz="5400" b="1" dirty="0" smtClean="0"/>
              <a:t> = </a:t>
            </a:r>
            <a:r>
              <a:rPr lang="en-US" sz="5400" b="1" dirty="0" smtClean="0"/>
              <a:t>S</a:t>
            </a:r>
            <a:r>
              <a:rPr lang="ru-RU" sz="5400" b="1" dirty="0" smtClean="0"/>
              <a:t> </a:t>
            </a:r>
            <a:r>
              <a:rPr lang="ru-RU" sz="3600" b="1" dirty="0" smtClean="0"/>
              <a:t>прямоугольника</a:t>
            </a:r>
            <a:endParaRPr lang="ru-RU" sz="3600" b="1" dirty="0"/>
          </a:p>
        </p:txBody>
      </p:sp>
      <p:sp>
        <p:nvSpPr>
          <p:cNvPr id="3" name="Овал 2"/>
          <p:cNvSpPr/>
          <p:nvPr/>
        </p:nvSpPr>
        <p:spPr>
          <a:xfrm flipV="1">
            <a:off x="323528" y="2564904"/>
            <a:ext cx="1346448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3284984"/>
            <a:ext cx="504056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9512" y="1790237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D=30 </a:t>
            </a:r>
            <a:r>
              <a:rPr lang="ru-RU" sz="3200" b="1" dirty="0" smtClean="0"/>
              <a:t>см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80312" y="2780928"/>
            <a:ext cx="9361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0,5 см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2852936"/>
            <a:ext cx="6480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 smtClean="0">
                <a:solidFill>
                  <a:prstClr val="black"/>
                </a:solidFill>
              </a:rPr>
              <a:t>=</a:t>
            </a:r>
            <a:endParaRPr lang="ru-RU" sz="5400" b="1" dirty="0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/>
          <a:lstStyle/>
          <a:p>
            <a:pPr algn="ctr"/>
            <a:r>
              <a:rPr lang="ru-RU" u="sng" dirty="0" smtClean="0">
                <a:solidFill>
                  <a:schemeClr val="tx2"/>
                </a:solidFill>
              </a:rPr>
              <a:t>Задача про линолеум</a:t>
            </a:r>
            <a:endParaRPr lang="ru-RU" u="sng" dirty="0">
              <a:solidFill>
                <a:schemeClr val="tx2"/>
              </a:soli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9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 smtClean="0">
                <a:solidFill>
                  <a:schemeClr val="tx2"/>
                </a:solidFill>
              </a:rPr>
              <a:t>Домашнее задание</a:t>
            </a:r>
            <a:endParaRPr lang="ru-RU" u="sng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dirty="0" smtClean="0"/>
              <a:t>Ответить на вопросы теста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Решить задачи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Проблемный вопрос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i="1" u="sng" dirty="0">
                <a:solidFill>
                  <a:schemeClr val="tx2"/>
                </a:solidFill>
              </a:rPr>
              <a:t>Проблемный вопрос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8172400" cy="59046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1. Представим, что Земной шар </a:t>
            </a:r>
          </a:p>
          <a:p>
            <a:pPr marL="0" indent="0">
              <a:buNone/>
            </a:pPr>
            <a:r>
              <a:rPr lang="ru-RU" b="1" i="1" dirty="0" smtClean="0"/>
              <a:t>обтянули по экватору обручем, а </a:t>
            </a:r>
          </a:p>
          <a:p>
            <a:pPr marL="0" indent="0">
              <a:buNone/>
            </a:pPr>
            <a:r>
              <a:rPr lang="ru-RU" b="1" i="1" dirty="0" smtClean="0"/>
              <a:t>также подобным же образом </a:t>
            </a:r>
          </a:p>
          <a:p>
            <a:pPr marL="0" indent="0">
              <a:buNone/>
            </a:pPr>
            <a:r>
              <a:rPr lang="ru-RU" b="1" i="1" dirty="0" smtClean="0"/>
              <a:t>обтянут апельсин по его большому кругу.</a:t>
            </a:r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                Далее вообразим, что окружность </a:t>
            </a:r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                каждого обруча увеличилась на 1 м.</a:t>
            </a:r>
          </a:p>
          <a:p>
            <a:pPr marL="0" indent="0">
              <a:buNone/>
            </a:pPr>
            <a:r>
              <a:rPr lang="ru-RU" b="1" i="1" dirty="0" smtClean="0"/>
              <a:t>	          Чей зазор больше – апельсина или </a:t>
            </a:r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                 Земного шара?</a:t>
            </a:r>
          </a:p>
          <a:p>
            <a:pPr marL="0" indent="0">
              <a:buNone/>
            </a:pPr>
            <a:r>
              <a:rPr lang="ru-RU" b="1" i="1" dirty="0" smtClean="0"/>
              <a:t>  </a:t>
            </a:r>
          </a:p>
          <a:p>
            <a:pPr marL="0" indent="0">
              <a:buNone/>
            </a:pPr>
            <a:r>
              <a:rPr lang="ru-RU" b="1" i="1" dirty="0" smtClean="0"/>
              <a:t>	</a:t>
            </a:r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2. Вообразите, что вы обошли землю по экватору. </a:t>
            </a:r>
          </a:p>
          <a:p>
            <a:pPr marL="0" indent="0">
              <a:buNone/>
            </a:pPr>
            <a:r>
              <a:rPr lang="ru-RU" b="1" i="1" dirty="0" smtClean="0"/>
              <a:t>На сколько при этом верхушка вашей </a:t>
            </a:r>
          </a:p>
          <a:p>
            <a:pPr marL="0" indent="0">
              <a:buNone/>
            </a:pPr>
            <a:r>
              <a:rPr lang="ru-RU" b="1" i="1" dirty="0" smtClean="0"/>
              <a:t>головы прошла более длинный путь, </a:t>
            </a:r>
          </a:p>
          <a:p>
            <a:pPr marL="0" indent="0">
              <a:buNone/>
            </a:pPr>
            <a:r>
              <a:rPr lang="ru-RU" b="1" i="1" dirty="0" smtClean="0"/>
              <a:t>чем ваша стопа?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</a:t>
            </a:r>
            <a:endParaRPr lang="ru-RU" dirty="0"/>
          </a:p>
        </p:txBody>
      </p:sp>
      <p:pic>
        <p:nvPicPr>
          <p:cNvPr id="2050" name="Picture 2" descr="F:\Иванова Т.Н Урок+презент\к уроку\апельси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620688"/>
            <a:ext cx="208823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Иванова Т.Н Урок+презент\к уроку\земной ша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" y="2780928"/>
            <a:ext cx="1728192" cy="162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Иванова Т.Н Урок+презент\к уроку\little-boy-walk-on-globe-world-map-concept-travel_48369-104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157192"/>
            <a:ext cx="1613173" cy="161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Иванова Т.Н Урок+презент\к уроку\люди-глобуса-64221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977" y="4077072"/>
            <a:ext cx="1752829" cy="1752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86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32696"/>
          </a:xfrm>
        </p:spPr>
        <p:txBody>
          <a:bodyPr>
            <a:normAutofit/>
          </a:bodyPr>
          <a:lstStyle/>
          <a:p>
            <a:pPr algn="ctr"/>
            <a:r>
              <a:rPr lang="ru-RU" sz="4800" i="1" u="sng" dirty="0">
                <a:solidFill>
                  <a:schemeClr val="tx2"/>
                </a:solidFill>
              </a:rPr>
              <a:t>Рефлексия</a:t>
            </a:r>
            <a:endParaRPr lang="ru-RU" sz="4500" b="1" dirty="0">
              <a:solidFill>
                <a:schemeClr val="tx2"/>
              </a:solidFill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484783"/>
            <a:ext cx="7920880" cy="4822891"/>
          </a:xfrm>
        </p:spPr>
        <p:txBody>
          <a:bodyPr>
            <a:noAutofit/>
          </a:bodyPr>
          <a:lstStyle/>
          <a:p>
            <a:pPr marL="64008" indent="0">
              <a:buNone/>
            </a:pPr>
            <a:r>
              <a:rPr lang="ru-RU" b="1" i="1" dirty="0" smtClean="0"/>
              <a:t>               Урок полезен, все понятно.</a:t>
            </a:r>
            <a:endParaRPr lang="en-US" b="1" i="1" dirty="0" smtClean="0"/>
          </a:p>
          <a:p>
            <a:pPr marL="64008" indent="0">
              <a:buNone/>
            </a:pPr>
            <a:endParaRPr lang="ru-RU" b="1" i="1" dirty="0"/>
          </a:p>
          <a:p>
            <a:pPr marL="64008" indent="0">
              <a:buNone/>
            </a:pPr>
            <a:r>
              <a:rPr lang="ru-RU" b="1" i="1" dirty="0" smtClean="0"/>
              <a:t> Лишь кое-что чуть-чуть неясно.</a:t>
            </a:r>
            <a:endParaRPr lang="en-US" b="1" i="1" dirty="0" smtClean="0"/>
          </a:p>
          <a:p>
            <a:pPr marL="64008" indent="0">
              <a:buNone/>
            </a:pPr>
            <a:endParaRPr lang="ru-RU" b="1" i="1" dirty="0" smtClean="0"/>
          </a:p>
          <a:p>
            <a:pPr marL="64008" indent="0">
              <a:buNone/>
            </a:pPr>
            <a:endParaRPr lang="ru-RU" b="1" i="1" dirty="0" smtClean="0"/>
          </a:p>
          <a:p>
            <a:pPr marL="64008" indent="0">
              <a:buNone/>
            </a:pPr>
            <a:r>
              <a:rPr lang="ru-RU" b="1" i="1" dirty="0" smtClean="0"/>
              <a:t>                 Еще придётся потрудиться.</a:t>
            </a:r>
            <a:endParaRPr lang="en-US" b="1" i="1" dirty="0" smtClean="0"/>
          </a:p>
          <a:p>
            <a:pPr marL="64008" indent="0">
              <a:buNone/>
            </a:pPr>
            <a:endParaRPr lang="ru-RU" b="1" i="1" dirty="0" smtClean="0"/>
          </a:p>
          <a:p>
            <a:pPr marL="64008" indent="0">
              <a:buNone/>
            </a:pPr>
            <a:endParaRPr lang="ru-RU" b="1" i="1" dirty="0" smtClean="0"/>
          </a:p>
          <a:p>
            <a:pPr marL="64008" indent="0">
              <a:buNone/>
            </a:pPr>
            <a:r>
              <a:rPr lang="ru-RU" b="1" i="1" dirty="0" smtClean="0"/>
              <a:t>Да, трудно все - таки учиться!</a:t>
            </a:r>
          </a:p>
          <a:p>
            <a:pPr marL="578358" indent="-514350">
              <a:buFont typeface="+mj-lt"/>
              <a:buAutoNum type="arabicPeriod"/>
            </a:pPr>
            <a:endParaRPr lang="ru-RU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08720"/>
            <a:ext cx="1440000" cy="1440000"/>
          </a:xfrm>
        </p:spPr>
      </p:pic>
      <p:pic>
        <p:nvPicPr>
          <p:cNvPr id="7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204864"/>
            <a:ext cx="1602619" cy="1144871"/>
          </a:xfrm>
          <a:prstGeom prst="rect">
            <a:avLst/>
          </a:prstGeom>
        </p:spPr>
      </p:pic>
      <p:pic>
        <p:nvPicPr>
          <p:cNvPr id="8" name="Объект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87" y="3784227"/>
            <a:ext cx="1224136" cy="1224136"/>
          </a:xfrm>
          <a:prstGeom prst="rect">
            <a:avLst/>
          </a:prstGeom>
        </p:spPr>
      </p:pic>
      <p:pic>
        <p:nvPicPr>
          <p:cNvPr id="9" name="Объект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039" y="5013176"/>
            <a:ext cx="1267530" cy="129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2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:\К откр уроку\к уроку\7. картинки\064_mediu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792088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 rot="20939723">
            <a:off x="1475656" y="1556792"/>
            <a:ext cx="5184576" cy="3384376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Всем спасибо!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cdn.pixabay.com/photo/2017/07/24/14/07/globus-2534766_128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104" y="0"/>
            <a:ext cx="6490224" cy="6972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771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0"/>
            <a:ext cx="7200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47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к уроку\тор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0"/>
            <a:ext cx="73448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8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:\К откр уроку\к уроку\7. картинки\69469994_1475920_nastennaj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56880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447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:\К откр уроку\к уроку\7. картинки\1123083985_g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6264697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782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943</TotalTime>
  <Words>632</Words>
  <Application>Microsoft Office PowerPoint</Application>
  <PresentationFormat>Экран (4:3)</PresentationFormat>
  <Paragraphs>164</Paragraphs>
  <Slides>40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Изящная</vt:lpstr>
      <vt:lpstr>Документ</vt:lpstr>
      <vt:lpstr>Решение практико-ориентированных задач на тему  «Тела вращения»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</vt:lpstr>
      <vt:lpstr>Задачи урока:</vt:lpstr>
      <vt:lpstr>Презентация PowerPoint</vt:lpstr>
      <vt:lpstr>Характеристики    Цилиндра </vt:lpstr>
      <vt:lpstr>Характеристики   Конуса</vt:lpstr>
      <vt:lpstr>Характеристики  Шара</vt:lpstr>
      <vt:lpstr>Общие характеристики </vt:lpstr>
      <vt:lpstr> Найдите соответствующую формулу   </vt:lpstr>
      <vt:lpstr>Эталон: </vt:lpstr>
      <vt:lpstr>Критерии оценивания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см2.</vt:lpstr>
      <vt:lpstr>Презентация PowerPoint</vt:lpstr>
      <vt:lpstr>Презентация PowerPoint</vt:lpstr>
      <vt:lpstr>Презентация PowerPoint</vt:lpstr>
      <vt:lpstr>Павильон Дрезденской выставки</vt:lpstr>
      <vt:lpstr>Дома в форме шара</vt:lpstr>
      <vt:lpstr>Презентация PowerPoint</vt:lpstr>
      <vt:lpstr>Время и конус</vt:lpstr>
      <vt:lpstr>Задача про линолеум</vt:lpstr>
      <vt:lpstr>Задача про линолеум</vt:lpstr>
      <vt:lpstr>Домашнее задание</vt:lpstr>
      <vt:lpstr>Проблемный вопрос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97</cp:revision>
  <dcterms:created xsi:type="dcterms:W3CDTF">2014-11-17T16:32:12Z</dcterms:created>
  <dcterms:modified xsi:type="dcterms:W3CDTF">2021-06-25T12:36:25Z</dcterms:modified>
</cp:coreProperties>
</file>