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65" r:id="rId3"/>
    <p:sldId id="266" r:id="rId4"/>
    <p:sldId id="267" r:id="rId5"/>
    <p:sldId id="277" r:id="rId6"/>
    <p:sldId id="279" r:id="rId7"/>
    <p:sldId id="278" r:id="rId8"/>
    <p:sldId id="259" r:id="rId9"/>
    <p:sldId id="260" r:id="rId10"/>
    <p:sldId id="262" r:id="rId11"/>
    <p:sldId id="274" r:id="rId12"/>
    <p:sldId id="280" r:id="rId13"/>
    <p:sldId id="281" r:id="rId14"/>
    <p:sldId id="28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5C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147248" cy="1512168"/>
          </a:xfrm>
        </p:spPr>
        <p:txBody>
          <a:bodyPr>
            <a:no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b="1" kern="0" cap="none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муниципальное </a:t>
            </a:r>
            <a:r>
              <a:rPr lang="ru-RU" altLang="ru-RU" sz="1800" b="1" kern="0" cap="none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автономное дошкольное образовательное учреждение детский сад № 210 «Ладушки» </a:t>
            </a:r>
            <a:br>
              <a:rPr lang="ru-RU" altLang="ru-RU" sz="1800" b="1" kern="0" cap="none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1800" b="1" kern="0" cap="none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городского округа Тольятти</a:t>
            </a:r>
            <a:r>
              <a:rPr lang="en-US" altLang="ru-RU" sz="1800" b="1" kern="0" cap="none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en-US" altLang="ru-RU" sz="1800" b="1" kern="0" cap="none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endParaRPr lang="ru-RU" i="1" dirty="0" smtClean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200" cap="small" dirty="0">
                <a:solidFill>
                  <a:srgbClr val="E15C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Презентация </a:t>
            </a:r>
            <a:endParaRPr lang="ru-RU" sz="3200" cap="small" dirty="0" smtClean="0">
              <a:solidFill>
                <a:srgbClr val="E15C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cap="small" dirty="0" smtClean="0">
                <a:solidFill>
                  <a:srgbClr val="E15C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методической разработки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320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</a:t>
            </a:r>
            <a:r>
              <a:rPr lang="ru-RU" sz="3200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Паспорт речевого </a:t>
            </a:r>
            <a:r>
              <a:rPr lang="ru-RU" sz="320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развития детей </a:t>
            </a:r>
            <a:r>
              <a:rPr lang="ru-RU" sz="3200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 ТНР»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i="1" dirty="0" smtClean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i="1" dirty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Авторы</a:t>
            </a:r>
            <a:r>
              <a:rPr lang="ru-RU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Федотова А.Н., педагог-психолог</a:t>
            </a:r>
          </a:p>
          <a:p>
            <a:pPr marL="0" indent="0" algn="r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Платова И.В., учитель-логопед</a:t>
            </a:r>
            <a:endParaRPr lang="ru-RU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i="1" dirty="0" smtClean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endParaRPr lang="ru-RU" i="1" dirty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41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03232" cy="6597352"/>
          </a:xfrm>
        </p:spPr>
        <p:txBody>
          <a:bodyPr>
            <a:normAutofit fontScale="90000"/>
          </a:bodyPr>
          <a:lstStyle/>
          <a:p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7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методической разработки:</a:t>
            </a:r>
            <a:r>
              <a:rPr lang="ru-RU" sz="27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Партнерское взаимодействие ДОО с семьей в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вопросах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психофизиологического и речевого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Оформление индивидуальных паспортов речевого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с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ТНР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методической разработки:</a:t>
            </a:r>
            <a:r>
              <a:rPr lang="ru-RU" sz="27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Активизация речевой деятельности детей</a:t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Оптимизация детско-родительских отношений</a:t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Повышение уровня компетентности родителей в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вопросах </a:t>
            </a:r>
            <a: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речевого развития дошкольников</a:t>
            </a:r>
            <a:br>
              <a:rPr lang="ru-RU" sz="27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dirty="0">
                <a:solidFill>
                  <a:schemeClr val="tx1"/>
                </a:solidFill>
              </a:rPr>
              <a:t/>
            </a:r>
            <a:br>
              <a:rPr lang="ru-RU" sz="2900" dirty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75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 мотивы создания паспорта речевого развития ребён</a:t>
            </a:r>
            <a:r>
              <a:rPr lang="ru-RU" sz="2800" b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</a:t>
            </a:r>
            <a:endParaRPr lang="ru-RU" sz="2800" b="1" dirty="0">
              <a:solidFill>
                <a:srgbClr val="E15C0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Clr>
                <a:srgbClr val="E15C01"/>
              </a:buClr>
              <a:buSzPct val="90000"/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Недостаточный уровень осведомленности родителей по данному вопросу</a:t>
            </a:r>
          </a:p>
          <a:p>
            <a:pPr marL="457200" indent="-457200">
              <a:buClr>
                <a:srgbClr val="E15C01"/>
              </a:buClr>
              <a:buSzPct val="90000"/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уровень развития речи детей</a:t>
            </a:r>
          </a:p>
          <a:p>
            <a:pPr marL="457200" indent="-457200">
              <a:buClr>
                <a:srgbClr val="E15C01"/>
              </a:buClr>
              <a:buSzPct val="90000"/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Недостаточный уровень сформированности коммуникативных навыков у детей с речевыми нарушениями</a:t>
            </a:r>
          </a:p>
          <a:p>
            <a:pPr marL="457200" indent="-457200">
              <a:buClr>
                <a:srgbClr val="E15C01"/>
              </a:buClr>
              <a:buSzPct val="90000"/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Отказ родителей от прохождения ПМПК и как следствие – отсутствие документальных оснований у учителя-логопеда для работы с такими детьми</a:t>
            </a:r>
          </a:p>
          <a:p>
            <a:pPr marL="457200" indent="-457200">
              <a:buClr>
                <a:srgbClr val="E15C01"/>
              </a:buClr>
              <a:buSzPct val="90000"/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трудностей у педагогов при взаимодействии с детьми с ОВЗ (ТНР)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44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</a:t>
            </a:r>
            <a:r>
              <a:rPr lang="ru-RU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Паспорта речевого развития ребенка»</a:t>
            </a:r>
            <a:endParaRPr lang="ru-RU" b="1" i="1" dirty="0">
              <a:solidFill>
                <a:srgbClr val="E15C0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600200"/>
            <a:ext cx="7457256" cy="4637112"/>
          </a:xfrm>
        </p:spPr>
        <p:txBody>
          <a:bodyPr>
            <a:normAutofit fontScale="85000" lnSpcReduction="1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Титульный лист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указанием имени ребёнка и его речевого нарушения, описания заключения ПМПК, рекомендованной программы и направлений коррекционной работы,</a:t>
            </a:r>
            <a:endParaRPr lang="ru-RU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en-US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артикуляционные упражнения для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проблемных звуков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en-US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подборка упражнений на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дыхание</a:t>
            </a:r>
            <a:endParaRPr lang="ru-RU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Ш –это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набор игр и упражнений на развитие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лексико-грамматического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строя, развития фонематического восприятия, связной речи.</a:t>
            </a:r>
            <a:endParaRPr lang="ru-RU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en-US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таблица настроения, где ребёнок с помощью смайликов или каких-либо других символов обозначает своё настроение во время занятия</a:t>
            </a:r>
            <a:endParaRPr lang="ru-RU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</a:pPr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 раздел – это страничка «Мои </a:t>
            </a:r>
            <a:r>
              <a:rPr lang="ru-RU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достижения»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76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3880"/>
            <a:ext cx="864096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317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8660"/>
            <a:ext cx="7776864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677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147248" cy="1301006"/>
          </a:xfrm>
        </p:spPr>
        <p:txBody>
          <a:bodyPr>
            <a:normAutofit/>
          </a:bodyPr>
          <a:lstStyle/>
          <a:p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 разделы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представлены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виде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«кармашков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которых размещены карточки с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соответствующими заключению 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упражнениями и играми</a:t>
            </a:r>
            <a:endParaRPr lang="ru-RU" sz="2200" b="1" i="1" dirty="0">
              <a:solidFill>
                <a:srgbClr val="E15C0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7638"/>
            <a:ext cx="7416824" cy="5179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56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6" r="1712" b="11065"/>
          <a:stretch/>
        </p:blipFill>
        <p:spPr>
          <a:xfrm>
            <a:off x="251520" y="188640"/>
            <a:ext cx="8566555" cy="65527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43809" y="2420888"/>
            <a:ext cx="30963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dirty="0" smtClean="0"/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Упражнения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на</a:t>
            </a:r>
            <a:endParaRPr lang="ru-RU" sz="3200" b="1" dirty="0">
              <a:solidFill>
                <a:srgbClr val="C0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дыхание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47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8"/>
            <a:ext cx="8136904" cy="63367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28992" y="1916832"/>
            <a:ext cx="31432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Игры и упражнения для развития речи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5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787208" cy="93610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моего настроения</a:t>
            </a:r>
            <a:b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221380"/>
            <a:ext cx="8003232" cy="22525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представленной таблице, ребенок отмечает 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своё 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настроение удобным для него способом </a:t>
            </a:r>
            <a:endParaRPr lang="ru-RU" i="1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смайликами, цветом или др.)</a:t>
            </a:r>
            <a:endParaRPr lang="ru-RU" i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9" y="1124744"/>
            <a:ext cx="8379131" cy="3312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60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075240" cy="1512168"/>
          </a:xfrm>
        </p:spPr>
        <p:txBody>
          <a:bodyPr>
            <a:noAutofit/>
          </a:bodyPr>
          <a:lstStyle/>
          <a:p>
            <a:pPr algn="ctr"/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раздел представлен так же в виде «кармашка»,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котором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размещены символы успешного освоения звука, поощрительные </a:t>
            </a:r>
            <a:r>
              <a:rPr lang="ru-RU" sz="22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грамоты, дипломы, сертификаты за участие ребёнка в различных конкурсах </a:t>
            </a:r>
            <a:endParaRPr lang="ru-RU" sz="2200" b="1" i="1" dirty="0">
              <a:solidFill>
                <a:srgbClr val="E15C0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69" y="2183988"/>
            <a:ext cx="783150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15815" y="3645024"/>
            <a:ext cx="23762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libri"/>
              </a:rPr>
              <a:t>Мои достижения</a:t>
            </a:r>
            <a:endParaRPr lang="ru-RU" sz="3200" b="1" dirty="0">
              <a:solidFill>
                <a:srgbClr val="C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087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дыхат гим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1571612"/>
            <a:ext cx="2786082" cy="19960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>
            <a:normAutofit/>
          </a:bodyPr>
          <a:lstStyle/>
          <a:p>
            <a:pPr algn="ctr"/>
            <a:r>
              <a:rPr lang="ru-RU" sz="2500" b="1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Пример наполнения разделов готового </a:t>
            </a:r>
            <a:br>
              <a:rPr lang="ru-RU" sz="2500" b="1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rgbClr val="E15C01"/>
                </a:solidFill>
                <a:latin typeface="Times New Roman" pitchFamily="18" charset="0"/>
                <a:cs typeface="Times New Roman" pitchFamily="18" charset="0"/>
              </a:rPr>
              <a:t>«Паспорта речевого развития ребенка»</a:t>
            </a:r>
            <a:endParaRPr lang="ru-RU" sz="2500" b="1" i="1" dirty="0">
              <a:solidFill>
                <a:srgbClr val="E15C0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обложка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85720" y="1571612"/>
            <a:ext cx="2561549" cy="1937019"/>
          </a:xfrm>
        </p:spPr>
      </p:pic>
      <p:pic>
        <p:nvPicPr>
          <p:cNvPr id="5" name="Рисунок 4" descr="арт уп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4572008"/>
            <a:ext cx="2714677" cy="2036007"/>
          </a:xfrm>
          <a:prstGeom prst="rect">
            <a:avLst/>
          </a:prstGeom>
        </p:spPr>
      </p:pic>
      <p:pic>
        <p:nvPicPr>
          <p:cNvPr id="8" name="Рисунок 7" descr="артикуляционные уп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5852" y="3214686"/>
            <a:ext cx="2714612" cy="1986090"/>
          </a:xfrm>
          <a:prstGeom prst="rect">
            <a:avLst/>
          </a:prstGeom>
        </p:spPr>
      </p:pic>
      <p:pic>
        <p:nvPicPr>
          <p:cNvPr id="10" name="Рисунок 9" descr="упр дых гим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00364" y="1571612"/>
            <a:ext cx="2643206" cy="1982405"/>
          </a:xfrm>
          <a:prstGeom prst="rect">
            <a:avLst/>
          </a:prstGeom>
        </p:spPr>
      </p:pic>
      <p:pic>
        <p:nvPicPr>
          <p:cNvPr id="11" name="Рисунок 10" descr="настроение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3504" y="3286124"/>
            <a:ext cx="2558012" cy="1905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работы </a:t>
            </a:r>
            <a:br>
              <a:rPr lang="ru-RU" sz="28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E15C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«Паспортом речевого развития ребенка» формируются следующие ключевые компетенции:</a:t>
            </a:r>
            <a:endParaRPr lang="ru-RU" sz="2800" b="1" i="1" dirty="0">
              <a:solidFill>
                <a:srgbClr val="E15C0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400" b="1" i="1" dirty="0" smtClean="0"/>
              <a:t>1. Социально-коммуникативная:</a:t>
            </a:r>
          </a:p>
          <a:p>
            <a:pPr>
              <a:buClr>
                <a:srgbClr val="E15C01"/>
              </a:buClr>
            </a:pPr>
            <a:r>
              <a:rPr lang="ru-RU" sz="1400" dirty="0"/>
              <a:t>у</a:t>
            </a:r>
            <a:r>
              <a:rPr lang="ru-RU" sz="1400" dirty="0" smtClean="0"/>
              <a:t>мение получать необходимую информацию;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принимать и оказывать помощь;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сотрудничать с ребенком, не доминируя над ним;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работать над собой (устранение психологических барьеров в общении)</a:t>
            </a:r>
          </a:p>
          <a:p>
            <a:pPr marL="0" indent="0">
              <a:buClr>
                <a:srgbClr val="E15C01"/>
              </a:buClr>
              <a:buNone/>
            </a:pPr>
            <a:r>
              <a:rPr lang="ru-RU" sz="1400" b="1" i="1" dirty="0" smtClean="0"/>
              <a:t>2. Технологическая: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устанавливать причинно-следственные связи;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вести наблюдение за изменениями в эмоциональных и поведенческих реакциях ребенка;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правильно произносить звуки, строить фразы, регулировать свое речевое поведение;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самостоятельно снижать уровень астенизации через оптимизацию физической нагрузки</a:t>
            </a:r>
          </a:p>
          <a:p>
            <a:pPr marL="0" indent="0">
              <a:buClr>
                <a:srgbClr val="E15C01"/>
              </a:buClr>
              <a:buNone/>
            </a:pPr>
            <a:r>
              <a:rPr lang="ru-RU" sz="1400" b="1" i="1" dirty="0" smtClean="0"/>
              <a:t>3. Информационная: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ориентироваться в информационных источниках;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делать выводы из полученной информации;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понимать необходимость той или иной информации;</a:t>
            </a:r>
          </a:p>
          <a:p>
            <a:pPr>
              <a:buClr>
                <a:srgbClr val="E15C01"/>
              </a:buClr>
            </a:pPr>
            <a:r>
              <a:rPr lang="ru-RU" sz="1400" dirty="0" smtClean="0"/>
              <a:t>умение задавать вопросы на интересующую тему и давать правильные ответы, исходя из личного опыта и наблюдений</a:t>
            </a:r>
          </a:p>
          <a:p>
            <a:endParaRPr lang="ru-RU" sz="1400" dirty="0" smtClean="0"/>
          </a:p>
          <a:p>
            <a:pPr marL="342900" indent="-342900">
              <a:buAutoNum type="arabicPeriod"/>
            </a:pPr>
            <a:endParaRPr lang="ru-RU" sz="14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1400" dirty="0" smtClean="0"/>
          </a:p>
          <a:p>
            <a:pPr>
              <a:buFont typeface="Wingdings" panose="05000000000000000000" pitchFamily="2" charset="2"/>
              <a:buChar char="ü"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7031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931224" cy="55652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Благодарим за внимание!</a:t>
            </a:r>
            <a:endParaRPr lang="ru-RU" sz="8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453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238</TotalTime>
  <Words>357</Words>
  <Application>Microsoft Office PowerPoint</Application>
  <PresentationFormat>Экран (4:3)</PresentationFormat>
  <Paragraphs>57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Calibri</vt:lpstr>
      <vt:lpstr>Century Schoolbook</vt:lpstr>
      <vt:lpstr>Times New Roman</vt:lpstr>
      <vt:lpstr>Wingdings</vt:lpstr>
      <vt:lpstr>Wingdings 2</vt:lpstr>
      <vt:lpstr>Эркер</vt:lpstr>
      <vt:lpstr>          муниципальное автономное дошкольное образовательное учреждение детский сад № 210 «Ладушки»  городского округа Тольятти </vt:lpstr>
      <vt:lpstr>                Цели создания методической разработки: 1. Партнерское взаимодействие ДОО с семьей в      вопросах психофизиологического и речевого      развития детей 2. Оформление индивидуальных паспортов речевого      развития воспитанников с ТНР  Задачи методической разработки: 1. Активизация речевой деятельности детей 2. Оптимизация детско-родительских отношений 3. Повышение уровня компетентности родителей в      вопросах речевого развития дошкольников     </vt:lpstr>
      <vt:lpstr>Актуальность и мотивы создания паспорта речевого развития ребёнка</vt:lpstr>
      <vt:lpstr>Разделы  «Паспорта речевого развития ребенка»</vt:lpstr>
      <vt:lpstr>Презентация PowerPoint</vt:lpstr>
      <vt:lpstr>Презентация PowerPoint</vt:lpstr>
      <vt:lpstr>Следующие разделы представлены в виде «кармашков»,  в которых размещены карточки с соответствующими заключению  упражнениями и играми</vt:lpstr>
      <vt:lpstr>Презентация PowerPoint</vt:lpstr>
      <vt:lpstr>Презентация PowerPoint</vt:lpstr>
      <vt:lpstr>Таблица моего настроения </vt:lpstr>
      <vt:lpstr>Данный раздел представлен так же в виде «кармашка»,  в котором могут быть размещены символы успешного освоения звука, поощрительные грамоты, дипломы, сертификаты за участие ребёнка в различных конкурсах </vt:lpstr>
      <vt:lpstr>Пример наполнения разделов готового  «Паспорта речевого развития ребенка»</vt:lpstr>
      <vt:lpstr>В ходе работы  с «Паспортом речевого развития ребенка» формируются следующие ключевые компетенции: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36</cp:revision>
  <dcterms:created xsi:type="dcterms:W3CDTF">2020-03-12T09:34:52Z</dcterms:created>
  <dcterms:modified xsi:type="dcterms:W3CDTF">2024-11-27T11:04:19Z</dcterms:modified>
</cp:coreProperties>
</file>