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6" r:id="rId6"/>
    <p:sldId id="258" r:id="rId7"/>
    <p:sldId id="261" r:id="rId8"/>
    <p:sldId id="259" r:id="rId9"/>
    <p:sldId id="260" r:id="rId10"/>
    <p:sldId id="265" r:id="rId11"/>
    <p:sldId id="263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01330B9-AB92-4DA4-A40C-B53EA60D7E7E}">
          <p14:sldIdLst>
            <p14:sldId id="256"/>
            <p14:sldId id="257"/>
            <p14:sldId id="267"/>
            <p14:sldId id="268"/>
            <p14:sldId id="266"/>
            <p14:sldId id="258"/>
            <p14:sldId id="261"/>
            <p14:sldId id="259"/>
            <p14:sldId id="260"/>
            <p14:sldId id="265"/>
            <p14:sldId id="263"/>
            <p14:sldId id="2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099FF"/>
    <a:srgbClr val="9999FF"/>
    <a:srgbClr val="33CCCC"/>
    <a:srgbClr val="66FFFF"/>
    <a:srgbClr val="990099"/>
    <a:srgbClr val="660066"/>
    <a:srgbClr val="080808"/>
    <a:srgbClr val="0000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3489908"/>
            <a:ext cx="4429156" cy="121444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Автор : </a:t>
            </a:r>
            <a:r>
              <a:rPr lang="ru-RU" sz="1200" b="1" cap="all" dirty="0" err="1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слободян</a:t>
            </a:r>
            <a:r>
              <a:rPr lang="ru-RU" sz="12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 </a:t>
            </a:r>
            <a:r>
              <a:rPr lang="ru-RU" sz="1200" b="1" cap="all" dirty="0" err="1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юлия</a:t>
            </a:r>
            <a:r>
              <a:rPr lang="ru-RU" sz="12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 </a:t>
            </a:r>
            <a:r>
              <a:rPr lang="ru-RU" sz="1200" b="1" cap="all" dirty="0" err="1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мушвиговна</a:t>
            </a:r>
            <a:r>
              <a:rPr lang="ru-RU" sz="11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100" b="1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воспитатель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b="1" cap="all" dirty="0" err="1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Мбдоу</a:t>
            </a:r>
            <a:r>
              <a:rPr lang="ru-RU" sz="12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 «морошка»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2021 </a:t>
            </a:r>
            <a:r>
              <a:rPr lang="ru-RU" sz="1200" b="1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г</a:t>
            </a:r>
            <a:r>
              <a:rPr lang="ru-RU" sz="1200" b="1" cap="all" dirty="0">
                <a:ln w="9000" cmpd="sng">
                  <a:solidFill>
                    <a:srgbClr val="660066"/>
                  </a:solidFill>
                  <a:prstDash val="solid"/>
                </a:ln>
                <a:solidFill>
                  <a:srgbClr val="FFCCFF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charset="0"/>
              </a:rPr>
              <a:t>.</a:t>
            </a:r>
          </a:p>
          <a:p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00298" y="714356"/>
            <a:ext cx="457203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9050" cmpd="sng">
                  <a:solidFill>
                    <a:srgbClr val="0085B4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Нетрадиционная техника рисования</a:t>
            </a:r>
          </a:p>
          <a:p>
            <a:pPr algn="ctr"/>
            <a:endParaRPr lang="ru-RU" sz="2800" b="1" dirty="0">
              <a:ln w="19050" cmpd="sng">
                <a:solidFill>
                  <a:srgbClr val="0085B4"/>
                </a:solidFill>
                <a:prstDash val="solid"/>
              </a:ln>
              <a:solidFill>
                <a:srgbClr val="66FFFF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r>
              <a:rPr lang="ru-RU" sz="2800" b="1" cap="none" spc="0" dirty="0">
                <a:ln w="19050" cmpd="sng">
                  <a:solidFill>
                    <a:srgbClr val="0085B4"/>
                  </a:solidFill>
                  <a:prstDash val="solid"/>
                </a:ln>
                <a:solidFill>
                  <a:srgbClr val="66FFFF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«Волшебный мир рисования»</a:t>
            </a:r>
          </a:p>
          <a:p>
            <a:pPr algn="ctr"/>
            <a:endParaRPr lang="ru-RU" sz="2800" b="1" cap="none" spc="0" dirty="0">
              <a:ln w="19050" cmpd="sng">
                <a:solidFill>
                  <a:srgbClr val="0085B4"/>
                </a:solidFill>
                <a:prstDash val="solid"/>
              </a:ln>
              <a:solidFill>
                <a:srgbClr val="66FFFF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8" name="Рисунок 7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AE3B9F35-00AE-4DE0-8A65-91FB83857F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053145"/>
            <a:ext cx="1882899" cy="2314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4294967295"/>
          </p:nvPr>
        </p:nvSpPr>
        <p:spPr>
          <a:xfrm>
            <a:off x="26633" y="332656"/>
            <a:ext cx="7308304" cy="6525344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59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+mj-lt"/>
                <a:cs typeface="Times New Roman" panose="02020603050405020304" pitchFamily="18" charset="0"/>
              </a:rPr>
              <a:t>Тип проекта: краткосрочный</a:t>
            </a:r>
          </a:p>
          <a:p>
            <a:pPr marL="0" indent="0" algn="ctr">
              <a:buNone/>
            </a:pPr>
            <a:r>
              <a:rPr lang="ru-RU" sz="59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+mj-lt"/>
                <a:cs typeface="Times New Roman" panose="02020603050405020304" pitchFamily="18" charset="0"/>
              </a:rPr>
              <a:t>Актуальность :</a:t>
            </a:r>
          </a:p>
          <a:p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Рисование-интересный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полезный вид деятельности, в ходе которого разнообразными способами с использованием разных материалов создаются живописные и графические изображения. Изобразительная деятельность с применением 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нетрадиционных материалов и техник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способствует развитию у ребё</a:t>
            </a:r>
            <a:r>
              <a:rPr lang="ru-RU" sz="3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нка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Мелкой моторики рук и тактильного восприятия;</a:t>
            </a: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Пространственной ориентировки на листе бумаги, глазомера и зрительного восприятия;</a:t>
            </a: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Внимания и усидчивости;</a:t>
            </a: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Мышления;</a:t>
            </a: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Изобразительных навыков и умений, наблюдательности, эстетического восприятия, эмоциональной отзывчивости;</a:t>
            </a: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Кроме того, в процессе этой деятельности у дошкольника формируются навыки контроля и самоконтроля.</a:t>
            </a:r>
          </a:p>
          <a:p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 </a:t>
            </a:r>
            <a:r>
              <a:rPr lang="ru-RU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нетрадиционные техники рисования</a:t>
            </a:r>
            <a:r>
              <a:rPr lang="ru-RU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создают атмосферу непринуждённости, открытости, раскованности, способствуют развитию инициативы, самостоятельности детей, создают эмоционально-положительное отношение к деятельности. Результат изобразительной деятельности не может быть плохим или хорошим, работа каждого ребёнка индивидуальна, неповторима. Кроме того, совместная деятельность, увлечённость общим делом способствуют речевому развитию ребёнка и через межличностное взаимодействие.</a:t>
            </a:r>
          </a:p>
          <a:p>
            <a:pPr algn="l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4294967295"/>
          </p:nvPr>
        </p:nvSpPr>
        <p:spPr>
          <a:xfrm>
            <a:off x="0" y="332656"/>
            <a:ext cx="8388424" cy="6525344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+mj-lt"/>
              </a:rPr>
              <a:t>Цель 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детьми нетрадиционными техниками рисования, доступными младшему дошкольному возрасту и их применение в различных видах деятельности.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потребности к созданию нового, необычного продукта творческой деятельности, а также развитие эстетической оценки и стремления к творческой самореализации.</a:t>
            </a:r>
          </a:p>
          <a:p>
            <a:pPr algn="l"/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245C3D-74BD-43DC-AFC9-EBCD7A5A2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62041"/>
            <a:ext cx="3476625" cy="253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5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4294967295"/>
          </p:nvPr>
        </p:nvSpPr>
        <p:spPr>
          <a:xfrm>
            <a:off x="35510" y="326000"/>
            <a:ext cx="7776850" cy="5839304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dirty="0"/>
              <a:t>- познакомить детей с </a:t>
            </a:r>
            <a:r>
              <a:rPr lang="ru-RU" b="1" dirty="0"/>
              <a:t>нетрадиционными техниками рисования </a:t>
            </a:r>
            <a:r>
              <a:rPr lang="ru-RU" dirty="0"/>
              <a:t>(монотипия, </a:t>
            </a:r>
            <a:r>
              <a:rPr lang="ru-RU" b="1" dirty="0"/>
              <a:t>рисование ладошкой</a:t>
            </a:r>
            <a:r>
              <a:rPr lang="ru-RU" dirty="0"/>
              <a:t>, пальчиковое </a:t>
            </a:r>
            <a:r>
              <a:rPr lang="ru-RU" b="1" dirty="0"/>
              <a:t>рисование</a:t>
            </a:r>
            <a:r>
              <a:rPr lang="ru-RU" dirty="0"/>
              <a:t>, </a:t>
            </a:r>
            <a:r>
              <a:rPr lang="ru-RU" b="1" dirty="0"/>
              <a:t>рисование по сырой бумаге</a:t>
            </a:r>
            <a:r>
              <a:rPr lang="ru-RU" dirty="0"/>
              <a:t>, печать штампом, оттиск мятой бумагой, пуантилизм);</a:t>
            </a:r>
          </a:p>
          <a:p>
            <a:r>
              <a:rPr lang="ru-RU" dirty="0"/>
              <a:t>- вызвать интерес к </a:t>
            </a:r>
            <a:r>
              <a:rPr lang="ru-RU" b="1" dirty="0"/>
              <a:t>рисованию с использованием нетрадиционных техник и рисованию в целом</a:t>
            </a:r>
            <a:r>
              <a:rPr lang="ru-RU" dirty="0"/>
              <a:t>;</a:t>
            </a:r>
          </a:p>
          <a:p>
            <a:r>
              <a:rPr lang="ru-RU" dirty="0"/>
              <a:t>-поощрять инициативу и самостоятельность в выборе </a:t>
            </a:r>
            <a:r>
              <a:rPr lang="ru-RU" b="1" dirty="0"/>
              <a:t>техники рисования</a:t>
            </a:r>
            <a:r>
              <a:rPr lang="ru-RU" dirty="0"/>
              <a:t> при создании изображения.</a:t>
            </a:r>
          </a:p>
          <a:p>
            <a:pPr marL="0" indent="0" algn="ctr">
              <a:buNone/>
            </a:pPr>
            <a:r>
              <a:rPr lang="ru-RU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результат:</a:t>
            </a:r>
          </a:p>
          <a:p>
            <a:r>
              <a:rPr lang="ru-RU" dirty="0"/>
              <a:t>- дети познакомятся и освоят некоторые </a:t>
            </a:r>
            <a:r>
              <a:rPr lang="ru-RU" b="1" dirty="0"/>
              <a:t>техники нетрадиционного рисования</a:t>
            </a:r>
            <a:r>
              <a:rPr lang="ru-RU" dirty="0"/>
              <a:t>;</a:t>
            </a:r>
          </a:p>
          <a:p>
            <a:r>
              <a:rPr lang="ru-RU" dirty="0"/>
              <a:t>-повысится интерес воспитанников к </a:t>
            </a:r>
            <a:r>
              <a:rPr lang="ru-RU" b="1" dirty="0"/>
              <a:t>рисованию</a:t>
            </a:r>
            <a:r>
              <a:rPr lang="ru-RU" dirty="0"/>
              <a:t>;</a:t>
            </a:r>
          </a:p>
          <a:p>
            <a:r>
              <a:rPr lang="ru-RU" dirty="0"/>
              <a:t>-использование </a:t>
            </a:r>
            <a:r>
              <a:rPr lang="ru-RU" b="1" dirty="0"/>
              <a:t>нетрадиционных техник рисования</a:t>
            </a:r>
            <a:r>
              <a:rPr lang="ru-RU" dirty="0"/>
              <a:t> будет способствовать раскрытию творческого потенциала каждого ребенка, а так же развитию его творческих способностей.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248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00034" y="493639"/>
            <a:ext cx="7772400" cy="869947"/>
          </a:xfrm>
        </p:spPr>
        <p:txBody>
          <a:bodyPr>
            <a:noAutofit/>
          </a:bodyPr>
          <a:lstStyle/>
          <a:p>
            <a:r>
              <a:rPr lang="ru-RU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</a:rPr>
              <a:t>Этапы:</a:t>
            </a: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79512" y="1727179"/>
            <a:ext cx="8092922" cy="4726157"/>
          </a:xfr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/>
            <a:endParaRPr lang="ru-RU" dirty="0"/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CA8B3882-4335-4B5E-BE4A-3C24D034A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392062"/>
              </p:ext>
            </p:extLst>
          </p:nvPr>
        </p:nvGraphicFramePr>
        <p:xfrm>
          <a:off x="500034" y="2348880"/>
          <a:ext cx="7200801" cy="31953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90589">
                  <a:extLst>
                    <a:ext uri="{9D8B030D-6E8A-4147-A177-3AD203B41FA5}">
                      <a16:colId xmlns:a16="http://schemas.microsoft.com/office/drawing/2014/main" val="1715234168"/>
                    </a:ext>
                  </a:extLst>
                </a:gridCol>
                <a:gridCol w="1053626">
                  <a:extLst>
                    <a:ext uri="{9D8B030D-6E8A-4147-A177-3AD203B41FA5}">
                      <a16:colId xmlns:a16="http://schemas.microsoft.com/office/drawing/2014/main" val="1443490216"/>
                    </a:ext>
                  </a:extLst>
                </a:gridCol>
                <a:gridCol w="1172848">
                  <a:extLst>
                    <a:ext uri="{9D8B030D-6E8A-4147-A177-3AD203B41FA5}">
                      <a16:colId xmlns:a16="http://schemas.microsoft.com/office/drawing/2014/main" val="3027282429"/>
                    </a:ext>
                  </a:extLst>
                </a:gridCol>
                <a:gridCol w="1335884">
                  <a:extLst>
                    <a:ext uri="{9D8B030D-6E8A-4147-A177-3AD203B41FA5}">
                      <a16:colId xmlns:a16="http://schemas.microsoft.com/office/drawing/2014/main" val="41439178"/>
                    </a:ext>
                  </a:extLst>
                </a:gridCol>
                <a:gridCol w="1312637">
                  <a:extLst>
                    <a:ext uri="{9D8B030D-6E8A-4147-A177-3AD203B41FA5}">
                      <a16:colId xmlns:a16="http://schemas.microsoft.com/office/drawing/2014/main" val="3574359398"/>
                    </a:ext>
                  </a:extLst>
                </a:gridCol>
                <a:gridCol w="1435217">
                  <a:extLst>
                    <a:ext uri="{9D8B030D-6E8A-4147-A177-3AD203B41FA5}">
                      <a16:colId xmlns:a16="http://schemas.microsoft.com/office/drawing/2014/main" val="879770766"/>
                    </a:ext>
                  </a:extLst>
                </a:gridCol>
              </a:tblGrid>
              <a:tr h="491586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 день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 день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 день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4 день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5 день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203770"/>
                  </a:ext>
                </a:extLst>
              </a:tr>
              <a:tr h="1523918">
                <a:tc>
                  <a:txBody>
                    <a:bodyPr/>
                    <a:lstStyle/>
                    <a:p>
                      <a:r>
                        <a:rPr lang="ru-RU" sz="1400" dirty="0"/>
                        <a:t>Тема 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«Дерево детства»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Стих Агнии Барто «Солнышко»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«Матрёшка»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Авторская сказка Нины </a:t>
                      </a:r>
                      <a:r>
                        <a:rPr lang="ru-RU" sz="1400" dirty="0" err="1"/>
                        <a:t>Левенской</a:t>
                      </a:r>
                      <a:r>
                        <a:rPr lang="ru-RU" sz="1400" dirty="0"/>
                        <a:t> «Мышка полёвка»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«Варим ,варим мы компот 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139567"/>
                  </a:ext>
                </a:extLst>
              </a:tr>
              <a:tr h="1179808">
                <a:tc>
                  <a:txBody>
                    <a:bodyPr/>
                    <a:lstStyle/>
                    <a:p>
                      <a:r>
                        <a:rPr lang="ru-RU" sz="1400" dirty="0"/>
                        <a:t>Техника: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Рисование-ладошкой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Рисование-ладошкой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Рисование ватными палочками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Лепка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err="1"/>
                        <a:t>Штампинг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359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104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92696"/>
            <a:ext cx="5976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1-день…</a:t>
            </a:r>
          </a:p>
          <a:p>
            <a:pPr algn="ctr"/>
            <a:endParaRPr lang="ru-RU" sz="3600" dirty="0"/>
          </a:p>
        </p:txBody>
      </p:sp>
      <p:pic>
        <p:nvPicPr>
          <p:cNvPr id="9" name="Рисунок 8" descr="Изображение выглядит как текст, внутренний, комната, рабочий стол&#10;&#10;Автоматически созданное описание">
            <a:extLst>
              <a:ext uri="{FF2B5EF4-FFF2-40B4-BE49-F238E27FC236}">
                <a16:creationId xmlns:a16="http://schemas.microsoft.com/office/drawing/2014/main" id="{4EBBA794-8673-443B-ACC1-54DB35F321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06942"/>
            <a:ext cx="3528392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 descr="Изображение выглядит как текст, внутренний, человек, цветной&#10;&#10;Автоматически созданное описание">
            <a:extLst>
              <a:ext uri="{FF2B5EF4-FFF2-40B4-BE49-F238E27FC236}">
                <a16:creationId xmlns:a16="http://schemas.microsoft.com/office/drawing/2014/main" id="{E4FF0A65-4679-4B25-9FF0-806B287202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932" y="1556792"/>
            <a:ext cx="3312368" cy="2700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4D1EB0-14D4-4E93-BA06-0F16C9302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2-день…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  <a:defRPr/>
            </a:pPr>
            <a:endParaRPr lang="ru-RU" sz="2800" b="1" dirty="0">
              <a:ln w="63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0099FF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Gabriola" pitchFamily="82" charset="0"/>
            </a:endParaRPr>
          </a:p>
          <a:p>
            <a:pPr algn="ctr" fontAlgn="base">
              <a:spcBef>
                <a:spcPts val="0"/>
              </a:spcBef>
              <a:buNone/>
              <a:defRPr/>
            </a:pPr>
            <a:endParaRPr lang="ru-RU" sz="2000" b="1" cap="all" dirty="0">
              <a:ln w="9000" cmpd="sng">
                <a:solidFill>
                  <a:srgbClr val="660066"/>
                </a:solidFill>
                <a:prstDash val="solid"/>
              </a:ln>
              <a:solidFill>
                <a:srgbClr val="660066"/>
              </a:solidFill>
              <a:effectLst>
                <a:reflection blurRad="12700" stA="28000" endPos="45000" dist="1000" dir="5400000" sy="-100000" algn="bl" rotWithShape="0"/>
              </a:effectLst>
              <a:latin typeface="Gabriola" pitchFamily="82" charset="0"/>
              <a:cs typeface="Arial" charset="0"/>
            </a:endParaRPr>
          </a:p>
          <a:p>
            <a:pPr algn="ctr">
              <a:buNone/>
              <a:defRPr/>
            </a:pPr>
            <a:endParaRPr lang="ru-RU" dirty="0">
              <a:solidFill>
                <a:prstClr val="black"/>
              </a:solidFill>
              <a:latin typeface="Gabriola" pitchFamily="82" charset="0"/>
            </a:endParaRPr>
          </a:p>
          <a:p>
            <a:endParaRPr lang="ru-RU" dirty="0"/>
          </a:p>
        </p:txBody>
      </p:sp>
      <p:pic>
        <p:nvPicPr>
          <p:cNvPr id="7" name="Объект 6" descr="Изображение выглядит как текст, внутренний, спальня&#10;&#10;Автоматически созданное описание">
            <a:extLst>
              <a:ext uri="{FF2B5EF4-FFF2-40B4-BE49-F238E27FC236}">
                <a16:creationId xmlns:a16="http://schemas.microsoft.com/office/drawing/2014/main" id="{D3DD4C15-5E8E-4C6A-BEDD-9C50537F9D8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2736"/>
            <a:ext cx="3096344" cy="3154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Изображение выглядит как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CAD89AF5-C2BC-4C45-B70A-F0FE183FDB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20706" y="3600174"/>
            <a:ext cx="2934635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Изображение выглядит как текст, человек, ребено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FF78A1EB-5E0E-485B-BE21-3FE5CE97B0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052736"/>
            <a:ext cx="2664296" cy="3154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578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3830DB-40E1-407B-ABD3-C5EEBCB37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3-день…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  <a:defRPr/>
            </a:pPr>
            <a:endParaRPr lang="ru-RU" sz="2800" b="1" dirty="0">
              <a:ln w="6350" cmpd="sng">
                <a:solidFill>
                  <a:schemeClr val="tx1"/>
                </a:solidFill>
                <a:prstDash val="solid"/>
                <a:miter lim="800000"/>
              </a:ln>
              <a:solidFill>
                <a:srgbClr val="0099FF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Gabriola" pitchFamily="82" charset="0"/>
            </a:endParaRPr>
          </a:p>
          <a:p>
            <a:pPr algn="ctr" fontAlgn="base">
              <a:spcBef>
                <a:spcPts val="0"/>
              </a:spcBef>
              <a:buNone/>
              <a:defRPr/>
            </a:pPr>
            <a:endParaRPr lang="ru-RU" sz="2000" b="1" cap="all" dirty="0">
              <a:ln w="9000" cmpd="sng">
                <a:solidFill>
                  <a:srgbClr val="660066"/>
                </a:solidFill>
                <a:prstDash val="solid"/>
              </a:ln>
              <a:solidFill>
                <a:srgbClr val="660066"/>
              </a:solidFill>
              <a:effectLst>
                <a:reflection blurRad="12700" stA="28000" endPos="45000" dist="1000" dir="5400000" sy="-100000" algn="bl" rotWithShape="0"/>
              </a:effectLst>
              <a:latin typeface="Gabriola" pitchFamily="82" charset="0"/>
              <a:cs typeface="Arial" charset="0"/>
            </a:endParaRPr>
          </a:p>
          <a:p>
            <a:pPr algn="ctr">
              <a:buNone/>
              <a:defRPr/>
            </a:pPr>
            <a:endParaRPr lang="ru-RU" dirty="0">
              <a:solidFill>
                <a:prstClr val="black"/>
              </a:solidFill>
              <a:latin typeface="Gabriola" pitchFamily="82" charset="0"/>
            </a:endParaRPr>
          </a:p>
          <a:p>
            <a:endParaRPr lang="ru-RU" dirty="0"/>
          </a:p>
        </p:txBody>
      </p:sp>
      <p:pic>
        <p:nvPicPr>
          <p:cNvPr id="10" name="Рисунок 9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F2F50C0-6130-4B7B-84AF-E11EE9627C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50998"/>
            <a:ext cx="3888432" cy="31990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Изображение выглядит как человек, ребенок, внутренний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FF344229-9BE7-43FA-A3EF-CF86719579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188" y="1340768"/>
            <a:ext cx="3816424" cy="291105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638804F-58F9-49A3-8E4D-F85EC056B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4-день…</a:t>
            </a:r>
          </a:p>
        </p:txBody>
      </p:sp>
      <p:pic>
        <p:nvPicPr>
          <p:cNvPr id="6" name="Объект 5" descr="Изображение выглядит как внутренний, открыть, открыт&#10;&#10;Автоматически созданное описание">
            <a:extLst>
              <a:ext uri="{FF2B5EF4-FFF2-40B4-BE49-F238E27FC236}">
                <a16:creationId xmlns:a16="http://schemas.microsoft.com/office/drawing/2014/main" id="{415F76E7-4424-4C87-81A6-A352EB412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9892" y="1577432"/>
            <a:ext cx="3487119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Изображение выглядит как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D7B3C983-FC22-4B0B-90AC-28F8EF3824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246" y="2852936"/>
            <a:ext cx="3384376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Изображение выглядит как внутренний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F255DD52-4921-4DED-B801-163ACAA2D8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4206" y="1397412"/>
            <a:ext cx="3487120" cy="30243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638804F-58F9-49A3-8E4D-F85EC056B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5-день…</a:t>
            </a:r>
          </a:p>
        </p:txBody>
      </p:sp>
      <p:pic>
        <p:nvPicPr>
          <p:cNvPr id="7" name="Объект 6" descr="Изображение выглядит как человек, ребенок, внутренний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20BD1F33-6EC0-481B-9F11-E815C888E6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61873"/>
            <a:ext cx="3528392" cy="3095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 descr="Изображение выглядит как текст, человек, внутренний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66C79EED-FC72-49F5-91F1-AD856A797D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04864"/>
            <a:ext cx="3528392" cy="309555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90699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F588830-B22F-45D8-BF9C-A098D31C86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2000" i="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Эффективность данного проекта:</a:t>
            </a:r>
            <a:b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в ходе подготовки и реализации данного проекта воспитанники данной группы познакомились с новыми техниками рисования и используют их в самостоятельной творческой деятельности;</a:t>
            </a:r>
            <a:b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использование нетрадиционных техник рисования благоприятно повлияло на развитие мелкой моторики рук;</a:t>
            </a:r>
            <a:b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во время реализации проекта дети получили огромный заряд положительных эмоций!</a:t>
            </a:r>
            <a:br>
              <a:rPr lang="ru-RU" sz="200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id="{3BC0E31D-D33E-438C-894B-06CAABD141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12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F588830-B22F-45D8-BF9C-A098D31C86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id="{3BC0E31D-D33E-438C-894B-06CAABD141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Изображение выглядит как текст, снимок экрана, векторная графика&#10;&#10;Автоматически созданное описание">
            <a:extLst>
              <a:ext uri="{FF2B5EF4-FFF2-40B4-BE49-F238E27FC236}">
                <a16:creationId xmlns:a16="http://schemas.microsoft.com/office/drawing/2014/main" id="{1A237A2E-A16D-40D3-A4DD-AFCD59D1FF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30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445</Words>
  <Application>Microsoft Office PowerPoint</Application>
  <PresentationFormat>Экран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Calibri</vt:lpstr>
      <vt:lpstr>Gabriola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Этапы:</vt:lpstr>
      <vt:lpstr>Презентация PowerPoint</vt:lpstr>
      <vt:lpstr>2-день…</vt:lpstr>
      <vt:lpstr>3-день…</vt:lpstr>
      <vt:lpstr>4-день…</vt:lpstr>
      <vt:lpstr>5-день…</vt:lpstr>
      <vt:lpstr>Эффективность данного проекта: - в ходе подготовки и реализации данного проекта воспитанники данной группы познакомились с новыми техниками рисования и используют их в самостоятельной творческой деятельности; - использование нетрадиционных техник рисования благоприятно повлияло на развитие мелкой моторики рук; - во время реализации проекта дети получили огромный заряд положительных эмоций!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Морошка14</cp:lastModifiedBy>
  <cp:revision>45</cp:revision>
  <dcterms:created xsi:type="dcterms:W3CDTF">2015-11-17T09:09:56Z</dcterms:created>
  <dcterms:modified xsi:type="dcterms:W3CDTF">2021-06-18T04:33:35Z</dcterms:modified>
</cp:coreProperties>
</file>