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6" r:id="rId1"/>
  </p:sldMasterIdLst>
  <p:sldIdLst>
    <p:sldId id="274" r:id="rId2"/>
    <p:sldId id="261" r:id="rId3"/>
    <p:sldId id="262" r:id="rId4"/>
    <p:sldId id="263" r:id="rId5"/>
    <p:sldId id="264" r:id="rId6"/>
    <p:sldId id="265" r:id="rId7"/>
    <p:sldId id="266" r:id="rId8"/>
    <p:sldId id="267" r:id="rId9"/>
    <p:sldId id="269" r:id="rId10"/>
    <p:sldId id="268" r:id="rId11"/>
    <p:sldId id="270" r:id="rId12"/>
    <p:sldId id="260" r:id="rId13"/>
    <p:sldId id="272" r:id="rId14"/>
    <p:sldId id="271" r:id="rId15"/>
    <p:sldId id="258" r:id="rId16"/>
    <p:sldId id="259" r:id="rId17"/>
    <p:sldId id="273" r:id="rId1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75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3CB5AB04-70DE-4A33-8BAD-E0823C818056}" type="datetimeFigureOut">
              <a:rPr lang="ru-RU" smtClean="0"/>
              <a:t>04.09.2021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210A43C-68DB-4723-B541-5DCF70B95341}" type="slidenum">
              <a:rPr lang="ru-RU" smtClean="0"/>
              <a:t>‹#›</a:t>
            </a:fld>
            <a:endParaRPr lang="ru-RU"/>
          </a:p>
        </p:txBody>
      </p:sp>
    </p:spTree>
    <p:extLst>
      <p:ext uri="{BB962C8B-B14F-4D97-AF65-F5344CB8AC3E}">
        <p14:creationId xmlns:p14="http://schemas.microsoft.com/office/powerpoint/2010/main" val="30288917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CB5AB04-70DE-4A33-8BAD-E0823C818056}" type="datetimeFigureOut">
              <a:rPr lang="ru-RU" smtClean="0"/>
              <a:t>04.09.2021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210A43C-68DB-4723-B541-5DCF70B95341}" type="slidenum">
              <a:rPr lang="ru-RU" smtClean="0"/>
              <a:t>‹#›</a:t>
            </a:fld>
            <a:endParaRPr lang="ru-RU"/>
          </a:p>
        </p:txBody>
      </p:sp>
    </p:spTree>
    <p:extLst>
      <p:ext uri="{BB962C8B-B14F-4D97-AF65-F5344CB8AC3E}">
        <p14:creationId xmlns:p14="http://schemas.microsoft.com/office/powerpoint/2010/main" val="24853515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CB5AB04-70DE-4A33-8BAD-E0823C818056}" type="datetimeFigureOut">
              <a:rPr lang="ru-RU" smtClean="0"/>
              <a:t>04.09.2021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210A43C-68DB-4723-B541-5DCF70B95341}" type="slidenum">
              <a:rPr lang="ru-RU" smtClean="0"/>
              <a:t>‹#›</a:t>
            </a:fld>
            <a:endParaRPr lang="ru-RU"/>
          </a:p>
        </p:txBody>
      </p:sp>
    </p:spTree>
    <p:extLst>
      <p:ext uri="{BB962C8B-B14F-4D97-AF65-F5344CB8AC3E}">
        <p14:creationId xmlns:p14="http://schemas.microsoft.com/office/powerpoint/2010/main" val="14251043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3CB5AB04-70DE-4A33-8BAD-E0823C818056}" type="datetimeFigureOut">
              <a:rPr lang="ru-RU" smtClean="0"/>
              <a:t>04.09.2021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210A43C-68DB-4723-B541-5DCF70B95341}" type="slidenum">
              <a:rPr lang="ru-RU" smtClean="0"/>
              <a:t>‹#›</a:t>
            </a:fld>
            <a:endParaRPr lang="ru-RU"/>
          </a:p>
        </p:txBody>
      </p:sp>
    </p:spTree>
    <p:extLst>
      <p:ext uri="{BB962C8B-B14F-4D97-AF65-F5344CB8AC3E}">
        <p14:creationId xmlns:p14="http://schemas.microsoft.com/office/powerpoint/2010/main" val="644656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3CB5AB04-70DE-4A33-8BAD-E0823C818056}" type="datetimeFigureOut">
              <a:rPr lang="ru-RU" smtClean="0"/>
              <a:t>04.09.2021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A210A43C-68DB-4723-B541-5DCF70B95341}" type="slidenum">
              <a:rPr lang="ru-RU" smtClean="0"/>
              <a:t>‹#›</a:t>
            </a:fld>
            <a:endParaRPr lang="ru-RU"/>
          </a:p>
        </p:txBody>
      </p:sp>
    </p:spTree>
    <p:extLst>
      <p:ext uri="{BB962C8B-B14F-4D97-AF65-F5344CB8AC3E}">
        <p14:creationId xmlns:p14="http://schemas.microsoft.com/office/powerpoint/2010/main" val="26910331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3CB5AB04-70DE-4A33-8BAD-E0823C818056}" type="datetimeFigureOut">
              <a:rPr lang="ru-RU" smtClean="0"/>
              <a:t>04.09.2021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A210A43C-68DB-4723-B541-5DCF70B95341}" type="slidenum">
              <a:rPr lang="ru-RU" smtClean="0"/>
              <a:t>‹#›</a:t>
            </a:fld>
            <a:endParaRPr lang="ru-RU"/>
          </a:p>
        </p:txBody>
      </p:sp>
    </p:spTree>
    <p:extLst>
      <p:ext uri="{BB962C8B-B14F-4D97-AF65-F5344CB8AC3E}">
        <p14:creationId xmlns:p14="http://schemas.microsoft.com/office/powerpoint/2010/main" val="737584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B5AB04-70DE-4A33-8BAD-E0823C818056}" type="datetimeFigureOut">
              <a:rPr lang="ru-RU" smtClean="0"/>
              <a:t>04.09.2021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A210A43C-68DB-4723-B541-5DCF70B95341}" type="slidenum">
              <a:rPr lang="ru-RU" smtClean="0"/>
              <a:t>‹#›</a:t>
            </a:fld>
            <a:endParaRPr lang="ru-RU"/>
          </a:p>
        </p:txBody>
      </p:sp>
    </p:spTree>
    <p:extLst>
      <p:ext uri="{BB962C8B-B14F-4D97-AF65-F5344CB8AC3E}">
        <p14:creationId xmlns:p14="http://schemas.microsoft.com/office/powerpoint/2010/main" val="3290338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3CB5AB04-70DE-4A33-8BAD-E0823C818056}" type="datetimeFigureOut">
              <a:rPr lang="ru-RU" smtClean="0"/>
              <a:t>04.09.2021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210A43C-68DB-4723-B541-5DCF70B95341}" type="slidenum">
              <a:rPr lang="ru-RU" smtClean="0"/>
              <a:t>‹#›</a:t>
            </a:fld>
            <a:endParaRPr lang="ru-RU"/>
          </a:p>
        </p:txBody>
      </p:sp>
    </p:spTree>
    <p:extLst>
      <p:ext uri="{BB962C8B-B14F-4D97-AF65-F5344CB8AC3E}">
        <p14:creationId xmlns:p14="http://schemas.microsoft.com/office/powerpoint/2010/main" val="21547722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3CB5AB04-70DE-4A33-8BAD-E0823C818056}" type="datetimeFigureOut">
              <a:rPr lang="ru-RU" smtClean="0"/>
              <a:t>04.09.2021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210A43C-68DB-4723-B541-5DCF70B95341}" type="slidenum">
              <a:rPr lang="ru-RU" smtClean="0"/>
              <a:t>‹#›</a:t>
            </a:fld>
            <a:endParaRPr lang="ru-RU"/>
          </a:p>
        </p:txBody>
      </p:sp>
    </p:spTree>
    <p:extLst>
      <p:ext uri="{BB962C8B-B14F-4D97-AF65-F5344CB8AC3E}">
        <p14:creationId xmlns:p14="http://schemas.microsoft.com/office/powerpoint/2010/main" val="3251049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CB5AB04-70DE-4A33-8BAD-E0823C818056}" type="datetimeFigureOut">
              <a:rPr lang="ru-RU" smtClean="0"/>
              <a:t>04.09.2021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210A43C-68DB-4723-B541-5DCF70B95341}" type="slidenum">
              <a:rPr lang="ru-RU" smtClean="0"/>
              <a:t>‹#›</a:t>
            </a:fld>
            <a:endParaRPr lang="ru-RU"/>
          </a:p>
        </p:txBody>
      </p:sp>
    </p:spTree>
    <p:extLst>
      <p:ext uri="{BB962C8B-B14F-4D97-AF65-F5344CB8AC3E}">
        <p14:creationId xmlns:p14="http://schemas.microsoft.com/office/powerpoint/2010/main" val="17131134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CB5AB04-70DE-4A33-8BAD-E0823C818056}" type="datetimeFigureOut">
              <a:rPr lang="ru-RU" smtClean="0"/>
              <a:t>04.09.2021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210A43C-68DB-4723-B541-5DCF70B95341}" type="slidenum">
              <a:rPr lang="ru-RU" smtClean="0"/>
              <a:t>‹#›</a:t>
            </a:fld>
            <a:endParaRPr lang="ru-R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5331769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CB5AB04-70DE-4A33-8BAD-E0823C818056}" type="datetimeFigureOut">
              <a:rPr lang="ru-RU" smtClean="0"/>
              <a:t>04.09.2021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210A43C-68DB-4723-B541-5DCF70B95341}" type="slidenum">
              <a:rPr lang="ru-RU" smtClean="0"/>
              <a:t>‹#›</a:t>
            </a:fld>
            <a:endParaRPr lang="ru-RU"/>
          </a:p>
        </p:txBody>
      </p:sp>
    </p:spTree>
    <p:extLst>
      <p:ext uri="{BB962C8B-B14F-4D97-AF65-F5344CB8AC3E}">
        <p14:creationId xmlns:p14="http://schemas.microsoft.com/office/powerpoint/2010/main" val="14973898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CB5AB04-70DE-4A33-8BAD-E0823C818056}" type="datetimeFigureOut">
              <a:rPr lang="ru-RU" smtClean="0"/>
              <a:t>04.09.2021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210A43C-68DB-4723-B541-5DCF70B95341}" type="slidenum">
              <a:rPr lang="ru-RU" smtClean="0"/>
              <a:t>‹#›</a:t>
            </a:fld>
            <a:endParaRPr lang="ru-R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3871231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CB5AB04-70DE-4A33-8BAD-E0823C818056}" type="datetimeFigureOut">
              <a:rPr lang="ru-RU" smtClean="0"/>
              <a:t>04.09.2021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210A43C-68DB-4723-B541-5DCF70B95341}" type="slidenum">
              <a:rPr lang="ru-RU" smtClean="0"/>
              <a:t>‹#›</a:t>
            </a:fld>
            <a:endParaRPr lang="ru-RU"/>
          </a:p>
        </p:txBody>
      </p:sp>
    </p:spTree>
    <p:extLst>
      <p:ext uri="{BB962C8B-B14F-4D97-AF65-F5344CB8AC3E}">
        <p14:creationId xmlns:p14="http://schemas.microsoft.com/office/powerpoint/2010/main" val="30926886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CB5AB04-70DE-4A33-8BAD-E0823C818056}" type="datetimeFigureOut">
              <a:rPr lang="ru-RU" smtClean="0"/>
              <a:t>04.09.2021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210A43C-68DB-4723-B541-5DCF70B95341}" type="slidenum">
              <a:rPr lang="ru-RU" smtClean="0"/>
              <a:t>‹#›</a:t>
            </a:fld>
            <a:endParaRPr lang="ru-RU"/>
          </a:p>
        </p:txBody>
      </p:sp>
    </p:spTree>
    <p:extLst>
      <p:ext uri="{BB962C8B-B14F-4D97-AF65-F5344CB8AC3E}">
        <p14:creationId xmlns:p14="http://schemas.microsoft.com/office/powerpoint/2010/main" val="11349701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CB5AB04-70DE-4A33-8BAD-E0823C818056}" type="datetimeFigureOut">
              <a:rPr lang="ru-RU" smtClean="0"/>
              <a:t>04.09.2021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210A43C-68DB-4723-B541-5DCF70B95341}" type="slidenum">
              <a:rPr lang="ru-RU" smtClean="0"/>
              <a:t>‹#›</a:t>
            </a:fld>
            <a:endParaRPr lang="ru-RU"/>
          </a:p>
        </p:txBody>
      </p:sp>
    </p:spTree>
    <p:extLst>
      <p:ext uri="{BB962C8B-B14F-4D97-AF65-F5344CB8AC3E}">
        <p14:creationId xmlns:p14="http://schemas.microsoft.com/office/powerpoint/2010/main" val="3279157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CB5AB04-70DE-4A33-8BAD-E0823C818056}" type="datetimeFigureOut">
              <a:rPr lang="ru-RU" smtClean="0"/>
              <a:t>04.09.2021</a:t>
            </a:fld>
            <a:endParaRPr lang="ru-RU"/>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A210A43C-68DB-4723-B541-5DCF70B95341}" type="slidenum">
              <a:rPr lang="ru-RU" smtClean="0"/>
              <a:t>‹#›</a:t>
            </a:fld>
            <a:endParaRPr lang="ru-RU"/>
          </a:p>
        </p:txBody>
      </p:sp>
    </p:spTree>
    <p:extLst>
      <p:ext uri="{BB962C8B-B14F-4D97-AF65-F5344CB8AC3E}">
        <p14:creationId xmlns:p14="http://schemas.microsoft.com/office/powerpoint/2010/main" val="1212591141"/>
      </p:ext>
    </p:extLst>
  </p:cSld>
  <p:clrMap bg1="lt1" tx1="dk1" bg2="lt2" tx2="dk2" accent1="accent1" accent2="accent2" accent3="accent3" accent4="accent4" accent5="accent5" accent6="accent6" hlink="hlink" folHlink="folHlink"/>
  <p:sldLayoutIdLst>
    <p:sldLayoutId id="2147483797" r:id="rId1"/>
    <p:sldLayoutId id="2147483798" r:id="rId2"/>
    <p:sldLayoutId id="2147483799" r:id="rId3"/>
    <p:sldLayoutId id="2147483800" r:id="rId4"/>
    <p:sldLayoutId id="2147483801" r:id="rId5"/>
    <p:sldLayoutId id="2147483802" r:id="rId6"/>
    <p:sldLayoutId id="2147483803" r:id="rId7"/>
    <p:sldLayoutId id="2147483804" r:id="rId8"/>
    <p:sldLayoutId id="2147483805" r:id="rId9"/>
    <p:sldLayoutId id="2147483806" r:id="rId10"/>
    <p:sldLayoutId id="2147483807" r:id="rId11"/>
    <p:sldLayoutId id="2147483808" r:id="rId12"/>
    <p:sldLayoutId id="2147483809" r:id="rId13"/>
    <p:sldLayoutId id="2147483810" r:id="rId14"/>
    <p:sldLayoutId id="2147483811" r:id="rId15"/>
    <p:sldLayoutId id="2147483812"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stretch>
            <a:fillRect/>
          </a:stretch>
        </p:blipFill>
        <p:spPr>
          <a:xfrm>
            <a:off x="0" y="0"/>
            <a:ext cx="12191999" cy="7021774"/>
          </a:xfrm>
          <a:prstGeom prst="rect">
            <a:avLst/>
          </a:prstGeom>
        </p:spPr>
      </p:pic>
      <p:sp>
        <p:nvSpPr>
          <p:cNvPr id="5" name="TextBox 4"/>
          <p:cNvSpPr txBox="1"/>
          <p:nvPr/>
        </p:nvSpPr>
        <p:spPr>
          <a:xfrm>
            <a:off x="0" y="191069"/>
            <a:ext cx="12191999" cy="2031325"/>
          </a:xfrm>
          <a:prstGeom prst="rect">
            <a:avLst/>
          </a:prstGeom>
          <a:noFill/>
        </p:spPr>
        <p:txBody>
          <a:bodyPr wrap="square" rtlCol="0">
            <a:spAutoFit/>
          </a:bodyPr>
          <a:lstStyle/>
          <a:p>
            <a:pPr algn="ctr"/>
            <a:r>
              <a:rPr lang="ru-RU" dirty="0" smtClean="0"/>
              <a:t>             Муниципальное бюджетное общеобразовательное учреждение         </a:t>
            </a:r>
          </a:p>
          <a:p>
            <a:pPr algn="ctr"/>
            <a:r>
              <a:rPr lang="ru-RU" dirty="0" smtClean="0"/>
              <a:t> «</a:t>
            </a:r>
            <a:r>
              <a:rPr lang="ru-RU" dirty="0" err="1" smtClean="0"/>
              <a:t>Аксубаевская</a:t>
            </a:r>
            <a:r>
              <a:rPr lang="ru-RU" dirty="0" smtClean="0"/>
              <a:t> средняя общеобразовательная школа №2»</a:t>
            </a:r>
          </a:p>
          <a:p>
            <a:endParaRPr lang="ru-RU" dirty="0"/>
          </a:p>
          <a:p>
            <a:endParaRPr lang="ru-RU" dirty="0" smtClean="0"/>
          </a:p>
          <a:p>
            <a:endParaRPr lang="ru-RU" dirty="0"/>
          </a:p>
          <a:p>
            <a:r>
              <a:rPr lang="ru-RU" sz="3600" dirty="0" smtClean="0">
                <a:latin typeface="Times New Roman" panose="02020603050405020304" pitchFamily="18" charset="0"/>
                <a:cs typeface="Times New Roman" panose="02020603050405020304" pitchFamily="18" charset="0"/>
              </a:rPr>
              <a:t>      Наука о красоте-как мы  определяем, что человек красив</a:t>
            </a:r>
            <a:endParaRPr lang="ru-RU"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436917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204716"/>
            <a:ext cx="8596668" cy="1725684"/>
          </a:xfrm>
        </p:spPr>
        <p:txBody>
          <a:bodyPr>
            <a:normAutofit/>
          </a:bodyPr>
          <a:lstStyle/>
          <a:p>
            <a:r>
              <a:rPr lang="ru-RU" sz="4400" dirty="0">
                <a:latin typeface="Times New Roman" panose="02020603050405020304" pitchFamily="18" charset="0"/>
                <a:cs typeface="Times New Roman" panose="02020603050405020304" pitchFamily="18" charset="0"/>
              </a:rPr>
              <a:t>Актуальность:</a:t>
            </a:r>
          </a:p>
        </p:txBody>
      </p:sp>
      <p:sp>
        <p:nvSpPr>
          <p:cNvPr id="3" name="Объект 2"/>
          <p:cNvSpPr>
            <a:spLocks noGrp="1"/>
          </p:cNvSpPr>
          <p:nvPr>
            <p:ph idx="1"/>
          </p:nvPr>
        </p:nvSpPr>
        <p:spPr>
          <a:xfrm>
            <a:off x="35888" y="1270000"/>
            <a:ext cx="11987789" cy="5485642"/>
          </a:xfrm>
        </p:spPr>
        <p:txBody>
          <a:bodyPr>
            <a:normAutofit/>
          </a:bodyPr>
          <a:lstStyle/>
          <a:p>
            <a:pPr marL="0" indent="0">
              <a:buNone/>
            </a:pPr>
            <a:r>
              <a:rPr lang="ru-RU" sz="4000" dirty="0">
                <a:latin typeface="Times New Roman" panose="02020603050405020304" pitchFamily="18" charset="0"/>
                <a:cs typeface="Times New Roman" panose="02020603050405020304" pitchFamily="18" charset="0"/>
              </a:rPr>
              <a:t>В один из вечеров, я, с мамой переключая каналы телевизора, увидела и услышала, почти во всех программах говорят о красоте человека. А это меня заинтересовала. Решила </a:t>
            </a:r>
            <a:r>
              <a:rPr lang="ru-RU" sz="4000" dirty="0" smtClean="0">
                <a:latin typeface="Times New Roman" panose="02020603050405020304" pitchFamily="18" charset="0"/>
                <a:cs typeface="Times New Roman" panose="02020603050405020304" pitchFamily="18" charset="0"/>
              </a:rPr>
              <a:t>изучить </a:t>
            </a:r>
            <a:r>
              <a:rPr lang="ru-RU" sz="4000" dirty="0">
                <a:latin typeface="Times New Roman" panose="02020603050405020304" pitchFamily="18" charset="0"/>
                <a:cs typeface="Times New Roman" panose="02020603050405020304" pitchFamily="18" charset="0"/>
              </a:rPr>
              <a:t>и находить материалы о красоте в интернете, в брошюрах, а также решила узнать, что думают мои одноклассники о этом. Решила узнать, что зависит ли внутренняя красота человека от внешней красоты человека</a:t>
            </a:r>
          </a:p>
        </p:txBody>
      </p:sp>
    </p:spTree>
    <p:extLst>
      <p:ext uri="{BB962C8B-B14F-4D97-AF65-F5344CB8AC3E}">
        <p14:creationId xmlns:p14="http://schemas.microsoft.com/office/powerpoint/2010/main" val="90152586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ГИПОТЕЗА:</a:t>
            </a:r>
          </a:p>
        </p:txBody>
      </p:sp>
      <p:sp>
        <p:nvSpPr>
          <p:cNvPr id="3" name="Объект 2"/>
          <p:cNvSpPr>
            <a:spLocks noGrp="1"/>
          </p:cNvSpPr>
          <p:nvPr>
            <p:ph idx="1"/>
          </p:nvPr>
        </p:nvSpPr>
        <p:spPr/>
        <p:txBody>
          <a:bodyPr>
            <a:normAutofit/>
          </a:bodyPr>
          <a:lstStyle/>
          <a:p>
            <a:r>
              <a:rPr lang="ru-RU" sz="4000" dirty="0" smtClean="0">
                <a:latin typeface="Times New Roman" panose="02020603050405020304" pitchFamily="18" charset="0"/>
                <a:cs typeface="Times New Roman" panose="02020603050405020304" pitchFamily="18" charset="0"/>
              </a:rPr>
              <a:t>Что </a:t>
            </a:r>
            <a:r>
              <a:rPr lang="ru-RU" sz="4000" dirty="0">
                <a:latin typeface="Times New Roman" panose="02020603050405020304" pitchFamily="18" charset="0"/>
                <a:cs typeface="Times New Roman" panose="02020603050405020304" pitchFamily="18" charset="0"/>
              </a:rPr>
              <a:t>важнее внутренняя </a:t>
            </a:r>
            <a:endParaRPr lang="ru-RU" sz="4000" dirty="0" smtClean="0">
              <a:latin typeface="Times New Roman" panose="02020603050405020304" pitchFamily="18" charset="0"/>
              <a:cs typeface="Times New Roman" panose="02020603050405020304" pitchFamily="18" charset="0"/>
            </a:endParaRPr>
          </a:p>
          <a:p>
            <a:pPr marL="0" indent="0">
              <a:buNone/>
            </a:pPr>
            <a:r>
              <a:rPr lang="ru-RU" sz="4000" dirty="0" smtClean="0">
                <a:latin typeface="Times New Roman" panose="02020603050405020304" pitchFamily="18" charset="0"/>
                <a:cs typeface="Times New Roman" panose="02020603050405020304" pitchFamily="18" charset="0"/>
              </a:rPr>
              <a:t>красота </a:t>
            </a:r>
            <a:r>
              <a:rPr lang="ru-RU" sz="4000" dirty="0">
                <a:latin typeface="Times New Roman" panose="02020603050405020304" pitchFamily="18" charset="0"/>
                <a:cs typeface="Times New Roman" panose="02020603050405020304" pitchFamily="18" charset="0"/>
              </a:rPr>
              <a:t>или внешняя? </a:t>
            </a:r>
          </a:p>
        </p:txBody>
      </p:sp>
      <p:pic>
        <p:nvPicPr>
          <p:cNvPr id="8" name="Рисунок 7"/>
          <p:cNvPicPr>
            <a:picLocks noChangeAspect="1"/>
          </p:cNvPicPr>
          <p:nvPr/>
        </p:nvPicPr>
        <p:blipFill>
          <a:blip r:embed="rId2"/>
          <a:stretch>
            <a:fillRect/>
          </a:stretch>
        </p:blipFill>
        <p:spPr>
          <a:xfrm>
            <a:off x="6802582" y="-297"/>
            <a:ext cx="5389418" cy="6858594"/>
          </a:xfrm>
          <a:prstGeom prst="rect">
            <a:avLst/>
          </a:prstGeom>
        </p:spPr>
      </p:pic>
    </p:spTree>
    <p:extLst>
      <p:ext uri="{BB962C8B-B14F-4D97-AF65-F5344CB8AC3E}">
        <p14:creationId xmlns:p14="http://schemas.microsoft.com/office/powerpoint/2010/main" val="421149269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Задачи:</a:t>
            </a:r>
            <a:endParaRPr lang="ru-RU" dirty="0"/>
          </a:p>
        </p:txBody>
      </p:sp>
      <p:sp>
        <p:nvSpPr>
          <p:cNvPr id="3" name="Объект 2"/>
          <p:cNvSpPr>
            <a:spLocks noGrp="1"/>
          </p:cNvSpPr>
          <p:nvPr>
            <p:ph idx="1"/>
          </p:nvPr>
        </p:nvSpPr>
        <p:spPr/>
        <p:txBody>
          <a:bodyPr/>
          <a:lstStyle/>
          <a:p>
            <a:r>
              <a:rPr lang="ru-RU" sz="2800" dirty="0">
                <a:latin typeface="Times New Roman" panose="02020603050405020304" pitchFamily="18" charset="0"/>
                <a:cs typeface="Times New Roman" panose="02020603050405020304" pitchFamily="18" charset="0"/>
              </a:rPr>
              <a:t>Задачи: 1.Узнать в справочной литературе, что такое внешняя и внутренняя красота человека? 2. Побольше узнать о подвиге известных людей. 3. Провести анкетирование среди моих одноклассников. 4. Выяснить, зависит ли внутренняя красота от внешней, с помощью анонимного анкетирования. 5. Обобщить и сделать выводы</a:t>
            </a:r>
            <a:r>
              <a:rPr lang="ru-RU" dirty="0"/>
              <a:t>.</a:t>
            </a:r>
          </a:p>
        </p:txBody>
      </p:sp>
    </p:spTree>
    <p:extLst>
      <p:ext uri="{BB962C8B-B14F-4D97-AF65-F5344CB8AC3E}">
        <p14:creationId xmlns:p14="http://schemas.microsoft.com/office/powerpoint/2010/main" val="54359267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Методы и приёмы</a:t>
            </a:r>
          </a:p>
        </p:txBody>
      </p:sp>
      <p:sp>
        <p:nvSpPr>
          <p:cNvPr id="5" name="Объект 4"/>
          <p:cNvSpPr>
            <a:spLocks noGrp="1"/>
          </p:cNvSpPr>
          <p:nvPr>
            <p:ph idx="1"/>
          </p:nvPr>
        </p:nvSpPr>
        <p:spPr/>
        <p:txBody>
          <a:bodyPr>
            <a:normAutofit/>
          </a:bodyPr>
          <a:lstStyle/>
          <a:p>
            <a:r>
              <a:rPr lang="ru-RU" sz="4000" dirty="0" smtClean="0">
                <a:latin typeface="Times New Roman" panose="02020603050405020304" pitchFamily="18" charset="0"/>
                <a:cs typeface="Times New Roman" panose="02020603050405020304" pitchFamily="18" charset="0"/>
              </a:rPr>
              <a:t>1.Анкетирование</a:t>
            </a:r>
            <a:r>
              <a:rPr lang="ru-RU" sz="4000" dirty="0">
                <a:latin typeface="Times New Roman" panose="02020603050405020304" pitchFamily="18" charset="0"/>
                <a:cs typeface="Times New Roman" panose="02020603050405020304" pitchFamily="18" charset="0"/>
              </a:rPr>
              <a:t>. 2.Беседа. 3.Изучение справочной литературы. 4.Изучение Интернет-ресурсов. 5.Обобщение материала.</a:t>
            </a:r>
          </a:p>
        </p:txBody>
      </p:sp>
    </p:spTree>
    <p:extLst>
      <p:ext uri="{BB962C8B-B14F-4D97-AF65-F5344CB8AC3E}">
        <p14:creationId xmlns:p14="http://schemas.microsoft.com/office/powerpoint/2010/main" val="262457557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Срок реализации исследования: 6 месяцев</a:t>
            </a:r>
          </a:p>
        </p:txBody>
      </p:sp>
      <p:sp>
        <p:nvSpPr>
          <p:cNvPr id="3" name="Объект 2"/>
          <p:cNvSpPr>
            <a:spLocks noGrp="1"/>
          </p:cNvSpPr>
          <p:nvPr>
            <p:ph idx="1"/>
          </p:nvPr>
        </p:nvSpPr>
        <p:spPr>
          <a:xfrm>
            <a:off x="677334" y="2297067"/>
            <a:ext cx="8596668" cy="3880773"/>
          </a:xfrm>
        </p:spPr>
        <p:txBody>
          <a:bodyPr/>
          <a:lstStyle/>
          <a:p>
            <a:pPr marL="0" indent="0">
              <a:buNone/>
            </a:pPr>
            <a:endParaRPr lang="ru-RU" dirty="0"/>
          </a:p>
          <a:p>
            <a:pPr marL="0" indent="0">
              <a:buNone/>
            </a:pPr>
            <a:r>
              <a:rPr lang="ru-RU" sz="3200" dirty="0">
                <a:latin typeface="Times New Roman" panose="02020603050405020304" pitchFamily="18" charset="0"/>
                <a:cs typeface="Times New Roman" panose="02020603050405020304" pitchFamily="18" charset="0"/>
              </a:rPr>
              <a:t>Этапы:</a:t>
            </a:r>
          </a:p>
          <a:p>
            <a:r>
              <a:rPr lang="ru-RU" sz="3200" dirty="0" smtClean="0">
                <a:latin typeface="Times New Roman" panose="02020603050405020304" pitchFamily="18" charset="0"/>
                <a:cs typeface="Times New Roman" panose="02020603050405020304" pitchFamily="18" charset="0"/>
              </a:rPr>
              <a:t>1.Подготовительный(сентябрь-ноябрь-2020г</a:t>
            </a:r>
            <a:r>
              <a:rPr lang="ru-RU" sz="3200" dirty="0">
                <a:latin typeface="Times New Roman" panose="02020603050405020304" pitchFamily="18" charset="0"/>
                <a:cs typeface="Times New Roman" panose="02020603050405020304" pitchFamily="18" charset="0"/>
              </a:rPr>
              <a:t>)</a:t>
            </a:r>
          </a:p>
          <a:p>
            <a:r>
              <a:rPr lang="ru-RU" sz="3200" dirty="0">
                <a:latin typeface="Times New Roman" panose="02020603050405020304" pitchFamily="18" charset="0"/>
                <a:cs typeface="Times New Roman" panose="02020603050405020304" pitchFamily="18" charset="0"/>
              </a:rPr>
              <a:t>2.Основной (</a:t>
            </a:r>
            <a:r>
              <a:rPr lang="ru-RU" sz="3200" dirty="0" smtClean="0">
                <a:latin typeface="Times New Roman" panose="02020603050405020304" pitchFamily="18" charset="0"/>
                <a:cs typeface="Times New Roman" panose="02020603050405020304" pitchFamily="18" charset="0"/>
              </a:rPr>
              <a:t>декабрь-2020г</a:t>
            </a:r>
            <a:r>
              <a:rPr lang="ru-RU" sz="3200" dirty="0">
                <a:latin typeface="Times New Roman" panose="02020603050405020304" pitchFamily="18" charset="0"/>
                <a:cs typeface="Times New Roman" panose="02020603050405020304" pitchFamily="18" charset="0"/>
              </a:rPr>
              <a:t>. –</a:t>
            </a:r>
            <a:r>
              <a:rPr lang="ru-RU" sz="3200" dirty="0" smtClean="0">
                <a:latin typeface="Times New Roman" panose="02020603050405020304" pitchFamily="18" charset="0"/>
                <a:cs typeface="Times New Roman" panose="02020603050405020304" pitchFamily="18" charset="0"/>
              </a:rPr>
              <a:t>январь-2021г</a:t>
            </a:r>
            <a:r>
              <a:rPr lang="ru-RU" sz="3200" dirty="0">
                <a:latin typeface="Times New Roman" panose="02020603050405020304" pitchFamily="18" charset="0"/>
                <a:cs typeface="Times New Roman" panose="02020603050405020304" pitchFamily="18" charset="0"/>
              </a:rPr>
              <a:t>.)</a:t>
            </a:r>
          </a:p>
          <a:p>
            <a:r>
              <a:rPr lang="ru-RU" sz="3200" dirty="0">
                <a:latin typeface="Times New Roman" panose="02020603050405020304" pitchFamily="18" charset="0"/>
                <a:cs typeface="Times New Roman" panose="02020603050405020304" pitchFamily="18" charset="0"/>
              </a:rPr>
              <a:t>3.Подведение итогов (</a:t>
            </a:r>
            <a:r>
              <a:rPr lang="ru-RU" sz="3200" dirty="0" smtClean="0">
                <a:latin typeface="Times New Roman" panose="02020603050405020304" pitchFamily="18" charset="0"/>
                <a:cs typeface="Times New Roman" panose="02020603050405020304" pitchFamily="18" charset="0"/>
              </a:rPr>
              <a:t>февраль-2021г</a:t>
            </a:r>
            <a:r>
              <a:rPr lang="ru-RU" sz="3200" dirty="0">
                <a:latin typeface="Times New Roman" panose="02020603050405020304" pitchFamily="18" charset="0"/>
                <a:cs typeface="Times New Roman" panose="02020603050405020304" pitchFamily="18" charset="0"/>
              </a:rPr>
              <a:t>)</a:t>
            </a:r>
          </a:p>
          <a:p>
            <a:endParaRPr lang="ru-RU" dirty="0"/>
          </a:p>
        </p:txBody>
      </p:sp>
    </p:spTree>
    <p:extLst>
      <p:ext uri="{BB962C8B-B14F-4D97-AF65-F5344CB8AC3E}">
        <p14:creationId xmlns:p14="http://schemas.microsoft.com/office/powerpoint/2010/main" val="6999692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7207" y="159224"/>
            <a:ext cx="8596668" cy="1320800"/>
          </a:xfrm>
        </p:spPr>
        <p:txBody>
          <a:bodyPr>
            <a:normAutofit fontScale="90000"/>
          </a:bodyPr>
          <a:lstStyle/>
          <a:p>
            <a:r>
              <a:rPr lang="ru-RU" dirty="0"/>
              <a:t>1. Подготовительный этап: Сбор материалов и информации.</a:t>
            </a:r>
            <a:br>
              <a:rPr lang="ru-RU" dirty="0"/>
            </a:br>
            <a:endParaRPr lang="ru-RU" dirty="0"/>
          </a:p>
        </p:txBody>
      </p:sp>
      <p:sp>
        <p:nvSpPr>
          <p:cNvPr id="3" name="Объект 2"/>
          <p:cNvSpPr>
            <a:spLocks noGrp="1"/>
          </p:cNvSpPr>
          <p:nvPr>
            <p:ph idx="1"/>
          </p:nvPr>
        </p:nvSpPr>
        <p:spPr>
          <a:xfrm>
            <a:off x="0" y="1234364"/>
            <a:ext cx="7629100" cy="5623636"/>
          </a:xfrm>
        </p:spPr>
        <p:txBody>
          <a:bodyPr>
            <a:normAutofit fontScale="70000" lnSpcReduction="20000"/>
          </a:bodyPr>
          <a:lstStyle/>
          <a:p>
            <a:r>
              <a:rPr lang="ru-RU" sz="2900" dirty="0" smtClean="0">
                <a:latin typeface="Times New Roman" panose="02020603050405020304" pitchFamily="18" charset="0"/>
                <a:cs typeface="Times New Roman" panose="02020603050405020304" pitchFamily="18" charset="0"/>
              </a:rPr>
              <a:t>Красота </a:t>
            </a:r>
            <a:r>
              <a:rPr lang="ru-RU" sz="2900" dirty="0">
                <a:latin typeface="Times New Roman" panose="02020603050405020304" pitchFamily="18" charset="0"/>
                <a:cs typeface="Times New Roman" panose="02020603050405020304" pitchFamily="18" charset="0"/>
              </a:rPr>
              <a:t>- всё красивое, прекрасное, все то, что доставляет эстетическое и нравственное наслаждение. Красивый -доставляющий наслаждение взору, приятный внешним видом, гармоничностью, стройностью, прекрасный. С.И. Ожегов. Внешнюю красоту мы оцениваем глазами. Это влияет на наши чувства. Во внешней красоте воплощены наши представления об идеале прекрасного. В неё входят очевидные факторы: такие как формы тела, состояние кожи, качество волос и ногтей, грация движений. Итак, из этого определения можно сделать вывод: мы хотим нравиться окружающим, быть приятными для них.</a:t>
            </a:r>
          </a:p>
          <a:p>
            <a:endParaRPr lang="ru-RU" sz="2900" dirty="0">
              <a:latin typeface="Times New Roman" panose="02020603050405020304" pitchFamily="18" charset="0"/>
              <a:cs typeface="Times New Roman" panose="02020603050405020304" pitchFamily="18" charset="0"/>
            </a:endParaRPr>
          </a:p>
          <a:p>
            <a:r>
              <a:rPr lang="ru-RU" sz="2900" dirty="0">
                <a:latin typeface="Times New Roman" panose="02020603050405020304" pitchFamily="18" charset="0"/>
                <a:cs typeface="Times New Roman" panose="02020603050405020304" pitchFamily="18" charset="0"/>
              </a:rPr>
              <a:t>Внутренняя красота – это самое важное качество в человеке. Все поступки, которые мы совершаем в жизни, главным образом исходят от того, что мы представляем не внешне, а внутренне.  Внутреннюю красоту мы определяем нашим сердцем, ведь вы не сможете увидеть своими глазами щедрость человека или другую его добродетель, вы не видите глазами чьей-то правдивости, верности, но ваше сердце чувствует это</a:t>
            </a:r>
            <a:r>
              <a:rPr lang="ru-RU" sz="2900" dirty="0" smtClean="0">
                <a:latin typeface="Times New Roman" panose="02020603050405020304" pitchFamily="18" charset="0"/>
                <a:cs typeface="Times New Roman" panose="02020603050405020304" pitchFamily="18" charset="0"/>
              </a:rPr>
              <a:t>.</a:t>
            </a:r>
            <a:endParaRPr lang="ru-RU" sz="2900" dirty="0">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29101" y="0"/>
            <a:ext cx="4562900" cy="6728346"/>
          </a:xfrm>
          <a:prstGeom prst="rect">
            <a:avLst/>
          </a:prstGeom>
        </p:spPr>
      </p:pic>
    </p:spTree>
    <p:extLst>
      <p:ext uri="{BB962C8B-B14F-4D97-AF65-F5344CB8AC3E}">
        <p14:creationId xmlns:p14="http://schemas.microsoft.com/office/powerpoint/2010/main" val="107065134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Умение сострадать – это показатель нашей внутренней красоты. </a:t>
            </a:r>
          </a:p>
        </p:txBody>
      </p:sp>
      <p:sp>
        <p:nvSpPr>
          <p:cNvPr id="3" name="Объект 2"/>
          <p:cNvSpPr>
            <a:spLocks noGrp="1"/>
          </p:cNvSpPr>
          <p:nvPr>
            <p:ph idx="1"/>
          </p:nvPr>
        </p:nvSpPr>
        <p:spPr/>
        <p:txBody>
          <a:bodyPr>
            <a:normAutofit fontScale="77500" lnSpcReduction="20000"/>
          </a:bodyPr>
          <a:lstStyle/>
          <a:p>
            <a:r>
              <a:rPr lang="ru-RU" sz="2800" dirty="0" smtClean="0">
                <a:latin typeface="Times New Roman" panose="02020603050405020304" pitchFamily="18" charset="0"/>
                <a:cs typeface="Times New Roman" panose="02020603050405020304" pitchFamily="18" charset="0"/>
              </a:rPr>
              <a:t>Наша </a:t>
            </a:r>
            <a:r>
              <a:rPr lang="ru-RU" sz="2800" dirty="0">
                <a:latin typeface="Times New Roman" panose="02020603050405020304" pitchFamily="18" charset="0"/>
                <a:cs typeface="Times New Roman" panose="02020603050405020304" pitchFamily="18" charset="0"/>
              </a:rPr>
              <a:t>искренняя любовь к окружающим людям, ко всему, что есть рядом с нами, а также то, чем заняты большую часть времени наши мысли – это все показатели нашей внутренней красоты. Если мы хотим, чтобы мы сияли особенной внутренней красотой, то нам нужно постоянно работать над этим. Быть честным, добрым, уважать старших, проявлять сострадание, милосердие, помогать другим. Нужно избавляться от таких качеств, как нечестность, раздражительность, жадность, ненависть, зависть. Развитие в себе этих положительных качеств делает человека лучше и приносит намного большее удовлетворение, чем обладание какими-то физическими ценностями. Когда работаешь над собой и помогаешь в этом другим, в твоей душе поселяется мир.</a:t>
            </a:r>
          </a:p>
          <a:p>
            <a:endParaRPr lang="ru-RU" dirty="0"/>
          </a:p>
        </p:txBody>
      </p:sp>
    </p:spTree>
    <p:extLst>
      <p:ext uri="{BB962C8B-B14F-4D97-AF65-F5344CB8AC3E}">
        <p14:creationId xmlns:p14="http://schemas.microsoft.com/office/powerpoint/2010/main" val="360953311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12192000" cy="1214651"/>
          </a:xfrm>
        </p:spPr>
        <p:txBody>
          <a:bodyPr/>
          <a:lstStyle/>
          <a:p>
            <a:r>
              <a:rPr lang="ru-RU" dirty="0" smtClean="0"/>
              <a:t>2.Основной  этап. Результаты анкетирования</a:t>
            </a:r>
            <a:endParaRPr lang="ru-RU" dirty="0"/>
          </a:p>
        </p:txBody>
      </p:sp>
      <p:graphicFrame>
        <p:nvGraphicFramePr>
          <p:cNvPr id="6" name="Объект 5"/>
          <p:cNvGraphicFramePr>
            <a:graphicFrameLocks noGrp="1"/>
          </p:cNvGraphicFramePr>
          <p:nvPr>
            <p:ph idx="1"/>
            <p:extLst>
              <p:ext uri="{D42A27DB-BD31-4B8C-83A1-F6EECF244321}">
                <p14:modId xmlns:p14="http://schemas.microsoft.com/office/powerpoint/2010/main" val="1258160537"/>
              </p:ext>
            </p:extLst>
          </p:nvPr>
        </p:nvGraphicFramePr>
        <p:xfrm>
          <a:off x="2" y="777921"/>
          <a:ext cx="12191997" cy="7119532"/>
        </p:xfrm>
        <a:graphic>
          <a:graphicData uri="http://schemas.openxmlformats.org/drawingml/2006/table">
            <a:tbl>
              <a:tblPr firstRow="1" firstCol="1" bandRow="1">
                <a:tableStyleId>{5C22544A-7EE6-4342-B048-85BDC9FD1C3A}</a:tableStyleId>
              </a:tblPr>
              <a:tblGrid>
                <a:gridCol w="881680">
                  <a:extLst>
                    <a:ext uri="{9D8B030D-6E8A-4147-A177-3AD203B41FA5}">
                      <a16:colId xmlns:a16="http://schemas.microsoft.com/office/drawing/2014/main" val="20000"/>
                    </a:ext>
                  </a:extLst>
                </a:gridCol>
                <a:gridCol w="3016059">
                  <a:extLst>
                    <a:ext uri="{9D8B030D-6E8A-4147-A177-3AD203B41FA5}">
                      <a16:colId xmlns:a16="http://schemas.microsoft.com/office/drawing/2014/main" val="20001"/>
                    </a:ext>
                  </a:extLst>
                </a:gridCol>
                <a:gridCol w="2134446">
                  <a:extLst>
                    <a:ext uri="{9D8B030D-6E8A-4147-A177-3AD203B41FA5}">
                      <a16:colId xmlns:a16="http://schemas.microsoft.com/office/drawing/2014/main" val="20002"/>
                    </a:ext>
                  </a:extLst>
                </a:gridCol>
                <a:gridCol w="2036776">
                  <a:extLst>
                    <a:ext uri="{9D8B030D-6E8A-4147-A177-3AD203B41FA5}">
                      <a16:colId xmlns:a16="http://schemas.microsoft.com/office/drawing/2014/main" val="20003"/>
                    </a:ext>
                  </a:extLst>
                </a:gridCol>
                <a:gridCol w="1753516">
                  <a:extLst>
                    <a:ext uri="{9D8B030D-6E8A-4147-A177-3AD203B41FA5}">
                      <a16:colId xmlns:a16="http://schemas.microsoft.com/office/drawing/2014/main" val="20004"/>
                    </a:ext>
                  </a:extLst>
                </a:gridCol>
                <a:gridCol w="2369520">
                  <a:extLst>
                    <a:ext uri="{9D8B030D-6E8A-4147-A177-3AD203B41FA5}">
                      <a16:colId xmlns:a16="http://schemas.microsoft.com/office/drawing/2014/main" val="20005"/>
                    </a:ext>
                  </a:extLst>
                </a:gridCol>
              </a:tblGrid>
              <a:tr h="362516">
                <a:tc rowSpan="2">
                  <a:txBody>
                    <a:bodyPr/>
                    <a:lstStyle/>
                    <a:p>
                      <a:pPr algn="ctr">
                        <a:lnSpc>
                          <a:spcPct val="107000"/>
                        </a:lnSpc>
                        <a:spcAft>
                          <a:spcPts val="800"/>
                        </a:spcAft>
                      </a:pPr>
                      <a:r>
                        <a:rPr lang="ru-RU" sz="2000" dirty="0">
                          <a:effectLst/>
                          <a:latin typeface="Times New Roman" panose="02020603050405020304" pitchFamily="18" charset="0"/>
                          <a:cs typeface="Times New Roman" panose="02020603050405020304" pitchFamily="18" charset="0"/>
                        </a:rPr>
                        <a:t>№</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nchor="ctr"/>
                </a:tc>
                <a:tc>
                  <a:txBody>
                    <a:bodyPr/>
                    <a:lstStyle/>
                    <a:p>
                      <a:pPr algn="ctr">
                        <a:lnSpc>
                          <a:spcPct val="107000"/>
                        </a:lnSpc>
                        <a:spcAft>
                          <a:spcPts val="800"/>
                        </a:spcAft>
                      </a:pPr>
                      <a:r>
                        <a:rPr lang="ru-RU" sz="2000" dirty="0">
                          <a:effectLst/>
                          <a:latin typeface="Times New Roman" panose="02020603050405020304" pitchFamily="18" charset="0"/>
                          <a:cs typeface="Times New Roman" panose="02020603050405020304" pitchFamily="18" charset="0"/>
                        </a:rPr>
                        <a:t>Вопрос</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nchor="ctr"/>
                </a:tc>
                <a:tc gridSpan="4">
                  <a:txBody>
                    <a:bodyPr/>
                    <a:lstStyle/>
                    <a:p>
                      <a:pPr algn="ctr">
                        <a:lnSpc>
                          <a:spcPct val="107000"/>
                        </a:lnSpc>
                        <a:spcAft>
                          <a:spcPts val="800"/>
                        </a:spcAft>
                      </a:pPr>
                      <a:r>
                        <a:rPr lang="ru-RU" sz="2000" dirty="0">
                          <a:effectLst/>
                          <a:latin typeface="Times New Roman" panose="02020603050405020304" pitchFamily="18" charset="0"/>
                          <a:cs typeface="Times New Roman" panose="02020603050405020304" pitchFamily="18" charset="0"/>
                        </a:rPr>
                        <a:t>Ответ, % ответа</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nchor="ct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0"/>
                  </a:ext>
                </a:extLst>
              </a:tr>
              <a:tr h="668546">
                <a:tc vMerge="1">
                  <a:txBody>
                    <a:bodyPr/>
                    <a:lstStyle/>
                    <a:p>
                      <a:endParaRPr lang="ru-RU"/>
                    </a:p>
                  </a:txBody>
                  <a:tcPr/>
                </a:tc>
                <a:tc>
                  <a:txBody>
                    <a:bodyPr/>
                    <a:lstStyle/>
                    <a:p>
                      <a:pPr>
                        <a:lnSpc>
                          <a:spcPct val="107000"/>
                        </a:lnSpc>
                        <a:spcAft>
                          <a:spcPts val="800"/>
                        </a:spcAft>
                      </a:pPr>
                      <a:r>
                        <a:rPr lang="ru-RU" sz="2000" b="1" dirty="0">
                          <a:effectLst/>
                          <a:latin typeface="Times New Roman" panose="02020603050405020304" pitchFamily="18" charset="0"/>
                          <a:cs typeface="Times New Roman" panose="02020603050405020304" pitchFamily="18" charset="0"/>
                        </a:rPr>
                        <a:t>Варианты ответов к вопросу №1</a:t>
                      </a:r>
                      <a:endParaRPr lang="ru-RU"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tc>
                <a:tc>
                  <a:txBody>
                    <a:bodyPr/>
                    <a:lstStyle/>
                    <a:p>
                      <a:pPr>
                        <a:lnSpc>
                          <a:spcPct val="107000"/>
                        </a:lnSpc>
                        <a:spcAft>
                          <a:spcPts val="800"/>
                        </a:spcAft>
                      </a:pPr>
                      <a:r>
                        <a:rPr lang="ru-RU" sz="2000" b="1" dirty="0">
                          <a:effectLst/>
                          <a:latin typeface="Times New Roman" panose="02020603050405020304" pitchFamily="18" charset="0"/>
                          <a:cs typeface="Times New Roman" panose="02020603050405020304" pitchFamily="18" charset="0"/>
                        </a:rPr>
                        <a:t>в красивой внешности, одежде</a:t>
                      </a:r>
                      <a:endParaRPr lang="ru-RU"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tc>
                <a:tc>
                  <a:txBody>
                    <a:bodyPr/>
                    <a:lstStyle/>
                    <a:p>
                      <a:pPr>
                        <a:lnSpc>
                          <a:spcPct val="107000"/>
                        </a:lnSpc>
                        <a:spcAft>
                          <a:spcPts val="800"/>
                        </a:spcAft>
                      </a:pPr>
                      <a:r>
                        <a:rPr lang="ru-RU" sz="2000" dirty="0">
                          <a:effectLst/>
                          <a:latin typeface="Times New Roman" panose="02020603050405020304" pitchFamily="18" charset="0"/>
                          <a:cs typeface="Times New Roman" panose="02020603050405020304" pitchFamily="18" charset="0"/>
                        </a:rPr>
                        <a:t>в</a:t>
                      </a:r>
                      <a:r>
                        <a:rPr lang="ru-RU" sz="2000" b="1" dirty="0">
                          <a:effectLst/>
                          <a:latin typeface="Times New Roman" panose="02020603050405020304" pitchFamily="18" charset="0"/>
                          <a:cs typeface="Times New Roman" panose="02020603050405020304" pitchFamily="18" charset="0"/>
                        </a:rPr>
                        <a:t> искусстве, в т. ч. поэзии</a:t>
                      </a:r>
                      <a:endParaRPr lang="ru-RU"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tc>
                <a:tc>
                  <a:txBody>
                    <a:bodyPr/>
                    <a:lstStyle/>
                    <a:p>
                      <a:pPr>
                        <a:lnSpc>
                          <a:spcPct val="107000"/>
                        </a:lnSpc>
                        <a:spcAft>
                          <a:spcPts val="800"/>
                        </a:spcAft>
                      </a:pPr>
                      <a:r>
                        <a:rPr lang="ru-RU" sz="2000" dirty="0">
                          <a:effectLst/>
                          <a:latin typeface="Times New Roman" panose="02020603050405020304" pitchFamily="18" charset="0"/>
                          <a:cs typeface="Times New Roman" panose="02020603050405020304" pitchFamily="18" charset="0"/>
                        </a:rPr>
                        <a:t>в </a:t>
                      </a:r>
                      <a:r>
                        <a:rPr lang="ru-RU" sz="2000" b="1" dirty="0">
                          <a:effectLst/>
                          <a:latin typeface="Times New Roman" panose="02020603050405020304" pitchFamily="18" charset="0"/>
                          <a:cs typeface="Times New Roman" panose="02020603050405020304" pitchFamily="18" charset="0"/>
                        </a:rPr>
                        <a:t>природе</a:t>
                      </a:r>
                      <a:endParaRPr lang="ru-RU"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tc>
                <a:tc>
                  <a:txBody>
                    <a:bodyPr/>
                    <a:lstStyle/>
                    <a:p>
                      <a:pPr>
                        <a:lnSpc>
                          <a:spcPct val="107000"/>
                        </a:lnSpc>
                        <a:spcAft>
                          <a:spcPts val="800"/>
                        </a:spcAft>
                      </a:pPr>
                      <a:r>
                        <a:rPr lang="ru-RU" sz="2000" dirty="0">
                          <a:effectLst/>
                          <a:latin typeface="Times New Roman" panose="02020603050405020304" pitchFamily="18" charset="0"/>
                          <a:cs typeface="Times New Roman" panose="02020603050405020304" pitchFamily="18" charset="0"/>
                        </a:rPr>
                        <a:t>в</a:t>
                      </a:r>
                      <a:r>
                        <a:rPr lang="ru-RU" sz="2000" b="1" dirty="0">
                          <a:effectLst/>
                          <a:latin typeface="Times New Roman" panose="02020603050405020304" pitchFamily="18" charset="0"/>
                          <a:cs typeface="Times New Roman" panose="02020603050405020304" pitchFamily="18" charset="0"/>
                        </a:rPr>
                        <a:t> поступках людей</a:t>
                      </a:r>
                      <a:endParaRPr lang="ru-RU"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tc>
                <a:extLst>
                  <a:ext uri="{0D108BD9-81ED-4DB2-BD59-A6C34878D82A}">
                    <a16:rowId xmlns:a16="http://schemas.microsoft.com/office/drawing/2014/main" val="10001"/>
                  </a:ext>
                </a:extLst>
              </a:tr>
              <a:tr h="505899">
                <a:tc>
                  <a:txBody>
                    <a:bodyPr/>
                    <a:lstStyle/>
                    <a:p>
                      <a:pPr algn="ctr">
                        <a:lnSpc>
                          <a:spcPct val="107000"/>
                        </a:lnSpc>
                        <a:spcAft>
                          <a:spcPts val="800"/>
                        </a:spcAft>
                      </a:pPr>
                      <a:r>
                        <a:rPr lang="ru-RU" sz="2000">
                          <a:effectLst/>
                          <a:latin typeface="Times New Roman" panose="02020603050405020304" pitchFamily="18" charset="0"/>
                          <a:cs typeface="Times New Roman" panose="02020603050405020304" pitchFamily="18" charset="0"/>
                        </a:rPr>
                        <a:t>1</a:t>
                      </a:r>
                      <a:endParaRPr lang="ru-RU"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nchor="ctr"/>
                </a:tc>
                <a:tc>
                  <a:txBody>
                    <a:bodyPr/>
                    <a:lstStyle/>
                    <a:p>
                      <a:pPr>
                        <a:lnSpc>
                          <a:spcPct val="107000"/>
                        </a:lnSpc>
                        <a:spcAft>
                          <a:spcPts val="800"/>
                        </a:spcAft>
                      </a:pPr>
                      <a:r>
                        <a:rPr lang="ru-RU" sz="2000" b="1" dirty="0">
                          <a:effectLst/>
                          <a:latin typeface="Times New Roman" panose="02020603050405020304" pitchFamily="18" charset="0"/>
                          <a:cs typeface="Times New Roman" panose="02020603050405020304" pitchFamily="18" charset="0"/>
                        </a:rPr>
                        <a:t>В чем вы </a:t>
                      </a:r>
                      <a:r>
                        <a:rPr lang="ru-RU" sz="2000" b="1" dirty="0" smtClean="0">
                          <a:effectLst/>
                          <a:latin typeface="Times New Roman" panose="02020603050405020304" pitchFamily="18" charset="0"/>
                          <a:cs typeface="Times New Roman" panose="02020603050405020304" pitchFamily="18" charset="0"/>
                        </a:rPr>
                        <a:t>видите</a:t>
                      </a:r>
                      <a:r>
                        <a:rPr lang="ru-RU" sz="2000" b="1" baseline="0" dirty="0" smtClean="0">
                          <a:effectLst/>
                          <a:latin typeface="Times New Roman" panose="02020603050405020304" pitchFamily="18" charset="0"/>
                          <a:cs typeface="Times New Roman" panose="02020603050405020304" pitchFamily="18" charset="0"/>
                        </a:rPr>
                        <a:t> </a:t>
                      </a:r>
                      <a:r>
                        <a:rPr lang="ru-RU" sz="2000" b="1" dirty="0" smtClean="0">
                          <a:effectLst/>
                          <a:latin typeface="Times New Roman" panose="02020603050405020304" pitchFamily="18" charset="0"/>
                          <a:cs typeface="Times New Roman" panose="02020603050405020304" pitchFamily="18" charset="0"/>
                        </a:rPr>
                        <a:t>красоту</a:t>
                      </a:r>
                      <a:r>
                        <a:rPr lang="ru-RU" sz="2000" b="1" dirty="0">
                          <a:effectLst/>
                          <a:latin typeface="Times New Roman" panose="02020603050405020304" pitchFamily="18" charset="0"/>
                          <a:cs typeface="Times New Roman" panose="02020603050405020304" pitchFamily="18" charset="0"/>
                        </a:rPr>
                        <a:t>?</a:t>
                      </a:r>
                      <a:endParaRPr lang="ru-RU"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nchor="ctr"/>
                </a:tc>
                <a:tc>
                  <a:txBody>
                    <a:bodyPr/>
                    <a:lstStyle/>
                    <a:p>
                      <a:pPr>
                        <a:lnSpc>
                          <a:spcPct val="107000"/>
                        </a:lnSpc>
                        <a:spcAft>
                          <a:spcPts val="800"/>
                        </a:spcAft>
                      </a:pPr>
                      <a:r>
                        <a:rPr lang="ru-RU" sz="2000" dirty="0">
                          <a:effectLst/>
                          <a:latin typeface="Times New Roman" panose="02020603050405020304" pitchFamily="18" charset="0"/>
                          <a:cs typeface="Times New Roman" panose="02020603050405020304" pitchFamily="18" charset="0"/>
                        </a:rPr>
                        <a:t>20</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tc>
                <a:tc>
                  <a:txBody>
                    <a:bodyPr/>
                    <a:lstStyle/>
                    <a:p>
                      <a:pPr>
                        <a:lnSpc>
                          <a:spcPct val="107000"/>
                        </a:lnSpc>
                        <a:spcAft>
                          <a:spcPts val="800"/>
                        </a:spcAft>
                      </a:pPr>
                      <a:r>
                        <a:rPr lang="ru-RU" sz="2000" dirty="0">
                          <a:effectLst/>
                          <a:latin typeface="Times New Roman" panose="02020603050405020304" pitchFamily="18" charset="0"/>
                          <a:cs typeface="Times New Roman" panose="02020603050405020304" pitchFamily="18" charset="0"/>
                        </a:rPr>
                        <a:t>25</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tc>
                <a:tc>
                  <a:txBody>
                    <a:bodyPr/>
                    <a:lstStyle/>
                    <a:p>
                      <a:pPr>
                        <a:lnSpc>
                          <a:spcPct val="107000"/>
                        </a:lnSpc>
                        <a:spcAft>
                          <a:spcPts val="800"/>
                        </a:spcAft>
                      </a:pPr>
                      <a:r>
                        <a:rPr lang="ru-RU" sz="2000" dirty="0">
                          <a:effectLst/>
                          <a:latin typeface="Times New Roman" panose="02020603050405020304" pitchFamily="18" charset="0"/>
                          <a:cs typeface="Times New Roman" panose="02020603050405020304" pitchFamily="18" charset="0"/>
                        </a:rPr>
                        <a:t>50</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tc>
                <a:tc>
                  <a:txBody>
                    <a:bodyPr/>
                    <a:lstStyle/>
                    <a:p>
                      <a:pPr>
                        <a:lnSpc>
                          <a:spcPct val="107000"/>
                        </a:lnSpc>
                        <a:spcAft>
                          <a:spcPts val="800"/>
                        </a:spcAft>
                      </a:pPr>
                      <a:r>
                        <a:rPr lang="ru-RU" sz="2000" dirty="0">
                          <a:effectLst/>
                          <a:latin typeface="Times New Roman" panose="02020603050405020304" pitchFamily="18" charset="0"/>
                          <a:cs typeface="Times New Roman" panose="02020603050405020304" pitchFamily="18" charset="0"/>
                        </a:rPr>
                        <a:t>5</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tc>
                <a:extLst>
                  <a:ext uri="{0D108BD9-81ED-4DB2-BD59-A6C34878D82A}">
                    <a16:rowId xmlns:a16="http://schemas.microsoft.com/office/drawing/2014/main" val="10002"/>
                  </a:ext>
                </a:extLst>
              </a:tr>
              <a:tr h="958440">
                <a:tc>
                  <a:txBody>
                    <a:bodyPr/>
                    <a:lstStyle/>
                    <a:p>
                      <a:pPr algn="ctr">
                        <a:lnSpc>
                          <a:spcPct val="107000"/>
                        </a:lnSpc>
                        <a:spcAft>
                          <a:spcPts val="800"/>
                        </a:spcAft>
                      </a:pPr>
                      <a:r>
                        <a:rPr lang="ru-RU" sz="2000">
                          <a:effectLst/>
                          <a:latin typeface="Times New Roman" panose="02020603050405020304" pitchFamily="18" charset="0"/>
                          <a:cs typeface="Times New Roman" panose="02020603050405020304" pitchFamily="18" charset="0"/>
                        </a:rPr>
                        <a:t>2</a:t>
                      </a:r>
                      <a:endParaRPr lang="ru-RU"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nchor="ctr"/>
                </a:tc>
                <a:tc>
                  <a:txBody>
                    <a:bodyPr/>
                    <a:lstStyle/>
                    <a:p>
                      <a:pPr>
                        <a:lnSpc>
                          <a:spcPct val="107000"/>
                        </a:lnSpc>
                        <a:spcAft>
                          <a:spcPts val="800"/>
                        </a:spcAft>
                      </a:pPr>
                      <a:r>
                        <a:rPr lang="ru-RU" sz="2000" b="1" dirty="0">
                          <a:effectLst/>
                          <a:latin typeface="Times New Roman" panose="02020603050405020304" pitchFamily="18" charset="0"/>
                          <a:cs typeface="Times New Roman" panose="02020603050405020304" pitchFamily="18" charset="0"/>
                        </a:rPr>
                        <a:t>Каково Ваше отношение к красивому в нашей жизни?</a:t>
                      </a:r>
                      <a:endParaRPr lang="ru-RU"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nchor="ctr"/>
                </a:tc>
                <a:tc>
                  <a:txBody>
                    <a:bodyPr/>
                    <a:lstStyle/>
                    <a:p>
                      <a:pPr>
                        <a:lnSpc>
                          <a:spcPct val="107000"/>
                        </a:lnSpc>
                        <a:spcAft>
                          <a:spcPts val="800"/>
                        </a:spcAft>
                      </a:pPr>
                      <a:r>
                        <a:rPr lang="ru-RU" sz="2000" dirty="0">
                          <a:effectLst/>
                          <a:latin typeface="Times New Roman" panose="02020603050405020304" pitchFamily="18" charset="0"/>
                          <a:cs typeface="Times New Roman" panose="02020603050405020304" pitchFamily="18" charset="0"/>
                        </a:rPr>
                        <a:t>положительное</a:t>
                      </a:r>
                    </a:p>
                    <a:p>
                      <a:pPr>
                        <a:lnSpc>
                          <a:spcPct val="107000"/>
                        </a:lnSpc>
                        <a:spcAft>
                          <a:spcPts val="800"/>
                        </a:spcAft>
                      </a:pPr>
                      <a:r>
                        <a:rPr lang="ru-RU" sz="2000" dirty="0">
                          <a:effectLst/>
                          <a:latin typeface="Times New Roman" panose="02020603050405020304" pitchFamily="18" charset="0"/>
                          <a:cs typeface="Times New Roman" panose="02020603050405020304" pitchFamily="18" charset="0"/>
                        </a:rPr>
                        <a:t>70</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tc>
                <a:tc>
                  <a:txBody>
                    <a:bodyPr/>
                    <a:lstStyle/>
                    <a:p>
                      <a:pPr>
                        <a:lnSpc>
                          <a:spcPct val="107000"/>
                        </a:lnSpc>
                        <a:spcAft>
                          <a:spcPts val="800"/>
                        </a:spcAft>
                      </a:pPr>
                      <a:r>
                        <a:rPr lang="ru-RU" sz="2000" dirty="0">
                          <a:effectLst/>
                          <a:latin typeface="Times New Roman" panose="02020603050405020304" pitchFamily="18" charset="0"/>
                          <a:cs typeface="Times New Roman" panose="02020603050405020304" pitchFamily="18" charset="0"/>
                        </a:rPr>
                        <a:t>отрицательное</a:t>
                      </a:r>
                    </a:p>
                    <a:p>
                      <a:pPr>
                        <a:lnSpc>
                          <a:spcPct val="107000"/>
                        </a:lnSpc>
                        <a:spcAft>
                          <a:spcPts val="800"/>
                        </a:spcAft>
                      </a:pPr>
                      <a:r>
                        <a:rPr lang="ru-RU" sz="2000" dirty="0">
                          <a:effectLst/>
                          <a:latin typeface="Times New Roman" panose="02020603050405020304" pitchFamily="18" charset="0"/>
                          <a:cs typeface="Times New Roman" panose="02020603050405020304" pitchFamily="18" charset="0"/>
                        </a:rPr>
                        <a:t>0</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tc>
                <a:tc>
                  <a:txBody>
                    <a:bodyPr/>
                    <a:lstStyle/>
                    <a:p>
                      <a:pPr>
                        <a:lnSpc>
                          <a:spcPct val="107000"/>
                        </a:lnSpc>
                        <a:spcAft>
                          <a:spcPts val="800"/>
                        </a:spcAft>
                      </a:pPr>
                      <a:r>
                        <a:rPr lang="ru-RU" sz="2000" dirty="0">
                          <a:effectLst/>
                          <a:latin typeface="Times New Roman" panose="02020603050405020304" pitchFamily="18" charset="0"/>
                          <a:cs typeface="Times New Roman" panose="02020603050405020304" pitchFamily="18" charset="0"/>
                        </a:rPr>
                        <a:t>безразличное</a:t>
                      </a:r>
                    </a:p>
                    <a:p>
                      <a:pPr>
                        <a:lnSpc>
                          <a:spcPct val="107000"/>
                        </a:lnSpc>
                        <a:spcAft>
                          <a:spcPts val="800"/>
                        </a:spcAft>
                      </a:pPr>
                      <a:r>
                        <a:rPr lang="ru-RU" sz="2000" dirty="0">
                          <a:effectLst/>
                          <a:latin typeface="Times New Roman" panose="02020603050405020304" pitchFamily="18" charset="0"/>
                          <a:cs typeface="Times New Roman" panose="02020603050405020304" pitchFamily="18" charset="0"/>
                        </a:rPr>
                        <a:t>30</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tc>
                <a:tc>
                  <a:txBody>
                    <a:bodyPr/>
                    <a:lstStyle/>
                    <a:p>
                      <a:pPr>
                        <a:lnSpc>
                          <a:spcPct val="107000"/>
                        </a:lnSpc>
                        <a:spcAft>
                          <a:spcPts val="0"/>
                        </a:spcAft>
                      </a:pPr>
                      <a:r>
                        <a:rPr lang="ru-RU" sz="2000" dirty="0">
                          <a:effectLst/>
                          <a:latin typeface="Times New Roman" panose="02020603050405020304" pitchFamily="18" charset="0"/>
                          <a:cs typeface="Times New Roman" panose="02020603050405020304" pitchFamily="18" charset="0"/>
                        </a:rPr>
                        <a:t> </a:t>
                      </a:r>
                      <a:r>
                        <a:rPr lang="ru-RU" sz="2000" dirty="0" smtClean="0">
                          <a:effectLst/>
                          <a:latin typeface="Times New Roman" panose="02020603050405020304" pitchFamily="18" charset="0"/>
                          <a:cs typeface="Times New Roman" panose="02020603050405020304" pitchFamily="18" charset="0"/>
                        </a:rPr>
                        <a:t>-</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tc>
                <a:extLst>
                  <a:ext uri="{0D108BD9-81ED-4DB2-BD59-A6C34878D82A}">
                    <a16:rowId xmlns:a16="http://schemas.microsoft.com/office/drawing/2014/main" val="10003"/>
                  </a:ext>
                </a:extLst>
              </a:tr>
              <a:tr h="1009452">
                <a:tc>
                  <a:txBody>
                    <a:bodyPr/>
                    <a:lstStyle/>
                    <a:p>
                      <a:pPr algn="ctr">
                        <a:lnSpc>
                          <a:spcPct val="107000"/>
                        </a:lnSpc>
                        <a:spcAft>
                          <a:spcPts val="800"/>
                        </a:spcAft>
                      </a:pPr>
                      <a:r>
                        <a:rPr lang="ru-RU" sz="2000">
                          <a:effectLst/>
                          <a:latin typeface="Times New Roman" panose="02020603050405020304" pitchFamily="18" charset="0"/>
                          <a:cs typeface="Times New Roman" panose="02020603050405020304" pitchFamily="18" charset="0"/>
                        </a:rPr>
                        <a:t>3</a:t>
                      </a:r>
                      <a:endParaRPr lang="ru-RU"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nchor="ctr"/>
                </a:tc>
                <a:tc>
                  <a:txBody>
                    <a:bodyPr/>
                    <a:lstStyle/>
                    <a:p>
                      <a:pPr>
                        <a:lnSpc>
                          <a:spcPct val="107000"/>
                        </a:lnSpc>
                        <a:spcAft>
                          <a:spcPts val="800"/>
                        </a:spcAft>
                      </a:pPr>
                      <a:r>
                        <a:rPr lang="ru-RU" sz="2000" b="1" dirty="0">
                          <a:effectLst/>
                          <a:latin typeface="Times New Roman" panose="02020603050405020304" pitchFamily="18" charset="0"/>
                          <a:cs typeface="Times New Roman" panose="02020603050405020304" pitchFamily="18" charset="0"/>
                        </a:rPr>
                        <a:t>Считаете ли вы поэзию способной возвысить человека?</a:t>
                      </a:r>
                      <a:endParaRPr lang="ru-RU"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nchor="ctr"/>
                </a:tc>
                <a:tc>
                  <a:txBody>
                    <a:bodyPr/>
                    <a:lstStyle/>
                    <a:p>
                      <a:pPr>
                        <a:lnSpc>
                          <a:spcPct val="107000"/>
                        </a:lnSpc>
                        <a:spcAft>
                          <a:spcPts val="800"/>
                        </a:spcAft>
                      </a:pPr>
                      <a:r>
                        <a:rPr lang="ru-RU" sz="2000" dirty="0">
                          <a:effectLst/>
                          <a:latin typeface="Times New Roman" panose="02020603050405020304" pitchFamily="18" charset="0"/>
                          <a:cs typeface="Times New Roman" panose="02020603050405020304" pitchFamily="18" charset="0"/>
                        </a:rPr>
                        <a:t>да</a:t>
                      </a:r>
                    </a:p>
                    <a:p>
                      <a:pPr>
                        <a:lnSpc>
                          <a:spcPct val="107000"/>
                        </a:lnSpc>
                        <a:spcAft>
                          <a:spcPts val="800"/>
                        </a:spcAft>
                      </a:pPr>
                      <a:r>
                        <a:rPr lang="ru-RU" sz="2000" dirty="0">
                          <a:effectLst/>
                          <a:latin typeface="Times New Roman" panose="02020603050405020304" pitchFamily="18" charset="0"/>
                          <a:cs typeface="Times New Roman" panose="02020603050405020304" pitchFamily="18" charset="0"/>
                        </a:rPr>
                        <a:t>30</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tc>
                <a:tc>
                  <a:txBody>
                    <a:bodyPr/>
                    <a:lstStyle/>
                    <a:p>
                      <a:pPr>
                        <a:lnSpc>
                          <a:spcPct val="107000"/>
                        </a:lnSpc>
                        <a:spcAft>
                          <a:spcPts val="800"/>
                        </a:spcAft>
                      </a:pPr>
                      <a:r>
                        <a:rPr lang="ru-RU" sz="2000" dirty="0">
                          <a:effectLst/>
                          <a:latin typeface="Times New Roman" panose="02020603050405020304" pitchFamily="18" charset="0"/>
                          <a:cs typeface="Times New Roman" panose="02020603050405020304" pitchFamily="18" charset="0"/>
                        </a:rPr>
                        <a:t>нет</a:t>
                      </a:r>
                    </a:p>
                    <a:p>
                      <a:pPr>
                        <a:lnSpc>
                          <a:spcPct val="107000"/>
                        </a:lnSpc>
                        <a:spcAft>
                          <a:spcPts val="800"/>
                        </a:spcAft>
                      </a:pPr>
                      <a:r>
                        <a:rPr lang="ru-RU" sz="2000" dirty="0">
                          <a:effectLst/>
                          <a:latin typeface="Times New Roman" panose="02020603050405020304" pitchFamily="18" charset="0"/>
                          <a:cs typeface="Times New Roman" panose="02020603050405020304" pitchFamily="18" charset="0"/>
                        </a:rPr>
                        <a:t>25</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tc>
                <a:tc>
                  <a:txBody>
                    <a:bodyPr/>
                    <a:lstStyle/>
                    <a:p>
                      <a:pPr>
                        <a:lnSpc>
                          <a:spcPct val="107000"/>
                        </a:lnSpc>
                        <a:spcAft>
                          <a:spcPts val="800"/>
                        </a:spcAft>
                      </a:pPr>
                      <a:r>
                        <a:rPr lang="ru-RU" sz="2000" dirty="0">
                          <a:effectLst/>
                          <a:latin typeface="Times New Roman" panose="02020603050405020304" pitchFamily="18" charset="0"/>
                          <a:cs typeface="Times New Roman" panose="02020603050405020304" pitchFamily="18" charset="0"/>
                        </a:rPr>
                        <a:t>не знаю</a:t>
                      </a:r>
                    </a:p>
                    <a:p>
                      <a:pPr>
                        <a:lnSpc>
                          <a:spcPct val="107000"/>
                        </a:lnSpc>
                        <a:spcAft>
                          <a:spcPts val="800"/>
                        </a:spcAft>
                      </a:pPr>
                      <a:r>
                        <a:rPr lang="ru-RU" sz="2000" dirty="0">
                          <a:effectLst/>
                          <a:latin typeface="Times New Roman" panose="02020603050405020304" pitchFamily="18" charset="0"/>
                          <a:cs typeface="Times New Roman" panose="02020603050405020304" pitchFamily="18" charset="0"/>
                        </a:rPr>
                        <a:t>45</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tc>
                <a:tc>
                  <a:txBody>
                    <a:bodyPr/>
                    <a:lstStyle/>
                    <a:p>
                      <a:pPr>
                        <a:lnSpc>
                          <a:spcPct val="107000"/>
                        </a:lnSpc>
                        <a:spcAft>
                          <a:spcPts val="0"/>
                        </a:spcAft>
                      </a:pPr>
                      <a:r>
                        <a:rPr lang="ru-RU" sz="2000" dirty="0">
                          <a:effectLst/>
                          <a:latin typeface="Times New Roman" panose="02020603050405020304" pitchFamily="18" charset="0"/>
                          <a:cs typeface="Times New Roman" panose="02020603050405020304" pitchFamily="18" charset="0"/>
                        </a:rPr>
                        <a:t> </a:t>
                      </a:r>
                      <a:r>
                        <a:rPr lang="ru-RU" sz="2000" dirty="0" smtClean="0">
                          <a:effectLst/>
                          <a:latin typeface="Times New Roman" panose="02020603050405020304" pitchFamily="18" charset="0"/>
                          <a:cs typeface="Times New Roman" panose="02020603050405020304" pitchFamily="18" charset="0"/>
                        </a:rPr>
                        <a:t>-</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tc>
                <a:extLst>
                  <a:ext uri="{0D108BD9-81ED-4DB2-BD59-A6C34878D82A}">
                    <a16:rowId xmlns:a16="http://schemas.microsoft.com/office/drawing/2014/main" val="10004"/>
                  </a:ext>
                </a:extLst>
              </a:tr>
              <a:tr h="774748">
                <a:tc>
                  <a:txBody>
                    <a:bodyPr/>
                    <a:lstStyle/>
                    <a:p>
                      <a:pPr algn="ctr">
                        <a:lnSpc>
                          <a:spcPct val="107000"/>
                        </a:lnSpc>
                        <a:spcAft>
                          <a:spcPts val="800"/>
                        </a:spcAft>
                      </a:pPr>
                      <a:r>
                        <a:rPr lang="ru-RU" sz="2000">
                          <a:effectLst/>
                          <a:latin typeface="Times New Roman" panose="02020603050405020304" pitchFamily="18" charset="0"/>
                          <a:cs typeface="Times New Roman" panose="02020603050405020304" pitchFamily="18" charset="0"/>
                        </a:rPr>
                        <a:t>4</a:t>
                      </a:r>
                      <a:endParaRPr lang="ru-RU"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nchor="ctr"/>
                </a:tc>
                <a:tc>
                  <a:txBody>
                    <a:bodyPr/>
                    <a:lstStyle/>
                    <a:p>
                      <a:pPr>
                        <a:lnSpc>
                          <a:spcPct val="107000"/>
                        </a:lnSpc>
                        <a:spcAft>
                          <a:spcPts val="800"/>
                        </a:spcAft>
                      </a:pPr>
                      <a:r>
                        <a:rPr lang="ru-RU" sz="2000" b="1" dirty="0">
                          <a:effectLst/>
                          <a:latin typeface="Times New Roman" panose="02020603050405020304" pitchFamily="18" charset="0"/>
                          <a:cs typeface="Times New Roman" panose="02020603050405020304" pitchFamily="18" charset="0"/>
                        </a:rPr>
                        <a:t>Читаете ли вы сами стихи</a:t>
                      </a:r>
                      <a:r>
                        <a:rPr lang="ru-RU" sz="2000" dirty="0">
                          <a:effectLst/>
                          <a:latin typeface="Times New Roman" panose="02020603050405020304" pitchFamily="18" charset="0"/>
                          <a:cs typeface="Times New Roman" panose="02020603050405020304" pitchFamily="18" charset="0"/>
                        </a:rPr>
                        <a:t>?</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nchor="ctr"/>
                </a:tc>
                <a:tc>
                  <a:txBody>
                    <a:bodyPr/>
                    <a:lstStyle/>
                    <a:p>
                      <a:pPr>
                        <a:lnSpc>
                          <a:spcPct val="107000"/>
                        </a:lnSpc>
                        <a:spcAft>
                          <a:spcPts val="800"/>
                        </a:spcAft>
                      </a:pPr>
                      <a:r>
                        <a:rPr lang="ru-RU" sz="2000" dirty="0">
                          <a:effectLst/>
                          <a:latin typeface="Times New Roman" panose="02020603050405020304" pitchFamily="18" charset="0"/>
                          <a:cs typeface="Times New Roman" panose="02020603050405020304" pitchFamily="18" charset="0"/>
                        </a:rPr>
                        <a:t>да</a:t>
                      </a:r>
                    </a:p>
                    <a:p>
                      <a:pPr>
                        <a:lnSpc>
                          <a:spcPct val="107000"/>
                        </a:lnSpc>
                        <a:spcAft>
                          <a:spcPts val="800"/>
                        </a:spcAft>
                      </a:pPr>
                      <a:r>
                        <a:rPr lang="ru-RU" sz="2000" dirty="0">
                          <a:effectLst/>
                          <a:latin typeface="Times New Roman" panose="02020603050405020304" pitchFamily="18" charset="0"/>
                          <a:cs typeface="Times New Roman" panose="02020603050405020304" pitchFamily="18" charset="0"/>
                        </a:rPr>
                        <a:t>10</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tc>
                <a:tc>
                  <a:txBody>
                    <a:bodyPr/>
                    <a:lstStyle/>
                    <a:p>
                      <a:pPr>
                        <a:lnSpc>
                          <a:spcPct val="107000"/>
                        </a:lnSpc>
                        <a:spcAft>
                          <a:spcPts val="800"/>
                        </a:spcAft>
                      </a:pPr>
                      <a:r>
                        <a:rPr lang="ru-RU" sz="2000">
                          <a:effectLst/>
                          <a:latin typeface="Times New Roman" panose="02020603050405020304" pitchFamily="18" charset="0"/>
                          <a:cs typeface="Times New Roman" panose="02020603050405020304" pitchFamily="18" charset="0"/>
                        </a:rPr>
                        <a:t>нет</a:t>
                      </a:r>
                    </a:p>
                    <a:p>
                      <a:pPr>
                        <a:lnSpc>
                          <a:spcPct val="107000"/>
                        </a:lnSpc>
                        <a:spcAft>
                          <a:spcPts val="800"/>
                        </a:spcAft>
                      </a:pPr>
                      <a:r>
                        <a:rPr lang="ru-RU" sz="2000">
                          <a:effectLst/>
                          <a:latin typeface="Times New Roman" panose="02020603050405020304" pitchFamily="18" charset="0"/>
                          <a:cs typeface="Times New Roman" panose="02020603050405020304" pitchFamily="18" charset="0"/>
                        </a:rPr>
                        <a:t>90</a:t>
                      </a:r>
                      <a:endParaRPr lang="ru-RU"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tc>
                <a:tc>
                  <a:txBody>
                    <a:bodyPr/>
                    <a:lstStyle/>
                    <a:p>
                      <a:pPr>
                        <a:lnSpc>
                          <a:spcPct val="107000"/>
                        </a:lnSpc>
                        <a:spcAft>
                          <a:spcPts val="0"/>
                        </a:spcAft>
                      </a:pPr>
                      <a:r>
                        <a:rPr lang="ru-RU" sz="2000" dirty="0">
                          <a:effectLst/>
                          <a:latin typeface="Times New Roman" panose="02020603050405020304" pitchFamily="18" charset="0"/>
                          <a:cs typeface="Times New Roman" panose="02020603050405020304" pitchFamily="18" charset="0"/>
                        </a:rPr>
                        <a:t> </a:t>
                      </a:r>
                      <a:r>
                        <a:rPr lang="ru-RU" sz="2000" dirty="0" smtClean="0">
                          <a:effectLst/>
                          <a:latin typeface="Times New Roman" panose="02020603050405020304" pitchFamily="18" charset="0"/>
                          <a:cs typeface="Times New Roman" panose="02020603050405020304" pitchFamily="18" charset="0"/>
                        </a:rPr>
                        <a:t>-</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tc>
                <a:tc>
                  <a:txBody>
                    <a:bodyPr/>
                    <a:lstStyle/>
                    <a:p>
                      <a:pPr>
                        <a:lnSpc>
                          <a:spcPct val="107000"/>
                        </a:lnSpc>
                        <a:spcAft>
                          <a:spcPts val="0"/>
                        </a:spcAft>
                      </a:pPr>
                      <a:r>
                        <a:rPr lang="ru-RU" sz="2000" dirty="0">
                          <a:effectLst/>
                          <a:latin typeface="Times New Roman" panose="02020603050405020304" pitchFamily="18" charset="0"/>
                          <a:cs typeface="Times New Roman" panose="02020603050405020304" pitchFamily="18" charset="0"/>
                        </a:rPr>
                        <a:t> </a:t>
                      </a:r>
                      <a:r>
                        <a:rPr lang="ru-RU" sz="2000" dirty="0" smtClean="0">
                          <a:effectLst/>
                          <a:latin typeface="Times New Roman" panose="02020603050405020304" pitchFamily="18" charset="0"/>
                          <a:cs typeface="Times New Roman" panose="02020603050405020304" pitchFamily="18" charset="0"/>
                        </a:rPr>
                        <a:t>-</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tc>
                <a:extLst>
                  <a:ext uri="{0D108BD9-81ED-4DB2-BD59-A6C34878D82A}">
                    <a16:rowId xmlns:a16="http://schemas.microsoft.com/office/drawing/2014/main" val="10005"/>
                  </a:ext>
                </a:extLst>
              </a:tr>
              <a:tr h="1009452">
                <a:tc>
                  <a:txBody>
                    <a:bodyPr/>
                    <a:lstStyle/>
                    <a:p>
                      <a:pPr algn="ctr">
                        <a:lnSpc>
                          <a:spcPct val="107000"/>
                        </a:lnSpc>
                        <a:spcAft>
                          <a:spcPts val="800"/>
                        </a:spcAft>
                      </a:pPr>
                      <a:r>
                        <a:rPr lang="ru-RU" sz="2000">
                          <a:effectLst/>
                          <a:latin typeface="Times New Roman" panose="02020603050405020304" pitchFamily="18" charset="0"/>
                          <a:cs typeface="Times New Roman" panose="02020603050405020304" pitchFamily="18" charset="0"/>
                        </a:rPr>
                        <a:t>5</a:t>
                      </a:r>
                      <a:endParaRPr lang="ru-RU"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nchor="ctr"/>
                </a:tc>
                <a:tc>
                  <a:txBody>
                    <a:bodyPr/>
                    <a:lstStyle/>
                    <a:p>
                      <a:pPr>
                        <a:lnSpc>
                          <a:spcPct val="107000"/>
                        </a:lnSpc>
                        <a:spcAft>
                          <a:spcPts val="800"/>
                        </a:spcAft>
                      </a:pPr>
                      <a:r>
                        <a:rPr lang="ru-RU" sz="2000" b="1" dirty="0">
                          <a:effectLst/>
                          <a:latin typeface="Times New Roman" panose="02020603050405020304" pitchFamily="18" charset="0"/>
                          <a:cs typeface="Times New Roman" panose="02020603050405020304" pitchFamily="18" charset="0"/>
                        </a:rPr>
                        <a:t>Какие примеры красоты в жизни вы можете привести?</a:t>
                      </a:r>
                      <a:endParaRPr lang="ru-RU"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nchor="ctr"/>
                </a:tc>
                <a:tc>
                  <a:txBody>
                    <a:bodyPr/>
                    <a:lstStyle/>
                    <a:p>
                      <a:pPr>
                        <a:lnSpc>
                          <a:spcPct val="107000"/>
                        </a:lnSpc>
                        <a:spcAft>
                          <a:spcPts val="800"/>
                        </a:spcAft>
                      </a:pPr>
                      <a:r>
                        <a:rPr lang="ru-RU" sz="2000" dirty="0">
                          <a:effectLst/>
                          <a:latin typeface="Times New Roman" panose="02020603050405020304" pitchFamily="18" charset="0"/>
                          <a:cs typeface="Times New Roman" panose="02020603050405020304" pitchFamily="18" charset="0"/>
                        </a:rPr>
                        <a:t>красивые девушки-модели</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tc>
                <a:tc>
                  <a:txBody>
                    <a:bodyPr/>
                    <a:lstStyle/>
                    <a:p>
                      <a:pPr>
                        <a:lnSpc>
                          <a:spcPct val="107000"/>
                        </a:lnSpc>
                        <a:spcAft>
                          <a:spcPts val="800"/>
                        </a:spcAft>
                      </a:pPr>
                      <a:r>
                        <a:rPr lang="ru-RU" sz="2000" dirty="0">
                          <a:effectLst/>
                          <a:latin typeface="Times New Roman" panose="02020603050405020304" pitchFamily="18" charset="0"/>
                          <a:cs typeface="Times New Roman" panose="02020603050405020304" pitchFamily="18" charset="0"/>
                        </a:rPr>
                        <a:t>красивые песни, книги, фильмы о любви</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tc>
                <a:tc>
                  <a:txBody>
                    <a:bodyPr/>
                    <a:lstStyle/>
                    <a:p>
                      <a:pPr>
                        <a:lnSpc>
                          <a:spcPct val="107000"/>
                        </a:lnSpc>
                        <a:spcAft>
                          <a:spcPts val="800"/>
                        </a:spcAft>
                      </a:pPr>
                      <a:r>
                        <a:rPr lang="ru-RU" sz="2000" dirty="0">
                          <a:effectLst/>
                          <a:latin typeface="Times New Roman" panose="02020603050405020304" pitchFamily="18" charset="0"/>
                          <a:cs typeface="Times New Roman" panose="02020603050405020304" pitchFamily="18" charset="0"/>
                        </a:rPr>
                        <a:t> наша природа</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tc>
                <a:tc>
                  <a:txBody>
                    <a:bodyPr/>
                    <a:lstStyle/>
                    <a:p>
                      <a:pPr>
                        <a:lnSpc>
                          <a:spcPct val="107000"/>
                        </a:lnSpc>
                        <a:spcAft>
                          <a:spcPts val="800"/>
                        </a:spcAft>
                      </a:pPr>
                      <a:r>
                        <a:rPr lang="ru-RU" sz="2000" dirty="0">
                          <a:effectLst/>
                          <a:latin typeface="Times New Roman" panose="02020603050405020304" pitchFamily="18" charset="0"/>
                          <a:cs typeface="Times New Roman" panose="02020603050405020304" pitchFamily="18" charset="0"/>
                        </a:rPr>
                        <a:t>спасение людей в экстремальной ситуации</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tc>
                <a:extLst>
                  <a:ext uri="{0D108BD9-81ED-4DB2-BD59-A6C34878D82A}">
                    <a16:rowId xmlns:a16="http://schemas.microsoft.com/office/drawing/2014/main" val="10006"/>
                  </a:ext>
                </a:extLst>
              </a:tr>
              <a:tr h="1326244">
                <a:tc>
                  <a:txBody>
                    <a:bodyPr/>
                    <a:lstStyle/>
                    <a:p>
                      <a:pPr algn="ctr">
                        <a:lnSpc>
                          <a:spcPct val="107000"/>
                        </a:lnSpc>
                        <a:spcAft>
                          <a:spcPts val="800"/>
                        </a:spcAft>
                      </a:pPr>
                      <a:r>
                        <a:rPr lang="ru-RU" sz="2000">
                          <a:effectLst/>
                          <a:latin typeface="Times New Roman" panose="02020603050405020304" pitchFamily="18" charset="0"/>
                          <a:cs typeface="Times New Roman" panose="02020603050405020304" pitchFamily="18" charset="0"/>
                        </a:rPr>
                        <a:t>6</a:t>
                      </a:r>
                      <a:endParaRPr lang="ru-RU"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nchor="ctr"/>
                </a:tc>
                <a:tc>
                  <a:txBody>
                    <a:bodyPr/>
                    <a:lstStyle/>
                    <a:p>
                      <a:pPr>
                        <a:lnSpc>
                          <a:spcPct val="107000"/>
                        </a:lnSpc>
                        <a:spcAft>
                          <a:spcPts val="800"/>
                        </a:spcAft>
                      </a:pPr>
                      <a:r>
                        <a:rPr lang="ru-RU" sz="2000" b="1" dirty="0">
                          <a:effectLst/>
                          <a:latin typeface="Times New Roman" panose="02020603050405020304" pitchFamily="18" charset="0"/>
                          <a:cs typeface="Times New Roman" panose="02020603050405020304" pitchFamily="18" charset="0"/>
                        </a:rPr>
                        <a:t>Как вы думаете, будет ли важна красота при выборе вашей профессии?</a:t>
                      </a:r>
                      <a:endParaRPr lang="ru-RU"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nchor="ctr"/>
                </a:tc>
                <a:tc>
                  <a:txBody>
                    <a:bodyPr/>
                    <a:lstStyle/>
                    <a:p>
                      <a:pPr>
                        <a:lnSpc>
                          <a:spcPct val="107000"/>
                        </a:lnSpc>
                        <a:spcAft>
                          <a:spcPts val="800"/>
                        </a:spcAft>
                      </a:pPr>
                      <a:r>
                        <a:rPr lang="ru-RU" sz="2000" dirty="0">
                          <a:effectLst/>
                          <a:latin typeface="Times New Roman" panose="02020603050405020304" pitchFamily="18" charset="0"/>
                          <a:cs typeface="Times New Roman" panose="02020603050405020304" pitchFamily="18" charset="0"/>
                        </a:rPr>
                        <a:t>да</a:t>
                      </a:r>
                    </a:p>
                    <a:p>
                      <a:pPr>
                        <a:lnSpc>
                          <a:spcPct val="107000"/>
                        </a:lnSpc>
                        <a:spcAft>
                          <a:spcPts val="800"/>
                        </a:spcAft>
                      </a:pPr>
                      <a:r>
                        <a:rPr lang="ru-RU" sz="2000" dirty="0">
                          <a:effectLst/>
                          <a:latin typeface="Times New Roman" panose="02020603050405020304" pitchFamily="18" charset="0"/>
                          <a:cs typeface="Times New Roman" panose="02020603050405020304" pitchFamily="18" charset="0"/>
                        </a:rPr>
                        <a:t>70</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tc>
                <a:tc>
                  <a:txBody>
                    <a:bodyPr/>
                    <a:lstStyle/>
                    <a:p>
                      <a:pPr>
                        <a:lnSpc>
                          <a:spcPct val="107000"/>
                        </a:lnSpc>
                        <a:spcAft>
                          <a:spcPts val="800"/>
                        </a:spcAft>
                      </a:pPr>
                      <a:r>
                        <a:rPr lang="ru-RU" sz="2000" dirty="0">
                          <a:effectLst/>
                          <a:latin typeface="Times New Roman" panose="02020603050405020304" pitchFamily="18" charset="0"/>
                          <a:cs typeface="Times New Roman" panose="02020603050405020304" pitchFamily="18" charset="0"/>
                        </a:rPr>
                        <a:t>нет</a:t>
                      </a:r>
                    </a:p>
                    <a:p>
                      <a:pPr>
                        <a:lnSpc>
                          <a:spcPct val="107000"/>
                        </a:lnSpc>
                        <a:spcAft>
                          <a:spcPts val="800"/>
                        </a:spcAft>
                      </a:pPr>
                      <a:r>
                        <a:rPr lang="ru-RU" sz="2000" dirty="0">
                          <a:effectLst/>
                          <a:latin typeface="Times New Roman" panose="02020603050405020304" pitchFamily="18" charset="0"/>
                          <a:cs typeface="Times New Roman" panose="02020603050405020304" pitchFamily="18" charset="0"/>
                        </a:rPr>
                        <a:t>20</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tc>
                <a:tc>
                  <a:txBody>
                    <a:bodyPr/>
                    <a:lstStyle/>
                    <a:p>
                      <a:pPr>
                        <a:lnSpc>
                          <a:spcPct val="107000"/>
                        </a:lnSpc>
                        <a:spcAft>
                          <a:spcPts val="800"/>
                        </a:spcAft>
                      </a:pPr>
                      <a:r>
                        <a:rPr lang="ru-RU" sz="2000" dirty="0">
                          <a:effectLst/>
                          <a:latin typeface="Times New Roman" panose="02020603050405020304" pitchFamily="18" charset="0"/>
                          <a:cs typeface="Times New Roman" panose="02020603050405020304" pitchFamily="18" charset="0"/>
                        </a:rPr>
                        <a:t>не знаю</a:t>
                      </a:r>
                    </a:p>
                    <a:p>
                      <a:pPr>
                        <a:lnSpc>
                          <a:spcPct val="107000"/>
                        </a:lnSpc>
                        <a:spcAft>
                          <a:spcPts val="800"/>
                        </a:spcAft>
                      </a:pPr>
                      <a:r>
                        <a:rPr lang="ru-RU" sz="2000" dirty="0">
                          <a:effectLst/>
                          <a:latin typeface="Times New Roman" panose="02020603050405020304" pitchFamily="18" charset="0"/>
                          <a:cs typeface="Times New Roman" panose="02020603050405020304" pitchFamily="18" charset="0"/>
                        </a:rPr>
                        <a:t>10</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tc>
                <a:tc>
                  <a:txBody>
                    <a:bodyPr/>
                    <a:lstStyle/>
                    <a:p>
                      <a:pPr>
                        <a:lnSpc>
                          <a:spcPct val="107000"/>
                        </a:lnSpc>
                        <a:spcAft>
                          <a:spcPts val="0"/>
                        </a:spcAft>
                      </a:pPr>
                      <a:r>
                        <a:rPr lang="ru-RU" sz="2000" dirty="0">
                          <a:effectLst/>
                          <a:latin typeface="Times New Roman" panose="02020603050405020304" pitchFamily="18" charset="0"/>
                          <a:cs typeface="Times New Roman" panose="02020603050405020304" pitchFamily="18" charset="0"/>
                        </a:rPr>
                        <a:t> </a:t>
                      </a:r>
                      <a:r>
                        <a:rPr lang="ru-RU" sz="2000" dirty="0" smtClean="0">
                          <a:effectLst/>
                          <a:latin typeface="Times New Roman" panose="02020603050405020304" pitchFamily="18" charset="0"/>
                          <a:cs typeface="Times New Roman" panose="02020603050405020304" pitchFamily="18" charset="0"/>
                        </a:rPr>
                        <a:t>-</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72" marR="4672" marT="4672" marB="4672"/>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288389734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dirty="0" smtClean="0"/>
              <a:t>Вывод :</a:t>
            </a:r>
            <a:endParaRPr lang="ru-RU" dirty="0"/>
          </a:p>
        </p:txBody>
      </p:sp>
      <p:sp>
        <p:nvSpPr>
          <p:cNvPr id="3" name="Объект 2"/>
          <p:cNvSpPr>
            <a:spLocks noGrp="1"/>
          </p:cNvSpPr>
          <p:nvPr>
            <p:ph idx="1"/>
          </p:nvPr>
        </p:nvSpPr>
        <p:spPr>
          <a:xfrm>
            <a:off x="204716" y="2065055"/>
            <a:ext cx="10502301" cy="4540462"/>
          </a:xfrm>
        </p:spPr>
        <p:txBody>
          <a:bodyPr/>
          <a:lstStyle/>
          <a:p>
            <a:pPr marL="0" indent="0">
              <a:buNone/>
            </a:pPr>
            <a:r>
              <a:rPr lang="ru-RU" sz="2800" dirty="0" smtClean="0">
                <a:latin typeface="Times New Roman" panose="02020603050405020304" pitchFamily="18" charset="0"/>
                <a:cs typeface="Times New Roman" panose="02020603050405020304" pitchFamily="18" charset="0"/>
              </a:rPr>
              <a:t>Вывод</a:t>
            </a:r>
            <a:r>
              <a:rPr lang="ru-RU" sz="2800" dirty="0">
                <a:latin typeface="Times New Roman" panose="02020603050405020304" pitchFamily="18" charset="0"/>
                <a:cs typeface="Times New Roman" panose="02020603050405020304" pitchFamily="18" charset="0"/>
              </a:rPr>
              <a:t>: большинство опрошенных положительно относится к красоте к нашей жизни, но мало кто из них видит примеры красоты в жизни современников (5%). При невысоком проценте читающих стихов (10%). Большинство (70%) считает, что красота важна будет при выборе их будущей профессии.</a:t>
            </a:r>
          </a:p>
        </p:txBody>
      </p:sp>
    </p:spTree>
    <p:extLst>
      <p:ext uri="{BB962C8B-B14F-4D97-AF65-F5344CB8AC3E}">
        <p14:creationId xmlns:p14="http://schemas.microsoft.com/office/powerpoint/2010/main" val="337338168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36641" y="486770"/>
            <a:ext cx="8596668" cy="1320800"/>
          </a:xfrm>
        </p:spPr>
        <p:txBody>
          <a:bodyPr>
            <a:normAutofit fontScale="90000"/>
          </a:bodyPr>
          <a:lstStyle/>
          <a:p>
            <a:r>
              <a:rPr lang="ru-RU" dirty="0"/>
              <a:t/>
            </a:r>
            <a:br>
              <a:rPr lang="ru-RU" dirty="0"/>
            </a:br>
            <a:r>
              <a:rPr lang="ru-RU" dirty="0"/>
              <a:t/>
            </a:r>
            <a:br>
              <a:rPr lang="ru-RU" dirty="0"/>
            </a:br>
            <a:endParaRPr lang="ru-RU" dirty="0"/>
          </a:p>
        </p:txBody>
      </p:sp>
      <p:sp>
        <p:nvSpPr>
          <p:cNvPr id="3" name="Объект 2"/>
          <p:cNvSpPr>
            <a:spLocks noGrp="1"/>
          </p:cNvSpPr>
          <p:nvPr>
            <p:ph idx="1"/>
          </p:nvPr>
        </p:nvSpPr>
        <p:spPr>
          <a:xfrm>
            <a:off x="677334" y="1"/>
            <a:ext cx="8596668" cy="6041362"/>
          </a:xfrm>
        </p:spPr>
        <p:txBody>
          <a:bodyPr>
            <a:normAutofit/>
          </a:bodyPr>
          <a:lstStyle/>
          <a:p>
            <a:pPr marL="0" indent="0">
              <a:buNone/>
            </a:pPr>
            <a:r>
              <a:rPr lang="ru-RU" sz="2400" b="1" dirty="0"/>
              <a:t>Красота в поэзии А.С. Пушкина.</a:t>
            </a:r>
          </a:p>
          <a:p>
            <a:pPr marL="0" indent="0">
              <a:buNone/>
            </a:pPr>
            <a:r>
              <a:rPr lang="ru-RU" dirty="0"/>
              <a:t>Говоря о силе и красоте поэзии, нельзя не вспомнить великого русского поэта Александра Сергеевича Пушкина. Особенно нам нравятся его полные оптимизма строчки, которые многим из нас запомнились на одном из уроков литературы:</a:t>
            </a:r>
          </a:p>
          <a:p>
            <a:r>
              <a:rPr lang="ru-RU" dirty="0"/>
              <a:t>Если жизнь тебя обманет,</a:t>
            </a:r>
          </a:p>
          <a:p>
            <a:r>
              <a:rPr lang="ru-RU" dirty="0"/>
              <a:t>Не печалься, не сердись!</a:t>
            </a:r>
          </a:p>
          <a:p>
            <a:r>
              <a:rPr lang="ru-RU" dirty="0"/>
              <a:t>В день уныния смирись:</a:t>
            </a:r>
          </a:p>
          <a:p>
            <a:r>
              <a:rPr lang="ru-RU" dirty="0"/>
              <a:t>День веселья, верь, настанет.</a:t>
            </a:r>
          </a:p>
          <a:p>
            <a:r>
              <a:rPr lang="ru-RU" dirty="0"/>
              <a:t>Сердце в будущем живет;</a:t>
            </a:r>
          </a:p>
          <a:p>
            <a:r>
              <a:rPr lang="ru-RU" dirty="0"/>
              <a:t>Настоящее уныло:</a:t>
            </a:r>
          </a:p>
          <a:p>
            <a:r>
              <a:rPr lang="ru-RU" dirty="0"/>
              <a:t>Все мгновенно, все пройдет;</a:t>
            </a:r>
          </a:p>
          <a:p>
            <a:r>
              <a:rPr lang="ru-RU" dirty="0"/>
              <a:t>Что пройдет, то будет мило.</a:t>
            </a:r>
          </a:p>
          <a:p>
            <a:pPr marL="0" indent="0">
              <a:buNone/>
            </a:pPr>
            <a:r>
              <a:rPr lang="ru-RU" dirty="0"/>
              <a:t>Эти строчки часто приходят на ум, когда нам становится особенно грустно и тяжело. «День веселья, верь, настанет…» - как красивы эти строки, они внушают надежду на лучшее людям, потерявшим веру в себя!</a:t>
            </a:r>
          </a:p>
          <a:p>
            <a:endParaRPr lang="ru-RU" dirty="0"/>
          </a:p>
        </p:txBody>
      </p:sp>
    </p:spTree>
    <p:extLst>
      <p:ext uri="{BB962C8B-B14F-4D97-AF65-F5344CB8AC3E}">
        <p14:creationId xmlns:p14="http://schemas.microsoft.com/office/powerpoint/2010/main" val="192903700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Заголовок 11"/>
          <p:cNvSpPr>
            <a:spLocks noGrp="1"/>
          </p:cNvSpPr>
          <p:nvPr>
            <p:ph type="title"/>
          </p:nvPr>
        </p:nvSpPr>
        <p:spPr/>
        <p:txBody>
          <a:bodyPr/>
          <a:lstStyle/>
          <a:p>
            <a:r>
              <a:rPr lang="ru-RU" dirty="0"/>
              <a:t>Красота – это музыка</a:t>
            </a:r>
          </a:p>
        </p:txBody>
      </p:sp>
      <p:sp>
        <p:nvSpPr>
          <p:cNvPr id="13" name="Объект 12"/>
          <p:cNvSpPr>
            <a:spLocks noGrp="1"/>
          </p:cNvSpPr>
          <p:nvPr>
            <p:ph idx="1"/>
          </p:nvPr>
        </p:nvSpPr>
        <p:spPr>
          <a:xfrm>
            <a:off x="677334" y="2160589"/>
            <a:ext cx="7033651" cy="3880773"/>
          </a:xfrm>
        </p:spPr>
        <p:txBody>
          <a:bodyPr/>
          <a:lstStyle/>
          <a:p>
            <a:pPr marL="0" indent="0">
              <a:buNone/>
            </a:pPr>
            <a:r>
              <a:rPr lang="ru-RU" dirty="0" smtClean="0"/>
              <a:t> </a:t>
            </a:r>
            <a:r>
              <a:rPr lang="ru-RU" sz="4000" dirty="0">
                <a:latin typeface="Times New Roman" panose="02020603050405020304" pitchFamily="18" charset="0"/>
                <a:cs typeface="Times New Roman" panose="02020603050405020304" pitchFamily="18" charset="0"/>
              </a:rPr>
              <a:t>Самая замечательная – осенняя музыка. Она может шуршать листьями, завывать ветром. Эта музыка хитрая как рыжая лиса, как как этот цвет новой одежды деревьев. </a:t>
            </a:r>
          </a:p>
        </p:txBody>
      </p:sp>
      <p:pic>
        <p:nvPicPr>
          <p:cNvPr id="2" name="Рисунок 1"/>
          <p:cNvPicPr>
            <a:picLocks noChangeAspect="1"/>
          </p:cNvPicPr>
          <p:nvPr/>
        </p:nvPicPr>
        <p:blipFill>
          <a:blip r:embed="rId2"/>
          <a:stretch>
            <a:fillRect/>
          </a:stretch>
        </p:blipFill>
        <p:spPr>
          <a:xfrm>
            <a:off x="7496710" y="0"/>
            <a:ext cx="4695290" cy="6858000"/>
          </a:xfrm>
          <a:prstGeom prst="rect">
            <a:avLst/>
          </a:prstGeom>
        </p:spPr>
      </p:pic>
    </p:spTree>
    <p:extLst>
      <p:ext uri="{BB962C8B-B14F-4D97-AF65-F5344CB8AC3E}">
        <p14:creationId xmlns:p14="http://schemas.microsoft.com/office/powerpoint/2010/main" val="368970464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Красота – это </a:t>
            </a:r>
            <a:r>
              <a:rPr lang="ru-RU" dirty="0" smtClean="0"/>
              <a:t>природа.</a:t>
            </a:r>
            <a:endParaRPr lang="ru-RU" dirty="0"/>
          </a:p>
        </p:txBody>
      </p:sp>
      <p:sp>
        <p:nvSpPr>
          <p:cNvPr id="3" name="Объект 2"/>
          <p:cNvSpPr>
            <a:spLocks noGrp="1"/>
          </p:cNvSpPr>
          <p:nvPr>
            <p:ph idx="1"/>
          </p:nvPr>
        </p:nvSpPr>
        <p:spPr>
          <a:xfrm>
            <a:off x="7172" y="1446664"/>
            <a:ext cx="8596668" cy="4662938"/>
          </a:xfrm>
        </p:spPr>
        <p:txBody>
          <a:bodyPr>
            <a:noAutofit/>
          </a:bodyPr>
          <a:lstStyle/>
          <a:p>
            <a:r>
              <a:rPr lang="ru-RU" sz="2400" dirty="0"/>
              <a:t>Красота – это природа, которая нас окружает. Эта природная красота меняется в зависимости от времени года. Зимой всё покрыто снегом, реки замерзают и всё становится белым и пушистым. </a:t>
            </a:r>
          </a:p>
          <a:p>
            <a:r>
              <a:rPr lang="ru-RU" sz="2400" dirty="0"/>
              <a:t> Весной тает снег и природа оживает. Лес зеленеет, а на речках и озёрах сходит лёд. С юга прилетают птицы – наши весенние гости. </a:t>
            </a:r>
          </a:p>
          <a:p>
            <a:r>
              <a:rPr lang="ru-RU" sz="2400" dirty="0"/>
              <a:t> Летом вся природа расцветает, поспевает ягода. В речках можно купаться. Все луга в ярких, душистых цветах и травах. </a:t>
            </a:r>
          </a:p>
          <a:p>
            <a:r>
              <a:rPr lang="ru-RU" sz="2400" dirty="0"/>
              <a:t>  Осень. Лес раскрашивается в разноцветные краски. Деревья скидывают свои листья и укрывают землю тёплым одеялом. </a:t>
            </a:r>
          </a:p>
          <a:p>
            <a:endParaRPr lang="ru-RU" sz="2400"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07021" y="1"/>
            <a:ext cx="3784979" cy="6858000"/>
          </a:xfrm>
          <a:prstGeom prst="rect">
            <a:avLst/>
          </a:prstGeom>
        </p:spPr>
      </p:pic>
    </p:spTree>
    <p:extLst>
      <p:ext uri="{BB962C8B-B14F-4D97-AF65-F5344CB8AC3E}">
        <p14:creationId xmlns:p14="http://schemas.microsoft.com/office/powerpoint/2010/main" val="318603465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Красота в жизни</a:t>
            </a:r>
            <a:endParaRPr lang="ru-RU" dirty="0"/>
          </a:p>
        </p:txBody>
      </p:sp>
      <p:sp>
        <p:nvSpPr>
          <p:cNvPr id="3" name="Объект 2"/>
          <p:cNvSpPr>
            <a:spLocks noGrp="1"/>
          </p:cNvSpPr>
          <p:nvPr>
            <p:ph idx="1"/>
          </p:nvPr>
        </p:nvSpPr>
        <p:spPr>
          <a:xfrm>
            <a:off x="95534" y="1270000"/>
            <a:ext cx="8318310" cy="5349164"/>
          </a:xfrm>
        </p:spPr>
        <p:txBody>
          <a:bodyPr>
            <a:noAutofit/>
          </a:bodyPr>
          <a:lstStyle/>
          <a:p>
            <a:r>
              <a:rPr lang="ru-RU" sz="2000" dirty="0"/>
              <a:t>Примеры красоты в жизни. Многие знают о поступке русского воина Евгения Родионова, который в чеченскую войну прошел через немыслимые страдания, но не отрекся от православной веры, утвердил ее своей мученической смертью. Он доказал, что и в наше время в России совершаются подвиги. Всего девятнадцать лет – такой короткой, но удивительно красивой была жизнь простого русского парня.</a:t>
            </a:r>
          </a:p>
          <a:p>
            <a:r>
              <a:rPr lang="ru-RU" sz="2000" dirty="0"/>
              <a:t>Вызывает восхищение жизненный подвиг полячки </a:t>
            </a:r>
            <a:r>
              <a:rPr lang="ru-RU" sz="2000" dirty="0" err="1"/>
              <a:t>Ирены</a:t>
            </a:r>
            <a:r>
              <a:rPr lang="ru-RU" sz="2000" dirty="0"/>
              <a:t> </a:t>
            </a:r>
            <a:r>
              <a:rPr lang="ru-RU" sz="2000" dirty="0" err="1"/>
              <a:t>Сендлер</a:t>
            </a:r>
            <a:r>
              <a:rPr lang="ru-RU" sz="2000" dirty="0"/>
              <a:t>. Она, постоянно рискуя собой и жизнью своих родных и товарищей, спасла две с половиной тысячи еврейских детей из немецкого концлагеря.</a:t>
            </a:r>
          </a:p>
          <a:p>
            <a:r>
              <a:rPr lang="ru-RU" sz="2000" dirty="0"/>
              <a:t>Есть ли примеры красоты сегодня? Может, не в таком количестве, как в военные годы, но они все же есть. Очень трудная, но прекрасная профессия у спасателей и пожарных, военных, полицейских, часто рискующих собой ради других людей. Достойную жизнь проживают те люди, которые, несмотря на маленькую зарплату, честно трудятся на своем месте, выполняя свой профессиональный долг</a:t>
            </a:r>
          </a:p>
        </p:txBody>
      </p:sp>
      <p:pic>
        <p:nvPicPr>
          <p:cNvPr id="4" name="Рисунок 3"/>
          <p:cNvPicPr>
            <a:picLocks noChangeAspect="1"/>
          </p:cNvPicPr>
          <p:nvPr/>
        </p:nvPicPr>
        <p:blipFill>
          <a:blip r:embed="rId2"/>
          <a:stretch>
            <a:fillRect/>
          </a:stretch>
        </p:blipFill>
        <p:spPr>
          <a:xfrm>
            <a:off x="8284191" y="0"/>
            <a:ext cx="3907809" cy="6858000"/>
          </a:xfrm>
          <a:prstGeom prst="rect">
            <a:avLst/>
          </a:prstGeom>
        </p:spPr>
      </p:pic>
    </p:spTree>
    <p:extLst>
      <p:ext uri="{BB962C8B-B14F-4D97-AF65-F5344CB8AC3E}">
        <p14:creationId xmlns:p14="http://schemas.microsoft.com/office/powerpoint/2010/main" val="45378392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Заключение:</a:t>
            </a:r>
          </a:p>
        </p:txBody>
      </p:sp>
      <p:sp>
        <p:nvSpPr>
          <p:cNvPr id="3" name="Объект 2"/>
          <p:cNvSpPr>
            <a:spLocks noGrp="1"/>
          </p:cNvSpPr>
          <p:nvPr>
            <p:ph idx="1"/>
          </p:nvPr>
        </p:nvSpPr>
        <p:spPr/>
        <p:txBody>
          <a:bodyPr/>
          <a:lstStyle/>
          <a:p>
            <a:r>
              <a:rPr lang="ru-RU" sz="2800" dirty="0" smtClean="0">
                <a:latin typeface="Times New Roman" panose="02020603050405020304" pitchFamily="18" charset="0"/>
                <a:cs typeface="Times New Roman" panose="02020603050405020304" pitchFamily="18" charset="0"/>
              </a:rPr>
              <a:t>В </a:t>
            </a:r>
            <a:r>
              <a:rPr lang="ru-RU" sz="2800" dirty="0">
                <a:latin typeface="Times New Roman" panose="02020603050405020304" pitchFamily="18" charset="0"/>
                <a:cs typeface="Times New Roman" panose="02020603050405020304" pitchFamily="18" charset="0"/>
              </a:rPr>
              <a:t>результате проведенных исследований, я поняла, в ходе исследования мною была поставлена гипотеза, что же все - таки важнее? Внутренняя красота человека или внешняя? А главное, чтобы красота была не разрушительной, а созидательной силой.  Истинная красота - это скромность, естественность без риска здоровью и что ее роль в обществе невелика</a:t>
            </a:r>
            <a:r>
              <a:rPr lang="ru-RU" dirty="0"/>
              <a:t>.</a:t>
            </a:r>
          </a:p>
        </p:txBody>
      </p:sp>
    </p:spTree>
    <p:extLst>
      <p:ext uri="{BB962C8B-B14F-4D97-AF65-F5344CB8AC3E}">
        <p14:creationId xmlns:p14="http://schemas.microsoft.com/office/powerpoint/2010/main" val="248486081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03458" y="0"/>
            <a:ext cx="8596668" cy="1930400"/>
          </a:xfrm>
        </p:spPr>
        <p:txBody>
          <a:bodyPr/>
          <a:lstStyle/>
          <a:p>
            <a:r>
              <a:rPr lang="ru-RU" dirty="0"/>
              <a:t>Выводы:</a:t>
            </a:r>
          </a:p>
        </p:txBody>
      </p:sp>
      <p:sp>
        <p:nvSpPr>
          <p:cNvPr id="3" name="Объект 2"/>
          <p:cNvSpPr>
            <a:spLocks noGrp="1"/>
          </p:cNvSpPr>
          <p:nvPr>
            <p:ph idx="1"/>
          </p:nvPr>
        </p:nvSpPr>
        <p:spPr>
          <a:xfrm>
            <a:off x="0" y="655093"/>
            <a:ext cx="12192000" cy="6045957"/>
          </a:xfrm>
        </p:spPr>
        <p:txBody>
          <a:bodyPr>
            <a:normAutofit/>
          </a:bodyPr>
          <a:lstStyle/>
          <a:p>
            <a:r>
              <a:rPr lang="ru-RU" sz="2800" dirty="0" smtClean="0">
                <a:latin typeface="Times New Roman" panose="02020603050405020304" pitchFamily="18" charset="0"/>
                <a:cs typeface="Times New Roman" panose="02020603050405020304" pitchFamily="18" charset="0"/>
              </a:rPr>
              <a:t>Не </a:t>
            </a:r>
            <a:r>
              <a:rPr lang="ru-RU" sz="2800" dirty="0">
                <a:latin typeface="Times New Roman" panose="02020603050405020304" pitchFamily="18" charset="0"/>
                <a:cs typeface="Times New Roman" panose="02020603050405020304" pitchFamily="18" charset="0"/>
              </a:rPr>
              <a:t>все люди наделены от природы красивой внешностью. Гораздо важнее характер человека, его воспитание, привычки. То есть, главное в человеке – это внутренняя красота. «По одежке встречают, по уму провожают». Действительно, человек с красивой внешностью, может сразу привлечь внимание. Но если его внутренний мир не соответствует внешним данным, отношение окружающих к нему быстро поменяется. Ведь недостаток ума, душевной теплоты, воспитания невозможно восполнить за счет одной лишь красоты. Доброжелательность, милосердие, способность к состраданию, тактичность, готовность бескорыстно помочь другому человеку, - вот основные качества, которые присущи человеку с внутренней красотой.</a:t>
            </a:r>
          </a:p>
        </p:txBody>
      </p:sp>
    </p:spTree>
    <p:extLst>
      <p:ext uri="{BB962C8B-B14F-4D97-AF65-F5344CB8AC3E}">
        <p14:creationId xmlns:p14="http://schemas.microsoft.com/office/powerpoint/2010/main" val="336089491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22830"/>
            <a:ext cx="11359991" cy="1570251"/>
          </a:xfrm>
        </p:spPr>
        <p:txBody>
          <a:bodyPr/>
          <a:lstStyle/>
          <a:p>
            <a:r>
              <a:rPr lang="ru-RU" dirty="0" smtClean="0"/>
              <a:t>Стихи Людмилы Гуляевой</a:t>
            </a:r>
            <a:br>
              <a:rPr lang="ru-RU" dirty="0" smtClean="0"/>
            </a:br>
            <a:r>
              <a:rPr lang="ru-RU" dirty="0" smtClean="0"/>
              <a:t> «Живёт на свете красота…»</a:t>
            </a:r>
            <a:endParaRPr lang="ru-RU" dirty="0"/>
          </a:p>
        </p:txBody>
      </p:sp>
      <p:sp>
        <p:nvSpPr>
          <p:cNvPr id="3" name="Объект 2"/>
          <p:cNvSpPr>
            <a:spLocks noGrp="1"/>
          </p:cNvSpPr>
          <p:nvPr>
            <p:ph idx="1"/>
          </p:nvPr>
        </p:nvSpPr>
        <p:spPr>
          <a:xfrm>
            <a:off x="0" y="1570251"/>
            <a:ext cx="12192000" cy="4321744"/>
          </a:xfrm>
        </p:spPr>
        <p:txBody>
          <a:bodyPr>
            <a:normAutofit fontScale="25000" lnSpcReduction="20000"/>
          </a:bodyPr>
          <a:lstStyle/>
          <a:p>
            <a:r>
              <a:rPr lang="ru-RU" sz="9600" dirty="0">
                <a:latin typeface="Times New Roman" panose="02020603050405020304" pitchFamily="18" charset="0"/>
                <a:cs typeface="Times New Roman" panose="02020603050405020304" pitchFamily="18" charset="0"/>
              </a:rPr>
              <a:t>Живет на свете красота,</a:t>
            </a:r>
          </a:p>
          <a:p>
            <a:r>
              <a:rPr lang="ru-RU" sz="9600" dirty="0">
                <a:latin typeface="Times New Roman" panose="02020603050405020304" pitchFamily="18" charset="0"/>
                <a:cs typeface="Times New Roman" panose="02020603050405020304" pitchFamily="18" charset="0"/>
              </a:rPr>
              <a:t> В цветке, в реке, в звезде, </a:t>
            </a:r>
          </a:p>
          <a:p>
            <a:r>
              <a:rPr lang="ru-RU" sz="9600" dirty="0">
                <a:latin typeface="Times New Roman" panose="02020603050405020304" pitchFamily="18" charset="0"/>
                <a:cs typeface="Times New Roman" panose="02020603050405020304" pitchFamily="18" charset="0"/>
              </a:rPr>
              <a:t>В полете птицы и листа, </a:t>
            </a:r>
          </a:p>
          <a:p>
            <a:r>
              <a:rPr lang="ru-RU" sz="9600" dirty="0">
                <a:latin typeface="Times New Roman" panose="02020603050405020304" pitchFamily="18" charset="0"/>
                <a:cs typeface="Times New Roman" panose="02020603050405020304" pitchFamily="18" charset="0"/>
              </a:rPr>
              <a:t>А главное в тебе. </a:t>
            </a:r>
          </a:p>
          <a:p>
            <a:r>
              <a:rPr lang="ru-RU" sz="9600" dirty="0">
                <a:latin typeface="Times New Roman" panose="02020603050405020304" pitchFamily="18" charset="0"/>
                <a:cs typeface="Times New Roman" panose="02020603050405020304" pitchFamily="18" charset="0"/>
              </a:rPr>
              <a:t>Ты при рождении получил, </a:t>
            </a:r>
          </a:p>
          <a:p>
            <a:r>
              <a:rPr lang="ru-RU" sz="9600" dirty="0">
                <a:latin typeface="Times New Roman" panose="02020603050405020304" pitchFamily="18" charset="0"/>
                <a:cs typeface="Times New Roman" panose="02020603050405020304" pitchFamily="18" charset="0"/>
              </a:rPr>
              <a:t>От мамы доброту,</a:t>
            </a:r>
          </a:p>
          <a:p>
            <a:r>
              <a:rPr lang="ru-RU" sz="9600" dirty="0">
                <a:latin typeface="Times New Roman" panose="02020603050405020304" pitchFamily="18" charset="0"/>
                <a:cs typeface="Times New Roman" panose="02020603050405020304" pitchFamily="18" charset="0"/>
              </a:rPr>
              <a:t> А с ней любовь и много сил,</a:t>
            </a:r>
          </a:p>
          <a:p>
            <a:r>
              <a:rPr lang="ru-RU" sz="9600" dirty="0">
                <a:latin typeface="Times New Roman" panose="02020603050405020304" pitchFamily="18" charset="0"/>
                <a:cs typeface="Times New Roman" panose="02020603050405020304" pitchFamily="18" charset="0"/>
              </a:rPr>
              <a:t>Чтоб множить красоту.</a:t>
            </a:r>
          </a:p>
          <a:p>
            <a:r>
              <a:rPr lang="ru-RU" sz="9600" dirty="0">
                <a:latin typeface="Times New Roman" panose="02020603050405020304" pitchFamily="18" charset="0"/>
                <a:cs typeface="Times New Roman" panose="02020603050405020304" pitchFamily="18" charset="0"/>
              </a:rPr>
              <a:t> И каждый день, и каждый час, </a:t>
            </a:r>
          </a:p>
          <a:p>
            <a:r>
              <a:rPr lang="ru-RU" sz="9600" dirty="0">
                <a:latin typeface="Times New Roman" panose="02020603050405020304" pitchFamily="18" charset="0"/>
                <a:cs typeface="Times New Roman" panose="02020603050405020304" pitchFamily="18" charset="0"/>
              </a:rPr>
              <a:t>Спеши творить добро! </a:t>
            </a:r>
          </a:p>
          <a:p>
            <a:r>
              <a:rPr lang="ru-RU" sz="9600" dirty="0">
                <a:latin typeface="Times New Roman" panose="02020603050405020304" pitchFamily="18" charset="0"/>
                <a:cs typeface="Times New Roman" panose="02020603050405020304" pitchFamily="18" charset="0"/>
              </a:rPr>
              <a:t>Наш мир зависит лишь от нас,</a:t>
            </a:r>
          </a:p>
          <a:p>
            <a:r>
              <a:rPr lang="ru-RU" sz="9600" dirty="0">
                <a:latin typeface="Times New Roman" panose="02020603050405020304" pitchFamily="18" charset="0"/>
                <a:cs typeface="Times New Roman" panose="02020603050405020304" pitchFamily="18" charset="0"/>
              </a:rPr>
              <a:t>Ты сбереги его!!!</a:t>
            </a:r>
          </a:p>
          <a:p>
            <a:endParaRPr lang="ru-RU" dirty="0"/>
          </a:p>
        </p:txBody>
      </p:sp>
      <p:pic>
        <p:nvPicPr>
          <p:cNvPr id="6" name="Рисунок 5"/>
          <p:cNvPicPr>
            <a:picLocks noChangeAspect="1"/>
          </p:cNvPicPr>
          <p:nvPr/>
        </p:nvPicPr>
        <p:blipFill>
          <a:blip r:embed="rId2"/>
          <a:stretch>
            <a:fillRect/>
          </a:stretch>
        </p:blipFill>
        <p:spPr>
          <a:xfrm>
            <a:off x="6324811" y="1"/>
            <a:ext cx="5867189" cy="6831952"/>
          </a:xfrm>
          <a:prstGeom prst="rect">
            <a:avLst/>
          </a:prstGeom>
        </p:spPr>
      </p:pic>
    </p:spTree>
    <p:extLst>
      <p:ext uri="{BB962C8B-B14F-4D97-AF65-F5344CB8AC3E}">
        <p14:creationId xmlns:p14="http://schemas.microsoft.com/office/powerpoint/2010/main" val="1979596898"/>
      </p:ext>
    </p:extLst>
  </p:cSld>
  <p:clrMapOvr>
    <a:masterClrMapping/>
  </p:clrMapOvr>
  <p:timing>
    <p:tnLst>
      <p:par>
        <p:cTn id="1" dur="indefinite" restart="never" nodeType="tmRoot"/>
      </p:par>
    </p:tnLst>
  </p:timing>
</p:sld>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Грань">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emplate>Facet</Template>
  <TotalTime>280</TotalTime>
  <Words>1394</Words>
  <Application>Microsoft Office PowerPoint</Application>
  <PresentationFormat>Широкоэкранный</PresentationFormat>
  <Paragraphs>125</Paragraphs>
  <Slides>17</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17</vt:i4>
      </vt:variant>
    </vt:vector>
  </HeadingPairs>
  <TitlesOfParts>
    <vt:vector size="23" baseType="lpstr">
      <vt:lpstr>Arial</vt:lpstr>
      <vt:lpstr>Calibri</vt:lpstr>
      <vt:lpstr>Times New Roman</vt:lpstr>
      <vt:lpstr>Trebuchet MS</vt:lpstr>
      <vt:lpstr>Wingdings 3</vt:lpstr>
      <vt:lpstr>Грань</vt:lpstr>
      <vt:lpstr>Презентация PowerPoint</vt:lpstr>
      <vt:lpstr>Актуальность:</vt:lpstr>
      <vt:lpstr>ГИПОТЕЗА:</vt:lpstr>
      <vt:lpstr>Задачи:</vt:lpstr>
      <vt:lpstr>Методы и приёмы</vt:lpstr>
      <vt:lpstr>Срок реализации исследования: 6 месяцев</vt:lpstr>
      <vt:lpstr>1. Подготовительный этап: Сбор материалов и информации. </vt:lpstr>
      <vt:lpstr>Умение сострадать – это показатель нашей внутренней красоты. </vt:lpstr>
      <vt:lpstr>2.Основной  этап. Результаты анкетирования</vt:lpstr>
      <vt:lpstr>Вывод :</vt:lpstr>
      <vt:lpstr>  </vt:lpstr>
      <vt:lpstr>Красота – это музыка</vt:lpstr>
      <vt:lpstr>Красота – это природа.</vt:lpstr>
      <vt:lpstr>Красота в жизни</vt:lpstr>
      <vt:lpstr>Заключение:</vt:lpstr>
      <vt:lpstr>Выводы:</vt:lpstr>
      <vt:lpstr>Стихи Людмилы Гуляевой  «Живёт на свете красота…»</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Муниципальное бюджетное  общеобразовательное учреждение «Аксубаевская средняя общеобразовательная школа №2»</dc:title>
  <dc:creator>Шуркина Зоя</dc:creator>
  <cp:lastModifiedBy>Пользователь Windows</cp:lastModifiedBy>
  <cp:revision>53</cp:revision>
  <dcterms:created xsi:type="dcterms:W3CDTF">2019-01-24T17:56:43Z</dcterms:created>
  <dcterms:modified xsi:type="dcterms:W3CDTF">2021-09-04T16:50:52Z</dcterms:modified>
</cp:coreProperties>
</file>