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30995"/>
    <a:srgbClr val="0066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EF609-815E-4BB9-ABD1-9AEAB08E746B}" type="datetimeFigureOut">
              <a:rPr lang="ru-RU" smtClean="0"/>
              <a:pPr/>
              <a:t>11.01.2017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E78AB-E2AB-4F78-A54A-F0CD8F73FA2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1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Дымка рамка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667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060848"/>
            <a:ext cx="7056784" cy="2808312"/>
          </a:xfrm>
        </p:spPr>
        <p:txBody>
          <a:bodyPr>
            <a:noAutofit/>
          </a:bodyPr>
          <a:lstStyle/>
          <a:p>
            <a:r>
              <a:rPr lang="ru-RU" sz="3600" b="1" i="1" smtClean="0">
                <a:solidFill>
                  <a:srgbClr val="FF0000"/>
                </a:solidFill>
                <a:latin typeface="Franklin Gothic Demi" pitchFamily="34" charset="0"/>
                <a:ea typeface="Batang" pitchFamily="18" charset="-127"/>
                <a:cs typeface="Aharoni" pitchFamily="2" charset="-79"/>
              </a:rPr>
              <a:t>Патриотическое </a:t>
            </a:r>
            <a:r>
              <a:rPr lang="ru-RU" sz="3600" b="1" i="1" dirty="0" smtClean="0">
                <a:solidFill>
                  <a:srgbClr val="FF0000"/>
                </a:solidFill>
                <a:latin typeface="Franklin Gothic Demi" pitchFamily="34" charset="0"/>
                <a:ea typeface="Batang" pitchFamily="18" charset="-127"/>
                <a:cs typeface="Aharoni" pitchFamily="2" charset="-79"/>
              </a:rPr>
              <a:t>воспитания дошкольников</a:t>
            </a:r>
            <a:br>
              <a:rPr lang="ru-RU" sz="3600" b="1" i="1" dirty="0" smtClean="0">
                <a:solidFill>
                  <a:srgbClr val="FF0000"/>
                </a:solidFill>
                <a:latin typeface="Franklin Gothic Demi" pitchFamily="34" charset="0"/>
                <a:ea typeface="Batang" pitchFamily="18" charset="-127"/>
                <a:cs typeface="Aharoni" pitchFamily="2" charset="-79"/>
              </a:rPr>
            </a:br>
            <a:r>
              <a:rPr lang="ru-RU" sz="3600" b="1" i="1" dirty="0" smtClean="0">
                <a:solidFill>
                  <a:srgbClr val="FF0000"/>
                </a:solidFill>
                <a:latin typeface="Franklin Gothic Demi" pitchFamily="34" charset="0"/>
                <a:ea typeface="Batang" pitchFamily="18" charset="-127"/>
                <a:cs typeface="Aharoni" pitchFamily="2" charset="-79"/>
              </a:rPr>
              <a:t>средствами народной игрушки</a:t>
            </a:r>
            <a:endParaRPr lang="ru-RU" sz="3600" b="1" i="1" dirty="0">
              <a:solidFill>
                <a:srgbClr val="FF0000"/>
              </a:solidFill>
              <a:latin typeface="Franklin Gothic Demi" pitchFamily="34" charset="0"/>
              <a:ea typeface="Batang" pitchFamily="18" charset="-127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99392"/>
            <a:ext cx="9144000" cy="710140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642918"/>
            <a:ext cx="6912768" cy="3523262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«Народ в наиболее чистом виде всегда представляют дети. Когда национальное умирает в детях, то это означает начало смерти нации.»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Рисунок 7" descr="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909472" y="4221088"/>
            <a:ext cx="1718312" cy="238201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86446" y="4786322"/>
            <a:ext cx="25331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Г.Н. Волков 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08520" y="-99392"/>
            <a:ext cx="9252520" cy="72008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40768"/>
            <a:ext cx="8229600" cy="720080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</a:t>
            </a:r>
            <a:endParaRPr lang="ru-RU" sz="7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0536" y="2940954"/>
            <a:ext cx="1821944" cy="300832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14348" y="2214554"/>
            <a:ext cx="61436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130995"/>
                </a:solidFill>
              </a:rPr>
              <a:t>Патриотическое воспитания дошкольников средствами народной игрушки</a:t>
            </a:r>
            <a:endParaRPr lang="ru-RU" sz="4000" dirty="0">
              <a:solidFill>
                <a:srgbClr val="13099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2008" y="-144016"/>
            <a:ext cx="9396536" cy="717341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2571768" cy="1143000"/>
          </a:xfrm>
        </p:spPr>
        <p:txBody>
          <a:bodyPr>
            <a:normAutofit/>
          </a:bodyPr>
          <a:lstStyle/>
          <a:p>
            <a:pPr algn="l"/>
            <a:r>
              <a:rPr lang="ru-RU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</a:t>
            </a:r>
            <a:endParaRPr lang="ru-RU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Admin\Рабочий стол\ДОУ\Дымка\1276072822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2"/>
            <a:ext cx="2019300" cy="266700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71472" y="1357298"/>
            <a:ext cx="890346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Формирование основ патриотического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 воспитания, привитие любви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 к Отечеству, своему народу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через творческую деятельность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 и знакомство с народной игрушкой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5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52535" y="-531440"/>
            <a:ext cx="9721080" cy="792088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dymka1-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300416" y="3576524"/>
            <a:ext cx="1448048" cy="2660788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34" y="1428736"/>
            <a:ext cx="807907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Воспитывать у детей интерес, любовь, потребность к предметам прикладного искусства,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как части быта русского народа.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 Воспитывать интерес к истории России, воспитывать начала нравственно - патриотического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самосознания ребёнка.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Познакомить детей с историей матрёшки как народного промысла;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Дать знания о росписи матрешки;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Развивать сенсорные навыки;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Развивать интерес к предложенной теме, помогать увидеть в обычном необычное;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Учить получать радость от увиденного, услышанного, сделанного своими руками;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Формировать нравственно-патриотические качества.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Вовлечение родителей в нравственно- патриотическое воспитание детей посредством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их участия в совместной творческой деятельности.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Подведение детей к осознанию собственной принадлежности к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Times New Roman CYR" charset="-52"/>
                <a:ea typeface="Calibri" pitchFamily="34" charset="0"/>
                <a:cs typeface="Times New Roman" pitchFamily="18" charset="0"/>
              </a:rPr>
              <a:t>Родине, ощущению себя частью большого человеческого сообщества.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Технологии: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00166" y="1714488"/>
            <a:ext cx="504176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игровые,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информационные,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коммуникативные,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проблемные,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развивающего обучения,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консультативные,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визуальные,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Проектные,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5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42908" y="-428652"/>
            <a:ext cx="9498720" cy="757242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Принципы работы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785786" y="2071678"/>
            <a:ext cx="813126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личностно-ориентированного общения;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тематического планирования материала, подачу изучаемого материала по тематическим блокам;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наглядности;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последовательности;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занимательности;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от близкого к отдаленному;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опора на опыт самих детей, реальные их дела и события в семье, детском саду, городе, стране;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взаимодействие с семьями.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9392"/>
            <a:ext cx="9144000" cy="7101408"/>
          </a:xfrm>
          <a:prstGeom prst="rect">
            <a:avLst/>
          </a:prstGeom>
        </p:spPr>
      </p:pic>
      <p:pic>
        <p:nvPicPr>
          <p:cNvPr id="19458" name="Picture 2" descr="C:\Users\Work\Desktop\i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142976" y="500042"/>
            <a:ext cx="4090140" cy="2689236"/>
          </a:xfrm>
          <a:prstGeom prst="rect">
            <a:avLst/>
          </a:prstGeom>
          <a:noFill/>
        </p:spPr>
      </p:pic>
      <p:pic>
        <p:nvPicPr>
          <p:cNvPr id="19459" name="Picture 3" descr="C:\Users\Work\Desktop\900c08c9e211bdb00830aaa53d1bfca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571480"/>
            <a:ext cx="2665628" cy="2571768"/>
          </a:xfrm>
          <a:prstGeom prst="rect">
            <a:avLst/>
          </a:prstGeom>
          <a:noFill/>
        </p:spPr>
      </p:pic>
      <p:pic>
        <p:nvPicPr>
          <p:cNvPr id="19460" name="Picture 4" descr="C:\Users\Work\Desktop\igrushki_03__4bfdnk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3429000"/>
            <a:ext cx="36576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31733" y="692696"/>
            <a:ext cx="4439317" cy="318999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3351" y="692696"/>
            <a:ext cx="3968381" cy="30243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98467" y="3602805"/>
            <a:ext cx="4472583" cy="30065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7" r="16062"/>
          <a:stretch/>
        </p:blipFill>
        <p:spPr>
          <a:xfrm>
            <a:off x="263351" y="3602805"/>
            <a:ext cx="3935115" cy="30042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9832" y="2558688"/>
            <a:ext cx="2784310" cy="2088233"/>
          </a:xfrm>
          <a:prstGeom prst="ellipse">
            <a:avLst/>
          </a:prstGeom>
          <a:ln w="3175" cap="rnd">
            <a:solidFill>
              <a:schemeClr val="tx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323528" y="159860"/>
            <a:ext cx="8136904" cy="390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Посещение музейной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выставки </a:t>
            </a:r>
            <a:r>
              <a:rPr lang="ru-RU" dirty="0" smtClean="0">
                <a:latin typeface="Times New Roman"/>
                <a:ea typeface="Calibri"/>
              </a:rPr>
              <a:t>«Игрушки </a:t>
            </a:r>
            <a:r>
              <a:rPr lang="ru-RU" dirty="0">
                <a:latin typeface="Times New Roman"/>
                <a:ea typeface="Calibri"/>
              </a:rPr>
              <a:t>народов мира»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41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 descr="https://i.mycdn.me/image?t=3&amp;bid=838870821291&amp;id=838870821291&amp;plc=WEB&amp;tkn=*a3Xo3W48dVhk2KG4Jkzed5hqLM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3" name="Picture 3" descr="C:\Users\Work\Desktop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2464593" cy="32861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C:\Users\Work\Desktop\image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357166"/>
            <a:ext cx="2446734" cy="32623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5" name="Picture 5" descr="C:\Users\Work\Desktop\image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357166"/>
            <a:ext cx="3500430" cy="26253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486" name="Picture 6" descr="C:\Users\Work\Desktop\image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571876"/>
            <a:ext cx="3714744" cy="27860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487" name="Picture 7" descr="C:\Users\Work\Desktop\image (4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3643314"/>
            <a:ext cx="3571868" cy="26789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2" descr="Рамка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142852"/>
            <a:ext cx="4503794" cy="628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786" y="3143248"/>
            <a:ext cx="3539811" cy="30982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348" y="285728"/>
            <a:ext cx="3513832" cy="28623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2" descr="Рамка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3" y="142852"/>
            <a:ext cx="4357687" cy="628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86380" y="928670"/>
            <a:ext cx="3511045" cy="23564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86380" y="3500438"/>
            <a:ext cx="3426450" cy="24288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20069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2" descr="Рамка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77345"/>
            <a:ext cx="8858280" cy="678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79" descr="http://ia108.mycdn.me/image?t=3&amp;bid=495518733948&amp;id=495518733948&amp;plc=WEB&amp;tkn=oSxxMJe8AdQBhLPVwObqgpeIQ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592" y="714356"/>
            <a:ext cx="3715438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1" descr="http://ia108.mycdn.me/image?t=3&amp;bid=495520135804&amp;id=495520135804&amp;plc=WEB&amp;tkn=3iDTj9yc7Yz9s4GPCCAhaXypoN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714356"/>
            <a:ext cx="3523331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25" descr="http://ia108.mycdn.me/image?t=3&amp;bid=495519823228&amp;id=495519823228&amp;plc=WEB&amp;tkn=ohnW-_QWYZOy0T1fig8lvnorSv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3571876"/>
            <a:ext cx="3620171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8" descr="http://ia108.mycdn.me/image?t=3&amp;bid=495519091068&amp;id=495519091068&amp;plc=WEB&amp;tkn=vaEHCj2kQj2fmEo17qQQtVXB5dg"/>
          <p:cNvPicPr>
            <a:picLocks noChangeAspect="1" noChangeArrowheads="1"/>
          </p:cNvPicPr>
          <p:nvPr/>
        </p:nvPicPr>
        <p:blipFill>
          <a:blip r:embed="rId2"/>
          <a:srcRect l="22724" r="16376"/>
          <a:stretch>
            <a:fillRect/>
          </a:stretch>
        </p:blipFill>
        <p:spPr bwMode="auto">
          <a:xfrm>
            <a:off x="1000100" y="857232"/>
            <a:ext cx="3000364" cy="4714908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2" descr="Рамка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7345"/>
            <a:ext cx="9144000" cy="678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9" descr="http://ia108.mycdn.me/image?t=3&amp;bid=495519369084&amp;id=495519369084&amp;plc=WEB&amp;tkn=Pc4Sk7L3wiAfLEsCiW-SHuLAWW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642918"/>
            <a:ext cx="3575247" cy="27146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19" descr="http://ia108.mycdn.me/image?t=3&amp;bid=495519914620&amp;id=495519914620&amp;plc=WEB&amp;tkn=Z8fHwY_OOKZ7BGz3kFhcvvSHJk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3500438"/>
            <a:ext cx="3929078" cy="29166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Work\Desktop\image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7" y="285728"/>
            <a:ext cx="3810027" cy="28575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4579" name="Picture 3" descr="C:\Users\Work\Desktop\image (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786190"/>
            <a:ext cx="3786181" cy="28396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4" descr="C:\Users\Work\Desktop\image (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3286124"/>
            <a:ext cx="2500312" cy="33337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4581" name="Picture 5" descr="C:\Users\Work\Desktop\image (8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57166"/>
            <a:ext cx="2794227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Содержимое 3" descr="4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214338"/>
            <a:ext cx="9252520" cy="720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Work\Desktop\image (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3857652" cy="5786479"/>
          </a:xfrm>
          <a:prstGeom prst="rect">
            <a:avLst/>
          </a:prstGeom>
          <a:noFill/>
        </p:spPr>
      </p:pic>
      <p:pic>
        <p:nvPicPr>
          <p:cNvPr id="4" name="Picture 2" descr="C:\Users\Work\Desktop\image (1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500042"/>
            <a:ext cx="3660586" cy="5786478"/>
          </a:xfrm>
          <a:prstGeom prst="rect">
            <a:avLst/>
          </a:prstGeom>
          <a:noFill/>
        </p:spPr>
      </p:pic>
      <p:pic>
        <p:nvPicPr>
          <p:cNvPr id="5" name="Содержимое 3" descr="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14338"/>
            <a:ext cx="9252520" cy="720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Work\Desktop\image (1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5108744" cy="3399747"/>
          </a:xfrm>
          <a:prstGeom prst="rect">
            <a:avLst/>
          </a:prstGeom>
          <a:noFill/>
        </p:spPr>
      </p:pic>
      <p:pic>
        <p:nvPicPr>
          <p:cNvPr id="26627" name="Picture 3" descr="C:\Users\Work\Desktop\image (1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214686"/>
            <a:ext cx="4929221" cy="3286148"/>
          </a:xfrm>
          <a:prstGeom prst="rect">
            <a:avLst/>
          </a:prstGeom>
          <a:noFill/>
        </p:spPr>
      </p:pic>
      <p:pic>
        <p:nvPicPr>
          <p:cNvPr id="6" name="Содержимое 3" descr="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14338"/>
            <a:ext cx="9252520" cy="720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Work\Desktop\image (1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357166"/>
            <a:ext cx="3619525" cy="5715040"/>
          </a:xfrm>
          <a:prstGeom prst="rect">
            <a:avLst/>
          </a:prstGeom>
          <a:noFill/>
        </p:spPr>
      </p:pic>
      <p:pic>
        <p:nvPicPr>
          <p:cNvPr id="27651" name="Picture 3" descr="C:\Users\Work\Desktop\image (1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57166"/>
            <a:ext cx="3762385" cy="5643578"/>
          </a:xfrm>
          <a:prstGeom prst="rect">
            <a:avLst/>
          </a:prstGeom>
          <a:noFill/>
        </p:spPr>
      </p:pic>
      <p:pic>
        <p:nvPicPr>
          <p:cNvPr id="5" name="Содержимое 3" descr="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14338"/>
            <a:ext cx="9252520" cy="720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:\100_42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4310130" cy="3232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85728"/>
            <a:ext cx="428795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643314"/>
            <a:ext cx="3929062" cy="294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C:\Users\Work\Desktop\image (15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1" y="3714752"/>
            <a:ext cx="3810027" cy="2857520"/>
          </a:xfrm>
          <a:prstGeom prst="rect">
            <a:avLst/>
          </a:prstGeom>
          <a:noFill/>
        </p:spPr>
      </p:pic>
      <p:pic>
        <p:nvPicPr>
          <p:cNvPr id="7" name="Содержимое 6" descr="2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99392"/>
            <a:ext cx="9144000" cy="7101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Work\Desktop\image (1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4214810" cy="3161108"/>
          </a:xfrm>
          <a:prstGeom prst="rect">
            <a:avLst/>
          </a:prstGeom>
          <a:noFill/>
        </p:spPr>
      </p:pic>
      <p:pic>
        <p:nvPicPr>
          <p:cNvPr id="29699" name="Picture 3" descr="C:\Users\Work\Desktop\image (17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00438"/>
            <a:ext cx="4095747" cy="3143272"/>
          </a:xfrm>
          <a:prstGeom prst="rect">
            <a:avLst/>
          </a:prstGeom>
          <a:noFill/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357166"/>
            <a:ext cx="401599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Содержимое 3" descr="3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72008" y="-144016"/>
            <a:ext cx="9396536" cy="7173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Work\Desktop\image (1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4163435" cy="2911926"/>
          </a:xfrm>
          <a:prstGeom prst="rect">
            <a:avLst/>
          </a:prstGeom>
          <a:noFill/>
        </p:spPr>
      </p:pic>
      <p:pic>
        <p:nvPicPr>
          <p:cNvPr id="30723" name="Picture 3" descr="C:\Users\Work\Desktop\image (1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57166"/>
            <a:ext cx="3952871" cy="2964653"/>
          </a:xfrm>
          <a:prstGeom prst="rect">
            <a:avLst/>
          </a:prstGeom>
          <a:noFill/>
        </p:spPr>
      </p:pic>
      <p:pic>
        <p:nvPicPr>
          <p:cNvPr id="30724" name="Picture 4" descr="C:\Users\Work\Desktop\image (20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3571876"/>
            <a:ext cx="4000496" cy="3000372"/>
          </a:xfrm>
          <a:prstGeom prst="rect">
            <a:avLst/>
          </a:prstGeom>
          <a:noFill/>
        </p:spPr>
      </p:pic>
      <p:pic>
        <p:nvPicPr>
          <p:cNvPr id="5" name="Содержимое 3" descr="3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72008" y="-144016"/>
            <a:ext cx="9396536" cy="7173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:\дипломы\Диплом Русская матреш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2474671" cy="3500462"/>
          </a:xfrm>
          <a:prstGeom prst="rect">
            <a:avLst/>
          </a:prstGeom>
          <a:noFill/>
        </p:spPr>
      </p:pic>
      <p:pic>
        <p:nvPicPr>
          <p:cNvPr id="31747" name="Picture 3" descr="F:\дипломы\Зимняя прогул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57166"/>
            <a:ext cx="2491923" cy="3524865"/>
          </a:xfrm>
          <a:prstGeom prst="rect">
            <a:avLst/>
          </a:prstGeom>
          <a:noFill/>
        </p:spPr>
      </p:pic>
      <p:pic>
        <p:nvPicPr>
          <p:cNvPr id="31748" name="Picture 4" descr="F:\дипломы\Расписной марафо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500042"/>
            <a:ext cx="2513596" cy="3571900"/>
          </a:xfrm>
          <a:prstGeom prst="rect">
            <a:avLst/>
          </a:prstGeom>
          <a:noFill/>
        </p:spPr>
      </p:pic>
      <p:pic>
        <p:nvPicPr>
          <p:cNvPr id="31749" name="Picture 5" descr="F:\дипломы\Русский костюм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3571876"/>
            <a:ext cx="2222154" cy="3143272"/>
          </a:xfrm>
          <a:prstGeom prst="rect">
            <a:avLst/>
          </a:prstGeom>
          <a:noFill/>
        </p:spPr>
      </p:pic>
      <p:pic>
        <p:nvPicPr>
          <p:cNvPr id="31750" name="Picture 6" descr="F:\дипломы\Сказочная гжель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4" y="3500438"/>
            <a:ext cx="2222153" cy="3143272"/>
          </a:xfrm>
          <a:prstGeom prst="rect">
            <a:avLst/>
          </a:prstGeom>
          <a:noFill/>
        </p:spPr>
      </p:pic>
      <p:pic>
        <p:nvPicPr>
          <p:cNvPr id="8" name="Содержимое 3" descr="7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5" descr="Дымка рам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6679" cy="6858000"/>
          </a:xfrm>
          <a:prstGeom prst="rect">
            <a:avLst/>
          </a:prstGeom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-142908" y="2071678"/>
            <a:ext cx="9585445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Franklin Gothic Demi" pitchFamily="34" charset="0"/>
                <a:ea typeface="Times New Roman" pitchFamily="18" charset="0"/>
                <a:cs typeface="Arial" pitchFamily="34" charset="0"/>
              </a:rPr>
              <a:t>«…воспитание, если оно </a:t>
            </a:r>
          </a:p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Franklin Gothic Demi" pitchFamily="34" charset="0"/>
                <a:ea typeface="Times New Roman" pitchFamily="18" charset="0"/>
                <a:cs typeface="Arial" pitchFamily="34" charset="0"/>
              </a:rPr>
              <a:t>не хочет быть бессильным, </a:t>
            </a:r>
          </a:p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130995"/>
                </a:solidFill>
                <a:effectLst/>
                <a:latin typeface="Franklin Gothic Demi" pitchFamily="34" charset="0"/>
                <a:ea typeface="Times New Roman" pitchFamily="18" charset="0"/>
                <a:cs typeface="Arial" pitchFamily="34" charset="0"/>
              </a:rPr>
              <a:t>должно быть народным». 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rgbClr val="130995"/>
              </a:solidFill>
              <a:effectLst/>
              <a:latin typeface="Franklin Gothic Demi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Work\Desktop\img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269</Words>
  <Application>Microsoft Office PowerPoint</Application>
  <PresentationFormat>Экран (4:3)</PresentationFormat>
  <Paragraphs>48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Патриотическое воспитания дошкольников средствами народной игрушки</vt:lpstr>
      <vt:lpstr>«Народ в наиболее чистом виде всегда представляют дети. Когда национальное умирает в детях, то это означает начало смерти нации.»</vt:lpstr>
      <vt:lpstr>Тема</vt:lpstr>
      <vt:lpstr>цель:</vt:lpstr>
      <vt:lpstr>Задачи:</vt:lpstr>
      <vt:lpstr>Технологии:</vt:lpstr>
      <vt:lpstr>Принципы работы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Ученик</cp:lastModifiedBy>
  <cp:revision>33</cp:revision>
  <dcterms:created xsi:type="dcterms:W3CDTF">2015-01-29T09:33:32Z</dcterms:created>
  <dcterms:modified xsi:type="dcterms:W3CDTF">2017-01-11T01:43:25Z</dcterms:modified>
</cp:coreProperties>
</file>