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ppt/notesSlides/notesSlide23.xml" ContentType="application/vnd.openxmlformats-officedocument.presentationml.notesSlide+xml"/>
  <Override PartName="/ppt/tags/tag27.xml" ContentType="application/vnd.openxmlformats-officedocument.presentationml.tags+xml"/>
  <Override PartName="/docProps/custom.xml" ContentType="application/vnd.openxmlformats-officedocument.custom-propertie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notesSlides/notesSlide21.xml" ContentType="application/vnd.openxmlformats-officedocument.presentationml.notesSlide+xml"/>
  <Override PartName="/ppt/tags/tag25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tags/tag19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tags/tag28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tags/tag17.xml" ContentType="application/vnd.openxmlformats-officedocument.presentationml.tags+xml"/>
  <Override PartName="/ppt/notesSlides/notesSlide22.xml" ContentType="application/vnd.openxmlformats-officedocument.presentationml.notesSlide+xml"/>
  <Override PartName="/ppt/tags/tag26.xml" ContentType="application/vnd.openxmlformats-officedocument.presentationml.tag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15.xml" ContentType="application/vnd.openxmlformats-officedocument.presentationml.tags+xml"/>
  <Override PartName="/ppt/notesSlides/notesSlide20.xml" ContentType="application/vnd.openxmlformats-officedocument.presentationml.notesSlide+xml"/>
  <Override PartName="/ppt/tags/tag24.xml" ContentType="application/vnd.openxmlformats-officedocument.presentationml.tags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notesSlides/notesSlide25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notesMasterIdLst>
    <p:notesMasterId r:id="rId34"/>
  </p:notesMasterIdLst>
  <p:sldIdLst>
    <p:sldId id="300" r:id="rId2"/>
    <p:sldId id="298" r:id="rId3"/>
    <p:sldId id="301" r:id="rId4"/>
    <p:sldId id="299" r:id="rId5"/>
    <p:sldId id="256" r:id="rId6"/>
    <p:sldId id="257" r:id="rId7"/>
    <p:sldId id="258" r:id="rId8"/>
    <p:sldId id="259" r:id="rId9"/>
    <p:sldId id="260" r:id="rId10"/>
    <p:sldId id="263" r:id="rId11"/>
    <p:sldId id="261" r:id="rId12"/>
    <p:sldId id="264" r:id="rId13"/>
    <p:sldId id="262" r:id="rId14"/>
    <p:sldId id="265" r:id="rId15"/>
    <p:sldId id="269" r:id="rId16"/>
    <p:sldId id="270" r:id="rId17"/>
    <p:sldId id="266" r:id="rId18"/>
    <p:sldId id="271" r:id="rId19"/>
    <p:sldId id="267" r:id="rId20"/>
    <p:sldId id="272" r:id="rId21"/>
    <p:sldId id="268" r:id="rId22"/>
    <p:sldId id="273" r:id="rId23"/>
    <p:sldId id="277" r:id="rId24"/>
    <p:sldId id="278" r:id="rId25"/>
    <p:sldId id="276" r:id="rId26"/>
    <p:sldId id="279" r:id="rId27"/>
    <p:sldId id="275" r:id="rId28"/>
    <p:sldId id="280" r:id="rId29"/>
    <p:sldId id="274" r:id="rId30"/>
    <p:sldId id="281" r:id="rId31"/>
    <p:sldId id="305" r:id="rId32"/>
    <p:sldId id="306" r:id="rId33"/>
  </p:sldIdLst>
  <p:sldSz cx="12192000" cy="6858000"/>
  <p:notesSz cx="6858000" cy="9144000"/>
  <p:custDataLst>
    <p:tags r:id="rId35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Open Sans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Open Sans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Open Sans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Open Sans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Open Sans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Open Sans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Open Sans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Open Sans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Open Sans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23708"/>
    <a:srgbClr val="2D5190"/>
    <a:srgbClr val="3864B2"/>
    <a:srgbClr val="0F36B1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107" autoAdjust="0"/>
    <p:restoredTop sz="96323" autoAdjust="0"/>
  </p:normalViewPr>
  <p:slideViewPr>
    <p:cSldViewPr snapToGrid="0">
      <p:cViewPr varScale="1">
        <p:scale>
          <a:sx n="103" d="100"/>
          <a:sy n="103" d="100"/>
        </p:scale>
        <p:origin x="-96" y="-22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F315917-1341-4C86-BA23-C7CA0EFD20CA}" type="datetimeFigureOut">
              <a:rPr lang="ru-RU"/>
              <a:pPr>
                <a:defRPr/>
              </a:pPr>
              <a:t>20.01.2021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63031C3-7233-44D7-8652-4D441309D6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7411" name="Номер слайда 3"/>
          <p:cNvSpPr txBox="1">
            <a:spLocks noGrp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/>
          <a:p>
            <a:pPr algn="r">
              <a:defRPr/>
            </a:pPr>
            <a:fld id="{9776E0F2-8341-4106-9558-C5D2D68DC6C2}" type="slidenum">
              <a:rPr lang="ru-RU" sz="1200">
                <a:latin typeface="+mn-lt"/>
              </a:rPr>
              <a:pPr algn="r">
                <a:defRPr/>
              </a:pPr>
              <a:t>4</a:t>
            </a:fld>
            <a:endParaRPr lang="ru-RU" sz="1200">
              <a:latin typeface="+mn-lt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741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52C2A33-DD28-48A5-B666-F93C89EA3E76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9459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AC1C3E9-1EAC-4DC5-BD1C-BAFBA0F0ACA3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1507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70D0C51-6805-41CC-B51E-454B12FC1CCE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3555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E17946A-FC4E-4424-BAC2-6911FEFB8148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560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182F07D-DE05-48CF-8E3C-5945635C459E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765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236A162-E57A-4637-B7B9-BC24C8BFD7BB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9699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C6FD6B6-5A03-4447-AA53-EF9AFA014F8D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1747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84A5C09-C138-4CEC-ACD1-B9B20FE5083F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3795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85A3BDF-66AF-4A01-8FAF-812A9192B9ED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584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ED2A225-531F-4571-B667-6C6165FDDFB1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789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9E337C6-FFA7-4DAD-8C61-77DC415610AF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9939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E150AA4-AAF2-4CAF-B2A1-8A1F412B26D4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1987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0B15392-EF30-4034-971E-0D04297BC3B3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4035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72B565B-A448-4169-894E-2936A767E49B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608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B0AA1E0-8152-4889-9289-4A1EF47E75B4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813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1E293D5-EA16-4610-B5AB-5F9D8BC2A462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0179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4C72B12-0739-4182-A2D4-2C48AE580516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2227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C1211DD-DF00-4F74-B53E-A00FA2C2E2A0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4275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85156C4-12D1-4A24-9D12-94183B802A8D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632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A4103B-C227-4F50-A9D8-69E5CF5F9E43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837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BEE8936-A848-4C2A-ABA4-73387436CAD7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8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60419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3EA40F9-7335-4ADC-AF55-47946139356F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62467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9127498-E3A8-4489-808A-0FA4F925CD96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64515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0EC8F34-5DA7-4500-9DC9-02D97C0D6171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28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6656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065903-D5E4-45EF-A2E3-CB1EEE663590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6861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179D8E-09F2-42D3-9B13-6931AD4C94D9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4AA8F9-E5F5-41B8-B6B7-7D3A9EF7CB3D}" type="datetimeFigureOut">
              <a:rPr lang="ru-RU"/>
              <a:pPr>
                <a:defRPr/>
              </a:pPr>
              <a:t>20.01.2021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8F7AA7-943E-49D1-8EF6-B26AF1436F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033454-BB38-4A08-9F5B-A2FDAE001931}" type="datetimeFigureOut">
              <a:rPr lang="ru-RU"/>
              <a:pPr>
                <a:defRPr/>
              </a:pPr>
              <a:t>20.01.2021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1CDD31-91B8-4B1C-9AB4-A5B0794D987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B97E73-A070-4D9B-9D46-73945131E844}" type="datetimeFigureOut">
              <a:rPr lang="ru-RU"/>
              <a:pPr>
                <a:defRPr/>
              </a:pPr>
              <a:t>20.01.2021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2EC96D-77D9-4405-A03C-99CCF1E53E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83C3EE-82C0-446F-994B-0C002A257BD4}" type="datetimeFigureOut">
              <a:rPr lang="ru-RU"/>
              <a:pPr>
                <a:defRPr/>
              </a:pPr>
              <a:t>20.01.2021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8726DB-38E6-4A4A-8634-8188520D3E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913AE-C02D-4879-A371-AB96CE44F282}" type="datetimeFigureOut">
              <a:rPr lang="ru-RU"/>
              <a:pPr>
                <a:defRPr/>
              </a:pPr>
              <a:t>20.01.2021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FD4989-88F6-4C56-AE1E-4DD7F6BCF6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510D8-D6D6-4B86-B493-B967624722FE}" type="datetimeFigureOut">
              <a:rPr lang="ru-RU"/>
              <a:pPr>
                <a:defRPr/>
              </a:pPr>
              <a:t>20.01.2021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A75793-3559-409A-A048-EC7DBF0899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F93A13-6E7B-4709-9A69-76CA3CCFBBC1}" type="datetimeFigureOut">
              <a:rPr lang="ru-RU"/>
              <a:pPr>
                <a:defRPr/>
              </a:pPr>
              <a:t>20.01.2021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4450E8-1DC2-400A-85C4-9675193966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4DAAAD-5CBC-4641-A8D0-8229A09A3D55}" type="datetimeFigureOut">
              <a:rPr lang="ru-RU"/>
              <a:pPr>
                <a:defRPr/>
              </a:pPr>
              <a:t>20.01.2021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27E917-D032-4B23-898A-1F9B4BDABA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0EAD82-4D5A-4C1F-9D21-C4D0E69AE4C9}" type="datetimeFigureOut">
              <a:rPr lang="ru-RU"/>
              <a:pPr>
                <a:defRPr/>
              </a:pPr>
              <a:t>20.01.2021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02887F-AA15-4488-B5B2-FB8E2EA76B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86AD0A-B912-4DAE-83B6-1245D15F4018}" type="datetimeFigureOut">
              <a:rPr lang="ru-RU"/>
              <a:pPr>
                <a:defRPr/>
              </a:pPr>
              <a:t>20.01.2021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72BB1-B558-4F21-80CA-37405E6462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FF0460-1930-4E06-8EB9-43B17A36F864}" type="datetimeFigureOut">
              <a:rPr lang="ru-RU"/>
              <a:pPr>
                <a:defRPr/>
              </a:pPr>
              <a:t>20.01.2021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45E77F-5385-45D5-BE9F-7CC68747D18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1FEF6B-A4B4-4C02-BE8C-BFF0C3B697B0}" type="datetimeFigureOut">
              <a:rPr lang="ru-RU"/>
              <a:pPr>
                <a:defRPr/>
              </a:pPr>
              <a:t>20.01.2021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72B42E-1602-4C98-9A6D-4D639C7133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Вопро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настраиваемая 5">
            <a:hlinkClick r:id="" action="ppaction://hlinkshowjump?jump=nextslide" highlightClick="1"/>
          </p:cNvPr>
          <p:cNvSpPr/>
          <p:nvPr userDrawn="1"/>
        </p:nvSpPr>
        <p:spPr>
          <a:xfrm>
            <a:off x="4160838" y="2952750"/>
            <a:ext cx="2911475" cy="101600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/>
              <a:t>ОТВЕТ</a:t>
            </a:r>
            <a:endParaRPr lang="ru-RU" b="1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F2E646-D9CF-41E5-ABE1-B009C5E249D5}" type="datetimeFigureOut">
              <a:rPr lang="ru-RU"/>
              <a:pPr>
                <a:defRPr/>
              </a:pPr>
              <a:t>20.01.2021</a:t>
            </a:fld>
            <a:endParaRPr lang="ru-RU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B17A0-829B-457F-8EBD-1B3A76DF0C3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35470BC-1EE2-4CFD-81BA-36FF995559EB}" type="datetimeFigureOut">
              <a:rPr lang="ru-RU"/>
              <a:pPr>
                <a:defRPr/>
              </a:pPr>
              <a:t>20.01.2021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B681503-93F2-4140-889C-126AD1543E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D:\&#1052;&#1040;&#1071;\&#1056;&#1045;&#1087;&#1077;&#1090;&#1080;&#1090;&#1086;&#1088;&#1089;&#1090;&#1074;&#1086;\&#1075;&#1080;&#1084;&#1085;&#1072;&#1079;&#1080;&#1103;\&#1050;&#1083;&#1072;&#1089;&#1089;&#1085;&#1086;&#1077;%20&#1088;&#1091;&#1082;&#1086;&#1074;&#1086;&#1076;&#1089;&#1090;&#1074;&#1086;\&#1082;&#1083;&#1072;&#1089;&#1089;&#1085;&#1099;&#1081;%20&#1095;&#1072;&#1082;&#1089;\&#1058;&#1088;&#1080;%20&#1088;&#1072;&#1090;&#1085;&#1099;&#1093;%20&#1087;&#1086;&#1083;&#1103;%20&#1056;&#1086;&#1089;&#1089;&#1080;&#1080;.mp4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15.xml"/><Relationship Id="rId13" Type="http://schemas.openxmlformats.org/officeDocument/2006/relationships/slide" Target="slide25.xml"/><Relationship Id="rId3" Type="http://schemas.openxmlformats.org/officeDocument/2006/relationships/notesSlide" Target="../notesSlides/notesSlide3.xml"/><Relationship Id="rId7" Type="http://schemas.openxmlformats.org/officeDocument/2006/relationships/slide" Target="slide13.xml"/><Relationship Id="rId12" Type="http://schemas.openxmlformats.org/officeDocument/2006/relationships/slide" Target="slide2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6" Type="http://schemas.openxmlformats.org/officeDocument/2006/relationships/slide" Target="slide11.xml"/><Relationship Id="rId11" Type="http://schemas.openxmlformats.org/officeDocument/2006/relationships/slide" Target="slide21.xml"/><Relationship Id="rId5" Type="http://schemas.openxmlformats.org/officeDocument/2006/relationships/slide" Target="slide9.xml"/><Relationship Id="rId15" Type="http://schemas.openxmlformats.org/officeDocument/2006/relationships/slide" Target="slide29.xml"/><Relationship Id="rId10" Type="http://schemas.openxmlformats.org/officeDocument/2006/relationships/slide" Target="slide19.xml"/><Relationship Id="rId4" Type="http://schemas.openxmlformats.org/officeDocument/2006/relationships/slide" Target="slide7.xml"/><Relationship Id="rId9" Type="http://schemas.openxmlformats.org/officeDocument/2006/relationships/slide" Target="slide17.xml"/><Relationship Id="rId14" Type="http://schemas.openxmlformats.org/officeDocument/2006/relationships/slide" Target="slide2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5.xml"/><Relationship Id="rId5" Type="http://schemas.openxmlformats.org/officeDocument/2006/relationships/image" Target="../media/image6.png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6.xml"/><Relationship Id="rId4" Type="http://schemas.openxmlformats.org/officeDocument/2006/relationships/slide" Target="slide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7.xml"/><Relationship Id="rId5" Type="http://schemas.openxmlformats.org/officeDocument/2006/relationships/slide" Target="slide10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8.xml"/><Relationship Id="rId4" Type="http://schemas.openxmlformats.org/officeDocument/2006/relationships/slide" Target="slide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9.xml"/><Relationship Id="rId5" Type="http://schemas.openxmlformats.org/officeDocument/2006/relationships/slide" Target="slide12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0.xml"/><Relationship Id="rId4" Type="http://schemas.openxmlformats.org/officeDocument/2006/relationships/slide" Target="slide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1.xml"/><Relationship Id="rId5" Type="http://schemas.openxmlformats.org/officeDocument/2006/relationships/slide" Target="slide14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2.xml"/><Relationship Id="rId4" Type="http://schemas.openxmlformats.org/officeDocument/2006/relationships/slide" Target="slide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3.xml"/><Relationship Id="rId5" Type="http://schemas.openxmlformats.org/officeDocument/2006/relationships/slide" Target="slide16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4.xml"/><Relationship Id="rId4" Type="http://schemas.openxmlformats.org/officeDocument/2006/relationships/slide" Target="slide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5.xml"/><Relationship Id="rId5" Type="http://schemas.openxmlformats.org/officeDocument/2006/relationships/slide" Target="slide18.xml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6.xml"/><Relationship Id="rId4" Type="http://schemas.openxmlformats.org/officeDocument/2006/relationships/slide" Target="slide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7.xml"/><Relationship Id="rId5" Type="http://schemas.openxmlformats.org/officeDocument/2006/relationships/slide" Target="slide20.xml"/><Relationship Id="rId4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8.xml"/><Relationship Id="rId4" Type="http://schemas.openxmlformats.org/officeDocument/2006/relationships/slide" Target="slide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9.xml"/><Relationship Id="rId5" Type="http://schemas.openxmlformats.org/officeDocument/2006/relationships/slide" Target="slide22.xml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0.xml"/><Relationship Id="rId4" Type="http://schemas.openxmlformats.org/officeDocument/2006/relationships/slide" Target="slide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1.xml"/><Relationship Id="rId5" Type="http://schemas.openxmlformats.org/officeDocument/2006/relationships/slide" Target="slide24.xml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2.xml"/><Relationship Id="rId4" Type="http://schemas.openxmlformats.org/officeDocument/2006/relationships/slide" Target="slide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3.xml"/><Relationship Id="rId5" Type="http://schemas.openxmlformats.org/officeDocument/2006/relationships/slide" Target="slide26.xml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4.xml"/><Relationship Id="rId4" Type="http://schemas.openxmlformats.org/officeDocument/2006/relationships/slide" Target="slide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5.xml"/><Relationship Id="rId5" Type="http://schemas.openxmlformats.org/officeDocument/2006/relationships/slide" Target="slide28.xml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6.xml"/><Relationship Id="rId4" Type="http://schemas.openxmlformats.org/officeDocument/2006/relationships/slide" Target="slide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7.xml"/><Relationship Id="rId5" Type="http://schemas.openxmlformats.org/officeDocument/2006/relationships/slide" Target="slide30.xml"/><Relationship Id="rId4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8.xml"/><Relationship Id="rId4" Type="http://schemas.openxmlformats.org/officeDocument/2006/relationships/slide" Target="slide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&#1052;&#1040;&#1071;\&#1056;&#1045;&#1087;&#1077;&#1090;&#1080;&#1090;&#1086;&#1088;&#1089;&#1090;&#1074;&#1086;\&#1075;&#1080;&#1084;&#1085;&#1072;&#1079;&#1080;&#1103;\&#1050;&#1083;&#1072;&#1089;&#1089;&#1085;&#1086;&#1077;%20&#1088;&#1091;&#1082;&#1086;&#1074;&#1086;&#1076;&#1089;&#1090;&#1074;&#1086;\&#1082;&#1083;&#1072;&#1089;&#1089;&#1085;&#1099;&#1081;%20&#1095;&#1072;&#1082;&#1089;\&#1084;&#1077;&#1090;&#1088;&#1086;&#1085;&#1086;&#1084;.mp3" TargetMode="External"/><Relationship Id="rId4" Type="http://schemas.openxmlformats.org/officeDocument/2006/relationships/image" Target="../media/image8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370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 anchor="ctr"/>
          <a:lstStyle/>
          <a:p>
            <a:r>
              <a:rPr lang="ru-RU" b="1" smtClean="0">
                <a:latin typeface="Britannic Bold" pitchFamily="34" charset="0"/>
              </a:rPr>
              <a:t>РАТНЫЕ ПОЛЯ РОССИИ</a:t>
            </a:r>
          </a:p>
        </p:txBody>
      </p:sp>
      <p:sp>
        <p:nvSpPr>
          <p:cNvPr id="16387" name="Rectangle 3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/>
          <a:p>
            <a:endParaRPr lang="ru-RU" sz="280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370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/>
          </p:cNvSpPr>
          <p:nvPr>
            <p:ph type="ctrTitle"/>
          </p:nvPr>
        </p:nvSpPr>
        <p:spPr>
          <a:xfrm>
            <a:off x="0" y="3365500"/>
            <a:ext cx="3668713" cy="981075"/>
          </a:xfrm>
        </p:spPr>
        <p:txBody>
          <a:bodyPr anchor="ctr"/>
          <a:lstStyle/>
          <a:p>
            <a:r>
              <a:rPr lang="ru-RU" sz="4000" b="1" smtClean="0">
                <a:latin typeface="Batang" pitchFamily="18" charset="-127"/>
                <a:ea typeface="Batang" pitchFamily="18" charset="-127"/>
              </a:rPr>
              <a:t>Куликовское поле</a:t>
            </a:r>
          </a:p>
        </p:txBody>
      </p:sp>
      <p:pic>
        <p:nvPicPr>
          <p:cNvPr id="17411" name="Picture 5" descr="i?r=AzEPZsRbOZEKgBhR0XGMT1Rky_CZ9qkv8qS9etPSoi7jzKaKTM5SRkZCeTgDn6uOyi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87350" y="0"/>
            <a:ext cx="4967288" cy="331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Rectangle 8"/>
          <p:cNvSpPr>
            <a:spLocks/>
          </p:cNvSpPr>
          <p:nvPr/>
        </p:nvSpPr>
        <p:spPr bwMode="auto">
          <a:xfrm>
            <a:off x="4713288" y="696913"/>
            <a:ext cx="366871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lnSpc>
                <a:spcPct val="90000"/>
              </a:lnSpc>
            </a:pPr>
            <a:r>
              <a:rPr lang="ru-RU" sz="4000" b="1">
                <a:latin typeface="Batang" pitchFamily="18" charset="-127"/>
                <a:ea typeface="Batang" pitchFamily="18" charset="-127"/>
              </a:rPr>
              <a:t>Бородинское</a:t>
            </a:r>
            <a:r>
              <a:rPr lang="ru-RU" sz="4000" b="1">
                <a:latin typeface="Arial" charset="0"/>
              </a:rPr>
              <a:t> </a:t>
            </a:r>
            <a:r>
              <a:rPr lang="ru-RU" sz="4000" b="1">
                <a:latin typeface="Batang" pitchFamily="18" charset="-127"/>
                <a:ea typeface="Batang" pitchFamily="18" charset="-127"/>
              </a:rPr>
              <a:t> </a:t>
            </a:r>
            <a:r>
              <a:rPr lang="ru-RU" sz="4000" b="1">
                <a:latin typeface="Arial" charset="0"/>
                <a:ea typeface="Batang" pitchFamily="18" charset="-127"/>
              </a:rPr>
              <a:t>поле</a:t>
            </a:r>
          </a:p>
        </p:txBody>
      </p:sp>
      <p:pic>
        <p:nvPicPr>
          <p:cNvPr id="17413" name="Picture 12" descr="855105_mai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47088" y="0"/>
            <a:ext cx="3744912" cy="499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13" descr="%D0%93%D0%BB%D0%B0%D0%B2%D0%BD%D1%8B%D0%B9_%D0%BC%D0%BE%D0%BD%D1%83%D0%BC%D0%B5%D0%BD%D1%82_%D1%80%D1%83%D1%81%D1%81%D0%BA%D0%B8%D0%BC_%D0%B2%D0%BE%D0%B8%D0%BD%D0%B0%D0%BC%2C_%D0%B3%D0%B5%D1%80%D0%BE%D1%8F%D0%BC_%D0%91%D0%BE%D1%80%D0%BE%D0%B4%D0%B8%D0%BD%D1%81%D0%BA%D0%BE%D0%B3%D0%BE_%D1%81%D1%80%D0%B0%D0%B6%D0%B5%D0%BD%D0%B8%D1%8F%2C_%D0%BD%D0%B0_%D0%B1%D0%B0%D1%82%D0%B0%D1%80%D0%B5%D0%B5_%D0%A0%D0%B0%D0%B5%D0%B2%D1%81%D0%BA%D0%BE%D0%B3%D0%B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84675" y="2659063"/>
            <a:ext cx="4198938" cy="419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5" name="Rectangle 14"/>
          <p:cNvSpPr>
            <a:spLocks/>
          </p:cNvSpPr>
          <p:nvPr/>
        </p:nvSpPr>
        <p:spPr bwMode="auto">
          <a:xfrm>
            <a:off x="8453438" y="5334000"/>
            <a:ext cx="4084637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lnSpc>
                <a:spcPct val="90000"/>
              </a:lnSpc>
            </a:pPr>
            <a:r>
              <a:rPr lang="ru-RU" sz="4000" b="1">
                <a:latin typeface="Batang" pitchFamily="18" charset="-127"/>
                <a:ea typeface="Batang" pitchFamily="18" charset="-127"/>
              </a:rPr>
              <a:t>Прохоровское  </a:t>
            </a:r>
            <a:r>
              <a:rPr lang="ru-RU" sz="4000" b="1">
                <a:latin typeface="Arial" charset="0"/>
                <a:ea typeface="Batang" pitchFamily="18" charset="-127"/>
              </a:rPr>
              <a:t>поле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370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09572" name="Три ратных поля России.mp4">
            <a:hlinkClick r:id="" action="ppaction://media"/>
          </p:cNvPr>
          <p:cNvPicPr>
            <a:picLocks noRot="1" noChangeAspect="1" noChangeArrowheads="1"/>
          </p:cNvPicPr>
          <p:nvPr>
            <p:ph idx="1"/>
            <a:videoFile r:link="rId1"/>
          </p:nvPr>
        </p:nvPicPr>
        <p:blipFill>
          <a:blip r:embed="rId3"/>
          <a:srcRect/>
          <a:stretch>
            <a:fillRect/>
          </a:stretch>
        </p:blipFill>
        <p:spPr>
          <a:xfrm>
            <a:off x="1366838" y="0"/>
            <a:ext cx="9740900" cy="730567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95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0957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572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09572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64B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1195388" y="1989138"/>
            <a:ext cx="9144000" cy="1655762"/>
          </a:xfrm>
        </p:spPr>
        <p:txBody>
          <a:bodyPr/>
          <a:lstStyle/>
          <a:p>
            <a:pPr marL="0" indent="0" algn="ctr" eaLnBrk="1" hangingPunct="1">
              <a:buFont typeface="Arial" charset="0"/>
              <a:buNone/>
            </a:pPr>
            <a:r>
              <a:rPr lang="ru-RU" sz="6600" b="1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Викторина на тему </a:t>
            </a:r>
          </a:p>
          <a:p>
            <a:pPr marL="0" indent="0" algn="ctr" eaLnBrk="1" hangingPunct="1">
              <a:buFont typeface="Arial" charset="0"/>
              <a:buNone/>
            </a:pPr>
            <a:r>
              <a:rPr lang="ru-RU" sz="6600" b="1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«Ратные поля России»</a:t>
            </a:r>
          </a:p>
        </p:txBody>
      </p:sp>
    </p:spTree>
    <p:custDataLst>
      <p:tags r:id="rId1"/>
    </p:custData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89000"/>
              </a:schemeClr>
            </a:gs>
            <a:gs pos="22000">
              <a:schemeClr val="accent5">
                <a:lumMod val="89000"/>
              </a:schemeClr>
            </a:gs>
            <a:gs pos="62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82925" y="1778000"/>
            <a:ext cx="5972175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D5190"/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584" name="Group 32"/>
          <p:cNvGraphicFramePr>
            <a:graphicFrameLocks noGrp="1"/>
          </p:cNvGraphicFramePr>
          <p:nvPr/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/>
              <a:tblGrid>
                <a:gridCol w="4391025"/>
                <a:gridCol w="1981200"/>
                <a:gridCol w="1952625"/>
                <a:gridCol w="1905000"/>
                <a:gridCol w="1962150"/>
              </a:tblGrid>
              <a:tr h="2776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E23708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Open Sans"/>
                          <a:ea typeface="Open Sans"/>
                          <a:cs typeface="Open Sans"/>
                        </a:rPr>
                        <a:t>Куликовское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E23708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Open Sans"/>
                          <a:ea typeface="Open Sans"/>
                          <a:cs typeface="Open Sans"/>
                        </a:rPr>
                        <a:t>поле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E699"/>
                          </a:solidFill>
                          <a:effectLst/>
                          <a:latin typeface="Open Sans"/>
                          <a:ea typeface="Open Sans"/>
                          <a:cs typeface="Open Sans"/>
                          <a:hlinkClick r:id="rId4" action="ppaction://hlinksldjump"/>
                        </a:rPr>
                        <a:t>200</a:t>
                      </a:r>
                      <a:endParaRPr kumimoji="0" lang="ru-RU" sz="4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E699"/>
                        </a:solidFill>
                        <a:effectLst/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E699"/>
                          </a:solidFill>
                          <a:effectLst/>
                          <a:latin typeface="Open Sans"/>
                          <a:ea typeface="Open Sans"/>
                          <a:cs typeface="Open Sans"/>
                          <a:hlinkClick r:id="rId5" action="ppaction://hlinksldjump"/>
                        </a:rPr>
                        <a:t>400</a:t>
                      </a:r>
                      <a:endParaRPr kumimoji="0" lang="ru-RU" sz="4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E699"/>
                        </a:solidFill>
                        <a:effectLst/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E699"/>
                          </a:solidFill>
                          <a:effectLst/>
                          <a:latin typeface="Open Sans"/>
                          <a:ea typeface="Open Sans"/>
                          <a:cs typeface="Open Sans"/>
                          <a:hlinkClick r:id="rId6" action="ppaction://hlinksldjump"/>
                        </a:rPr>
                        <a:t>600</a:t>
                      </a:r>
                      <a:endParaRPr kumimoji="0" lang="ru-RU" sz="4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E699"/>
                        </a:solidFill>
                        <a:effectLst/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E699"/>
                          </a:solidFill>
                          <a:effectLst/>
                          <a:latin typeface="Open Sans"/>
                          <a:ea typeface="Open Sans"/>
                          <a:cs typeface="Open Sans"/>
                          <a:hlinkClick r:id="rId7" action="ppaction://hlinksldjump"/>
                        </a:rPr>
                        <a:t>800</a:t>
                      </a:r>
                      <a:endParaRPr kumimoji="0" lang="ru-RU" sz="4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E699"/>
                        </a:solidFill>
                        <a:effectLst/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</a:tr>
              <a:tr h="1973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E23708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Open Sans"/>
                          <a:ea typeface="Open Sans"/>
                          <a:cs typeface="Open Sans"/>
                        </a:rPr>
                        <a:t>Бородинское поле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E699"/>
                          </a:solidFill>
                          <a:effectLst/>
                          <a:latin typeface="Open Sans"/>
                          <a:ea typeface="Open Sans"/>
                          <a:cs typeface="Open Sans"/>
                          <a:hlinkClick r:id="rId8" action="ppaction://hlinksldjump"/>
                        </a:rPr>
                        <a:t>200</a:t>
                      </a:r>
                      <a:endParaRPr kumimoji="0" lang="ru-RU" sz="4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E699"/>
                        </a:solidFill>
                        <a:effectLst/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E699"/>
                          </a:solidFill>
                          <a:effectLst/>
                          <a:latin typeface="Open Sans"/>
                          <a:ea typeface="Open Sans"/>
                          <a:cs typeface="Open Sans"/>
                          <a:hlinkClick r:id="rId9" action="ppaction://hlinksldjump"/>
                        </a:rPr>
                        <a:t>400</a:t>
                      </a:r>
                      <a:endParaRPr kumimoji="0" lang="ru-RU" sz="4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E699"/>
                        </a:solidFill>
                        <a:effectLst/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E699"/>
                          </a:solidFill>
                          <a:effectLst/>
                          <a:latin typeface="Open Sans"/>
                          <a:ea typeface="Open Sans"/>
                          <a:cs typeface="Open Sans"/>
                          <a:hlinkClick r:id="rId10" action="ppaction://hlinksldjump"/>
                        </a:rPr>
                        <a:t>600</a:t>
                      </a:r>
                      <a:endParaRPr kumimoji="0" lang="ru-RU" sz="4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E699"/>
                        </a:solidFill>
                        <a:effectLst/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E699"/>
                          </a:solidFill>
                          <a:effectLst/>
                          <a:latin typeface="Open Sans"/>
                          <a:ea typeface="Open Sans"/>
                          <a:cs typeface="Open Sans"/>
                          <a:hlinkClick r:id="rId11" action="ppaction://hlinksldjump"/>
                        </a:rPr>
                        <a:t>800</a:t>
                      </a:r>
                      <a:endParaRPr kumimoji="0" lang="ru-RU" sz="4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E699"/>
                        </a:solidFill>
                        <a:effectLst/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</a:tr>
              <a:tr h="2108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E23708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Open Sans"/>
                          <a:ea typeface="Open Sans"/>
                          <a:cs typeface="Open Sans"/>
                        </a:rPr>
                        <a:t>Прохоровское поле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E699"/>
                          </a:solidFill>
                          <a:effectLst/>
                          <a:latin typeface="Open Sans"/>
                          <a:ea typeface="Open Sans"/>
                          <a:cs typeface="Open Sans"/>
                          <a:hlinkClick r:id="rId12" action="ppaction://hlinksldjump"/>
                        </a:rPr>
                        <a:t>200</a:t>
                      </a:r>
                      <a:endParaRPr kumimoji="0" lang="ru-RU" sz="4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E699"/>
                        </a:solidFill>
                        <a:effectLst/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E699"/>
                          </a:solidFill>
                          <a:effectLst/>
                          <a:latin typeface="Open Sans"/>
                          <a:ea typeface="Open Sans"/>
                          <a:cs typeface="Open Sans"/>
                          <a:hlinkClick r:id="rId13" action="ppaction://hlinksldjump"/>
                        </a:rPr>
                        <a:t>400</a:t>
                      </a:r>
                      <a:endParaRPr kumimoji="0" lang="ru-RU" sz="4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E699"/>
                        </a:solidFill>
                        <a:effectLst/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E699"/>
                          </a:solidFill>
                          <a:effectLst/>
                          <a:latin typeface="Open Sans"/>
                          <a:ea typeface="Open Sans"/>
                          <a:cs typeface="Open Sans"/>
                          <a:hlinkClick r:id="rId14" action="ppaction://hlinksldjump"/>
                        </a:rPr>
                        <a:t>600</a:t>
                      </a:r>
                      <a:endParaRPr kumimoji="0" lang="ru-RU" sz="4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E699"/>
                        </a:solidFill>
                        <a:effectLst/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E699"/>
                          </a:solidFill>
                          <a:effectLst/>
                          <a:latin typeface="Open Sans"/>
                          <a:ea typeface="Open Sans"/>
                          <a:cs typeface="Open Sans"/>
                          <a:hlinkClick r:id="rId15" action="ppaction://hlinksldjump"/>
                        </a:rPr>
                        <a:t>800</a:t>
                      </a:r>
                      <a:endParaRPr kumimoji="0" lang="ru-RU" sz="4800" b="0" i="0" u="none" strike="noStrike" cap="none" normalizeH="0" baseline="0" smtClean="0">
                        <a:ln>
                          <a:noFill/>
                        </a:ln>
                        <a:solidFill>
                          <a:srgbClr val="FFE699"/>
                        </a:solidFill>
                        <a:effectLst/>
                        <a:latin typeface="Open Sans"/>
                        <a:ea typeface="Open Sans"/>
                        <a:cs typeface="Open San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864B3"/>
                        </a:gs>
                        <a:gs pos="55000">
                          <a:srgbClr val="2F5597"/>
                        </a:gs>
                        <a:gs pos="97000">
                          <a:srgbClr val="2C4F8C"/>
                        </a:gs>
                        <a:gs pos="100000">
                          <a:srgbClr val="2C4F8C"/>
                        </a:gs>
                      </a:gsLst>
                      <a:path path="rect">
                        <a:fillToRect l="50000" t="50000" r="50000" b="50000"/>
                      </a:path>
                    </a:gradFill>
                  </a:tcPr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Прямоугольник 2"/>
          <p:cNvSpPr>
            <a:spLocks noChangeArrowheads="1"/>
          </p:cNvSpPr>
          <p:nvPr/>
        </p:nvSpPr>
        <p:spPr bwMode="auto">
          <a:xfrm>
            <a:off x="998538" y="1293813"/>
            <a:ext cx="10152062" cy="397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400" b="1">
                <a:solidFill>
                  <a:schemeClr val="hlink"/>
                </a:solidFill>
                <a:ea typeface="Open Sans"/>
                <a:cs typeface="Open Sans"/>
              </a:rPr>
              <a:t>Куликовское поле</a:t>
            </a:r>
            <a:r>
              <a:rPr lang="en-US" sz="4400" b="1">
                <a:solidFill>
                  <a:srgbClr val="FFE699"/>
                </a:solidFill>
                <a:ea typeface="Open Sans"/>
                <a:cs typeface="Open Sans"/>
              </a:rPr>
              <a:t>  </a:t>
            </a:r>
            <a:r>
              <a:rPr lang="en-US" sz="4400">
                <a:solidFill>
                  <a:srgbClr val="FFE699"/>
                </a:solidFill>
                <a:ea typeface="Open Sans"/>
                <a:cs typeface="Open Sans"/>
              </a:rPr>
              <a:t>/ </a:t>
            </a:r>
            <a:r>
              <a:rPr lang="en-US" sz="4400" b="1">
                <a:solidFill>
                  <a:srgbClr val="FFE699"/>
                </a:solidFill>
                <a:ea typeface="Open Sans"/>
                <a:cs typeface="Open Sans"/>
              </a:rPr>
              <a:t> </a:t>
            </a:r>
            <a:r>
              <a:rPr lang="ru-RU" sz="4400">
                <a:solidFill>
                  <a:srgbClr val="FFE699"/>
                </a:solidFill>
                <a:ea typeface="Open Sans"/>
                <a:cs typeface="Open Sans"/>
              </a:rPr>
              <a:t>Вопрос за 200</a:t>
            </a:r>
          </a:p>
          <a:p>
            <a:pPr algn="ctr"/>
            <a:endParaRPr lang="ru-RU" sz="4400">
              <a:solidFill>
                <a:srgbClr val="FFE699"/>
              </a:solidFill>
              <a:ea typeface="Open Sans"/>
              <a:cs typeface="Open Sans"/>
            </a:endParaRPr>
          </a:p>
          <a:p>
            <a:pPr algn="ctr"/>
            <a:r>
              <a:rPr lang="ru-RU" sz="4400" b="1">
                <a:solidFill>
                  <a:srgbClr val="FFE699"/>
                </a:solidFill>
                <a:ea typeface="Open Sans"/>
                <a:cs typeface="Open Sans"/>
              </a:rPr>
              <a:t>Когда произошла Куликовская битва?</a:t>
            </a:r>
          </a:p>
          <a:p>
            <a:pPr algn="ctr"/>
            <a:endParaRPr lang="ru-RU" sz="4400">
              <a:solidFill>
                <a:srgbClr val="FFE699"/>
              </a:solidFill>
              <a:ea typeface="Open Sans"/>
              <a:cs typeface="Open Sans"/>
            </a:endParaRPr>
          </a:p>
          <a:p>
            <a:pPr algn="ctr"/>
            <a:endParaRPr lang="ru-RU" sz="3500">
              <a:solidFill>
                <a:srgbClr val="FFE699"/>
              </a:solidFill>
              <a:ea typeface="Open Sans"/>
              <a:cs typeface="Open Sans"/>
            </a:endParaRPr>
          </a:p>
        </p:txBody>
      </p:sp>
      <p:pic>
        <p:nvPicPr>
          <p:cNvPr id="25603" name="Picture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37113" y="5499100"/>
            <a:ext cx="2351087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>
            <a:hlinkClick r:id="rId4" action="ppaction://hlinksldjump"/>
          </p:cNvPr>
          <p:cNvSpPr/>
          <p:nvPr/>
        </p:nvSpPr>
        <p:spPr>
          <a:xfrm>
            <a:off x="5199063" y="5691188"/>
            <a:ext cx="1795462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3"/>
          <p:cNvSpPr>
            <a:spLocks noGrp="1"/>
          </p:cNvSpPr>
          <p:nvPr>
            <p:ph type="title"/>
          </p:nvPr>
        </p:nvSpPr>
        <p:spPr>
          <a:xfrm>
            <a:off x="715963" y="2419350"/>
            <a:ext cx="10760075" cy="1512888"/>
          </a:xfrm>
        </p:spPr>
        <p:txBody>
          <a:bodyPr/>
          <a:lstStyle/>
          <a:p>
            <a:pPr algn="ctr" eaLnBrk="1" hangingPunct="1"/>
            <a:r>
              <a:rPr lang="ru-RU" sz="40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Правильный ответ</a:t>
            </a:r>
            <a:r>
              <a:rPr lang="en-US" sz="40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/>
            </a:r>
            <a:br>
              <a:rPr lang="en-US" sz="40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0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/>
            </a:r>
            <a:br>
              <a:rPr lang="ru-RU" sz="40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000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Куликовское поле</a:t>
            </a:r>
            <a:r>
              <a:rPr lang="en-US" sz="4000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 / </a:t>
            </a:r>
            <a:r>
              <a:rPr lang="ru-RU" sz="4000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Вопрос за 200</a:t>
            </a:r>
            <a:br>
              <a:rPr lang="ru-RU" sz="4000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000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/>
            </a:r>
            <a:br>
              <a:rPr lang="ru-RU" sz="4000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000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8 сентября 1380 года</a:t>
            </a:r>
            <a:endParaRPr lang="ru-RU" sz="4000" b="1" cap="none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Rectangle 5">
            <a:hlinkClick r:id="rId4" action="ppaction://hlinksldjump"/>
          </p:cNvPr>
          <p:cNvSpPr/>
          <p:nvPr/>
        </p:nvSpPr>
        <p:spPr>
          <a:xfrm>
            <a:off x="3959225" y="5719763"/>
            <a:ext cx="4271963" cy="4762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500" u="sng" dirty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914400" y="642938"/>
            <a:ext cx="10760075" cy="4578350"/>
          </a:xfrm>
        </p:spPr>
        <p:txBody>
          <a:bodyPr rtlCol="0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9699" name="Picture 7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37113" y="5499100"/>
            <a:ext cx="2351087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>
            <a:hlinkClick r:id="rId5" action="ppaction://hlinksldjump"/>
          </p:cNvPr>
          <p:cNvSpPr/>
          <p:nvPr/>
        </p:nvSpPr>
        <p:spPr>
          <a:xfrm>
            <a:off x="5199063" y="5691188"/>
            <a:ext cx="1795462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</a:p>
        </p:txBody>
      </p:sp>
      <p:sp>
        <p:nvSpPr>
          <p:cNvPr id="29701" name="Прямоугольник 2"/>
          <p:cNvSpPr>
            <a:spLocks noChangeArrowheads="1"/>
          </p:cNvSpPr>
          <p:nvPr/>
        </p:nvSpPr>
        <p:spPr bwMode="auto">
          <a:xfrm>
            <a:off x="1147763" y="1341438"/>
            <a:ext cx="9974262" cy="411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400" b="1">
                <a:solidFill>
                  <a:srgbClr val="E23708"/>
                </a:solidFill>
              </a:rPr>
              <a:t>Куликовское поле</a:t>
            </a:r>
            <a:r>
              <a:rPr lang="en-US" sz="4400" b="1">
                <a:solidFill>
                  <a:srgbClr val="FFE699"/>
                </a:solidFill>
                <a:ea typeface="Open Sans"/>
                <a:cs typeface="Open Sans"/>
              </a:rPr>
              <a:t> </a:t>
            </a:r>
            <a:r>
              <a:rPr lang="en-US" sz="4400">
                <a:solidFill>
                  <a:srgbClr val="FFE699"/>
                </a:solidFill>
                <a:ea typeface="Open Sans"/>
                <a:cs typeface="Open Sans"/>
              </a:rPr>
              <a:t>/ </a:t>
            </a:r>
            <a:r>
              <a:rPr lang="en-US" sz="4400" b="1">
                <a:solidFill>
                  <a:srgbClr val="FFE699"/>
                </a:solidFill>
                <a:ea typeface="Open Sans"/>
                <a:cs typeface="Open Sans"/>
              </a:rPr>
              <a:t> </a:t>
            </a:r>
            <a:r>
              <a:rPr lang="ru-RU" sz="4400">
                <a:solidFill>
                  <a:srgbClr val="FFE699"/>
                </a:solidFill>
                <a:ea typeface="Open Sans"/>
                <a:cs typeface="Open Sans"/>
              </a:rPr>
              <a:t>Вопрос за 400</a:t>
            </a:r>
          </a:p>
          <a:p>
            <a:pPr algn="ctr"/>
            <a:endParaRPr lang="ru-RU" sz="4400">
              <a:solidFill>
                <a:srgbClr val="FFE699"/>
              </a:solidFill>
              <a:ea typeface="Open Sans"/>
              <a:cs typeface="Open Sans"/>
            </a:endParaRPr>
          </a:p>
          <a:p>
            <a:pPr algn="ctr"/>
            <a:r>
              <a:rPr lang="ru-RU" sz="4400">
                <a:solidFill>
                  <a:srgbClr val="FFE699"/>
                </a:solidFill>
                <a:ea typeface="Open Sans"/>
                <a:cs typeface="Open Sans"/>
              </a:rPr>
              <a:t>КУЛИКОВСКАЯ БИТВА НАЧАЛАСЬ ПОЕДИНКОМ ДВУХ БОГАТЫРЕЙ. КАК ИХ ЗВАЛИ?</a:t>
            </a:r>
          </a:p>
          <a:p>
            <a:pPr algn="ctr"/>
            <a:endParaRPr lang="ru-RU" sz="4400">
              <a:solidFill>
                <a:srgbClr val="FFE699"/>
              </a:solidFill>
              <a:ea typeface="Open Sans"/>
              <a:cs typeface="Open Sans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959225" y="5719763"/>
            <a:ext cx="4271963" cy="4762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500" u="sng" dirty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 action="ppaction://hlinksldjump"/>
              </a:rPr>
              <a:t>Вернуться к выбору тем→</a:t>
            </a:r>
            <a:endParaRPr lang="ru-RU" sz="2500" u="sng" dirty="0">
              <a:ln w="0"/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1747" name="Заголовок 3"/>
          <p:cNvSpPr>
            <a:spLocks noGrp="1"/>
          </p:cNvSpPr>
          <p:nvPr>
            <p:ph type="title"/>
          </p:nvPr>
        </p:nvSpPr>
        <p:spPr>
          <a:xfrm>
            <a:off x="715963" y="2419350"/>
            <a:ext cx="10760075" cy="1512888"/>
          </a:xfrm>
        </p:spPr>
        <p:txBody>
          <a:bodyPr/>
          <a:lstStyle/>
          <a:p>
            <a:pPr algn="ctr" eaLnBrk="1" hangingPunct="1"/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Правильный ответ</a:t>
            </a:r>
            <a:r>
              <a:rPr lang="en-US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/>
            </a:r>
            <a:br>
              <a:rPr lang="en-US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/>
            </a:r>
            <a:b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Куликовское поле</a:t>
            </a:r>
            <a:r>
              <a:rPr lang="en-US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 / </a:t>
            </a: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Вопрос за 400</a:t>
            </a:r>
            <a:b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/>
            </a:r>
            <a:b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ПЕРЕСВЕТ  и ЧЕЛУБЕЙ</a:t>
            </a:r>
            <a:endParaRPr lang="ru-RU" sz="4400" b="1" cap="none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37113" y="5499100"/>
            <a:ext cx="2351087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199063" y="5691188"/>
            <a:ext cx="1795462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</a:p>
        </p:txBody>
      </p:sp>
      <p:sp>
        <p:nvSpPr>
          <p:cNvPr id="33796" name="Прямоугольник 2"/>
          <p:cNvSpPr>
            <a:spLocks noChangeArrowheads="1"/>
          </p:cNvSpPr>
          <p:nvPr/>
        </p:nvSpPr>
        <p:spPr bwMode="auto">
          <a:xfrm>
            <a:off x="1174750" y="973138"/>
            <a:ext cx="9747250" cy="344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400" b="1">
                <a:solidFill>
                  <a:srgbClr val="E23708"/>
                </a:solidFill>
                <a:ea typeface="Open Sans"/>
                <a:cs typeface="Open Sans"/>
              </a:rPr>
              <a:t>Куликовское поле</a:t>
            </a:r>
            <a:r>
              <a:rPr lang="en-US" sz="4400" b="1">
                <a:solidFill>
                  <a:srgbClr val="FFE699"/>
                </a:solidFill>
                <a:ea typeface="Open Sans"/>
                <a:cs typeface="Open Sans"/>
              </a:rPr>
              <a:t>/  </a:t>
            </a:r>
            <a:r>
              <a:rPr lang="ru-RU" sz="4400" b="1">
                <a:solidFill>
                  <a:srgbClr val="FFE699"/>
                </a:solidFill>
                <a:ea typeface="Open Sans"/>
                <a:cs typeface="Open Sans"/>
              </a:rPr>
              <a:t>Вопрос за 600</a:t>
            </a:r>
          </a:p>
          <a:p>
            <a:pPr algn="ctr"/>
            <a:endParaRPr lang="ru-RU" sz="4400" b="1">
              <a:solidFill>
                <a:srgbClr val="FFE699"/>
              </a:solidFill>
              <a:ea typeface="Open Sans"/>
              <a:cs typeface="Open Sans"/>
            </a:endParaRPr>
          </a:p>
          <a:p>
            <a:pPr algn="ctr"/>
            <a:r>
              <a:rPr lang="ru-RU" sz="4400" b="1">
                <a:solidFill>
                  <a:srgbClr val="FFE699"/>
                </a:solidFill>
                <a:ea typeface="Open Sans"/>
                <a:cs typeface="Open Sans"/>
              </a:rPr>
              <a:t>Вдохновитель, благословивший князя Дмитрия Донского на битву?</a:t>
            </a: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25" y="5719763"/>
            <a:ext cx="4271963" cy="4762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500" u="sng" dirty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</a:p>
        </p:txBody>
      </p:sp>
      <p:sp>
        <p:nvSpPr>
          <p:cNvPr id="35843" name="Заголовок 3"/>
          <p:cNvSpPr>
            <a:spLocks noGrp="1"/>
          </p:cNvSpPr>
          <p:nvPr>
            <p:ph type="title"/>
          </p:nvPr>
        </p:nvSpPr>
        <p:spPr>
          <a:xfrm>
            <a:off x="715963" y="2419350"/>
            <a:ext cx="10760075" cy="1512888"/>
          </a:xfrm>
        </p:spPr>
        <p:txBody>
          <a:bodyPr/>
          <a:lstStyle/>
          <a:p>
            <a:pPr algn="ctr" eaLnBrk="1" hangingPunct="1"/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Правильный ответ</a:t>
            </a:r>
            <a:r>
              <a:rPr lang="en-US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/>
            </a:r>
            <a:br>
              <a:rPr lang="en-US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/>
            </a:r>
            <a:b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Куликовское поле</a:t>
            </a:r>
            <a:r>
              <a:rPr lang="en-US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 / </a:t>
            </a: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Вопрос за 600</a:t>
            </a:r>
            <a:b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/>
            </a:r>
            <a:b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Сергий Радонежский</a:t>
            </a:r>
            <a:endParaRPr lang="ru-RU" sz="4400" b="1" cap="none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37113" y="5499100"/>
            <a:ext cx="2351087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199063" y="5691188"/>
            <a:ext cx="1795462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</a:p>
        </p:txBody>
      </p:sp>
      <p:sp>
        <p:nvSpPr>
          <p:cNvPr id="37892" name="Прямоугольник 2"/>
          <p:cNvSpPr>
            <a:spLocks noChangeArrowheads="1"/>
          </p:cNvSpPr>
          <p:nvPr/>
        </p:nvSpPr>
        <p:spPr bwMode="auto">
          <a:xfrm>
            <a:off x="1023938" y="736600"/>
            <a:ext cx="9937750" cy="411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400" b="1">
                <a:solidFill>
                  <a:srgbClr val="FFE699"/>
                </a:solidFill>
                <a:ea typeface="Open Sans"/>
                <a:cs typeface="Open Sans"/>
              </a:rPr>
              <a:t>Куликовское поле</a:t>
            </a:r>
            <a:r>
              <a:rPr lang="en-US" sz="4400" b="1">
                <a:solidFill>
                  <a:srgbClr val="FFE699"/>
                </a:solidFill>
                <a:ea typeface="Open Sans"/>
                <a:cs typeface="Open Sans"/>
              </a:rPr>
              <a:t>  /  </a:t>
            </a:r>
            <a:r>
              <a:rPr lang="ru-RU" sz="4400" b="1">
                <a:solidFill>
                  <a:srgbClr val="FFE699"/>
                </a:solidFill>
                <a:ea typeface="Open Sans"/>
                <a:cs typeface="Open Sans"/>
              </a:rPr>
              <a:t>Вопрос за 800</a:t>
            </a:r>
          </a:p>
          <a:p>
            <a:pPr algn="ctr"/>
            <a:endParaRPr lang="ru-RU" sz="4400" b="1">
              <a:solidFill>
                <a:srgbClr val="FFE699"/>
              </a:solidFill>
              <a:ea typeface="Open Sans"/>
              <a:cs typeface="Open Sans"/>
            </a:endParaRPr>
          </a:p>
          <a:p>
            <a:pPr algn="ctr"/>
            <a:r>
              <a:rPr lang="ru-RU" sz="4400" b="1">
                <a:solidFill>
                  <a:srgbClr val="FFE699"/>
                </a:solidFill>
                <a:ea typeface="Open Sans"/>
                <a:cs typeface="Open Sans"/>
              </a:rPr>
              <a:t>Как называется речушка впадающая в Дон, в том месте, где произошла Куликовская битва?</a:t>
            </a: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25" y="5719763"/>
            <a:ext cx="4271963" cy="4762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500" u="sng" dirty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</a:p>
        </p:txBody>
      </p:sp>
      <p:sp>
        <p:nvSpPr>
          <p:cNvPr id="39939" name="Заголовок 3"/>
          <p:cNvSpPr>
            <a:spLocks noGrp="1"/>
          </p:cNvSpPr>
          <p:nvPr>
            <p:ph type="title"/>
          </p:nvPr>
        </p:nvSpPr>
        <p:spPr>
          <a:xfrm>
            <a:off x="715963" y="2419350"/>
            <a:ext cx="10760075" cy="1512888"/>
          </a:xfrm>
        </p:spPr>
        <p:txBody>
          <a:bodyPr/>
          <a:lstStyle/>
          <a:p>
            <a:pPr algn="ctr" eaLnBrk="1" hangingPunct="1"/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Правильный ответ</a:t>
            </a:r>
            <a:r>
              <a:rPr lang="en-US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/>
            </a:r>
            <a:br>
              <a:rPr lang="en-US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/>
            </a:r>
            <a:b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Куликовское поле </a:t>
            </a:r>
            <a:r>
              <a:rPr lang="en-US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/ </a:t>
            </a: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Вопрос за 800</a:t>
            </a:r>
            <a:b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/>
            </a:r>
            <a:b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Непрядва</a:t>
            </a:r>
            <a:endParaRPr lang="ru-RU" sz="4400" b="1" cap="none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37113" y="5499100"/>
            <a:ext cx="2351087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199063" y="5691188"/>
            <a:ext cx="1795462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</a:p>
        </p:txBody>
      </p:sp>
      <p:sp>
        <p:nvSpPr>
          <p:cNvPr id="41988" name="Прямоугольник 2"/>
          <p:cNvSpPr>
            <a:spLocks noChangeArrowheads="1"/>
          </p:cNvSpPr>
          <p:nvPr/>
        </p:nvSpPr>
        <p:spPr bwMode="auto">
          <a:xfrm>
            <a:off x="1184275" y="1679575"/>
            <a:ext cx="9964738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400" b="1">
                <a:solidFill>
                  <a:srgbClr val="FFE699"/>
                </a:solidFill>
                <a:ea typeface="Open Sans"/>
                <a:cs typeface="Open Sans"/>
              </a:rPr>
              <a:t>Бородинское поле</a:t>
            </a:r>
            <a:r>
              <a:rPr lang="en-US" sz="4400" b="1">
                <a:solidFill>
                  <a:srgbClr val="FFE699"/>
                </a:solidFill>
                <a:ea typeface="Open Sans"/>
                <a:cs typeface="Open Sans"/>
              </a:rPr>
              <a:t>/  </a:t>
            </a:r>
            <a:r>
              <a:rPr lang="ru-RU" sz="4400" b="1">
                <a:solidFill>
                  <a:srgbClr val="FFE699"/>
                </a:solidFill>
                <a:ea typeface="Open Sans"/>
                <a:cs typeface="Open Sans"/>
              </a:rPr>
              <a:t>Вопрос за 200</a:t>
            </a:r>
          </a:p>
          <a:p>
            <a:pPr algn="ctr"/>
            <a:endParaRPr lang="ru-RU" sz="4400" b="1">
              <a:solidFill>
                <a:srgbClr val="FFE699"/>
              </a:solidFill>
              <a:ea typeface="Open Sans"/>
              <a:cs typeface="Open Sans"/>
            </a:endParaRPr>
          </a:p>
          <a:p>
            <a:pPr algn="ctr"/>
            <a:r>
              <a:rPr lang="ru-RU" sz="4400" b="1">
                <a:solidFill>
                  <a:srgbClr val="FFE699"/>
                </a:solidFill>
                <a:ea typeface="Open Sans"/>
                <a:cs typeface="Open Sans"/>
              </a:rPr>
              <a:t>Кто возглавлял русскую армию в Бородинском сражении?</a:t>
            </a: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25" y="5719763"/>
            <a:ext cx="4271963" cy="4762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500" u="sng" dirty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</a:p>
        </p:txBody>
      </p:sp>
      <p:sp>
        <p:nvSpPr>
          <p:cNvPr id="44035" name="Заголовок 3"/>
          <p:cNvSpPr>
            <a:spLocks noGrp="1"/>
          </p:cNvSpPr>
          <p:nvPr>
            <p:ph type="title"/>
          </p:nvPr>
        </p:nvSpPr>
        <p:spPr>
          <a:xfrm>
            <a:off x="715963" y="2419350"/>
            <a:ext cx="10760075" cy="1512888"/>
          </a:xfrm>
        </p:spPr>
        <p:txBody>
          <a:bodyPr/>
          <a:lstStyle/>
          <a:p>
            <a:pPr algn="ctr" eaLnBrk="1" hangingPunct="1"/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Бородинское поле</a:t>
            </a:r>
            <a:r>
              <a:rPr lang="en-US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 / </a:t>
            </a: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Вопрос за 200</a:t>
            </a:r>
            <a:b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/>
            </a:r>
            <a:b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М.И. Голенищев- Кутузов</a:t>
            </a:r>
            <a:endParaRPr lang="ru-RU" sz="4400" b="1" cap="none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37113" y="5499100"/>
            <a:ext cx="2351087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199063" y="5691188"/>
            <a:ext cx="1795462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</a:p>
        </p:txBody>
      </p:sp>
      <p:sp>
        <p:nvSpPr>
          <p:cNvPr id="46084" name="Прямоугольник 2"/>
          <p:cNvSpPr>
            <a:spLocks noChangeArrowheads="1"/>
          </p:cNvSpPr>
          <p:nvPr/>
        </p:nvSpPr>
        <p:spPr bwMode="auto">
          <a:xfrm>
            <a:off x="976313" y="1631950"/>
            <a:ext cx="10267950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400" b="1">
                <a:solidFill>
                  <a:srgbClr val="FFE699"/>
                </a:solidFill>
                <a:ea typeface="Open Sans"/>
                <a:cs typeface="Open Sans"/>
              </a:rPr>
              <a:t>Бородинское поле</a:t>
            </a:r>
            <a:r>
              <a:rPr lang="en-US" sz="4400" b="1">
                <a:solidFill>
                  <a:srgbClr val="FFE699"/>
                </a:solidFill>
                <a:ea typeface="Open Sans"/>
                <a:cs typeface="Open Sans"/>
              </a:rPr>
              <a:t>  /  </a:t>
            </a:r>
            <a:r>
              <a:rPr lang="ru-RU" sz="4400" b="1">
                <a:solidFill>
                  <a:srgbClr val="FFE699"/>
                </a:solidFill>
                <a:ea typeface="Open Sans"/>
                <a:cs typeface="Open Sans"/>
              </a:rPr>
              <a:t>Вопрос за 400</a:t>
            </a:r>
          </a:p>
          <a:p>
            <a:pPr algn="ctr"/>
            <a:endParaRPr lang="ru-RU" sz="4400" b="1">
              <a:solidFill>
                <a:srgbClr val="FFE699"/>
              </a:solidFill>
              <a:ea typeface="Open Sans"/>
              <a:cs typeface="Open Sans"/>
            </a:endParaRPr>
          </a:p>
          <a:p>
            <a:pPr algn="ctr"/>
            <a:r>
              <a:rPr lang="ru-RU" sz="4400" b="1">
                <a:solidFill>
                  <a:srgbClr val="FFE699"/>
                </a:solidFill>
                <a:ea typeface="Open Sans"/>
                <a:cs typeface="Open Sans"/>
              </a:rPr>
              <a:t>Кто возглавлял французскую армию в Бородинском сражении?</a:t>
            </a: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25" y="5719763"/>
            <a:ext cx="4271963" cy="4762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500" u="sng" dirty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</a:p>
        </p:txBody>
      </p:sp>
      <p:sp>
        <p:nvSpPr>
          <p:cNvPr id="48131" name="Заголовок 3"/>
          <p:cNvSpPr>
            <a:spLocks noGrp="1"/>
          </p:cNvSpPr>
          <p:nvPr>
            <p:ph type="title"/>
          </p:nvPr>
        </p:nvSpPr>
        <p:spPr>
          <a:xfrm>
            <a:off x="715963" y="2419350"/>
            <a:ext cx="10760075" cy="1512888"/>
          </a:xfrm>
        </p:spPr>
        <p:txBody>
          <a:bodyPr/>
          <a:lstStyle/>
          <a:p>
            <a:pPr algn="ctr" eaLnBrk="1" hangingPunct="1"/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Правильный ответ</a:t>
            </a:r>
            <a:r>
              <a:rPr lang="en-US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/>
            </a:r>
            <a:br>
              <a:rPr lang="en-US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/>
            </a:r>
            <a:b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Бородинское поле</a:t>
            </a:r>
            <a:r>
              <a:rPr lang="en-US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/ </a:t>
            </a: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Вопрос за 400</a:t>
            </a:r>
            <a:b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/>
            </a:r>
            <a:b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Наполеон</a:t>
            </a:r>
            <a:endParaRPr lang="ru-RU" sz="4400" b="1" cap="none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37113" y="5499100"/>
            <a:ext cx="2351087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199063" y="5691188"/>
            <a:ext cx="1795462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</a:p>
        </p:txBody>
      </p:sp>
      <p:sp>
        <p:nvSpPr>
          <p:cNvPr id="50180" name="Прямоугольник 2"/>
          <p:cNvSpPr>
            <a:spLocks noChangeArrowheads="1"/>
          </p:cNvSpPr>
          <p:nvPr/>
        </p:nvSpPr>
        <p:spPr bwMode="auto">
          <a:xfrm>
            <a:off x="855663" y="1463675"/>
            <a:ext cx="10313987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400" b="1">
                <a:solidFill>
                  <a:srgbClr val="FFE699"/>
                </a:solidFill>
                <a:ea typeface="Open Sans"/>
                <a:cs typeface="Open Sans"/>
              </a:rPr>
              <a:t>Бородинское поле</a:t>
            </a:r>
            <a:r>
              <a:rPr lang="en-US" sz="4400" b="1">
                <a:solidFill>
                  <a:srgbClr val="FFE699"/>
                </a:solidFill>
                <a:ea typeface="Open Sans"/>
                <a:cs typeface="Open Sans"/>
              </a:rPr>
              <a:t>  /  </a:t>
            </a:r>
            <a:r>
              <a:rPr lang="ru-RU" sz="4400" b="1">
                <a:solidFill>
                  <a:srgbClr val="FFE699"/>
                </a:solidFill>
                <a:ea typeface="Open Sans"/>
                <a:cs typeface="Open Sans"/>
              </a:rPr>
              <a:t>Вопрос за 600</a:t>
            </a:r>
          </a:p>
          <a:p>
            <a:pPr algn="ctr"/>
            <a:endParaRPr lang="ru-RU" sz="4400" b="1">
              <a:solidFill>
                <a:srgbClr val="FFE699"/>
              </a:solidFill>
              <a:ea typeface="Open Sans"/>
              <a:cs typeface="Open Sans"/>
            </a:endParaRPr>
          </a:p>
          <a:p>
            <a:pPr algn="ctr"/>
            <a:r>
              <a:rPr lang="ru-RU" sz="4400" b="1">
                <a:solidFill>
                  <a:srgbClr val="FFE699"/>
                </a:solidFill>
                <a:ea typeface="Open Sans"/>
                <a:cs typeface="Open Sans"/>
              </a:rPr>
              <a:t>Когда произошла Бородинская битва</a:t>
            </a: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25" y="5719763"/>
            <a:ext cx="4271963" cy="4762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500" u="sng" dirty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</a:p>
        </p:txBody>
      </p:sp>
      <p:sp>
        <p:nvSpPr>
          <p:cNvPr id="52227" name="Заголовок 3"/>
          <p:cNvSpPr>
            <a:spLocks noGrp="1"/>
          </p:cNvSpPr>
          <p:nvPr>
            <p:ph type="title"/>
          </p:nvPr>
        </p:nvSpPr>
        <p:spPr>
          <a:xfrm>
            <a:off x="715963" y="2419350"/>
            <a:ext cx="10760075" cy="1512888"/>
          </a:xfrm>
        </p:spPr>
        <p:txBody>
          <a:bodyPr/>
          <a:lstStyle/>
          <a:p>
            <a:pPr algn="ctr" eaLnBrk="1" hangingPunct="1"/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Правильный ответ</a:t>
            </a:r>
            <a:r>
              <a:rPr lang="en-US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/>
            </a:r>
            <a:br>
              <a:rPr lang="en-US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/>
            </a:r>
            <a:b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Бородинское поле </a:t>
            </a:r>
            <a:r>
              <a:rPr lang="en-US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/ </a:t>
            </a: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Вопрос за 600</a:t>
            </a:r>
            <a:b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/>
            </a:r>
            <a:b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26 августа 1812 года</a:t>
            </a:r>
            <a:endParaRPr lang="ru-RU" sz="4400" b="1" cap="none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37113" y="5499100"/>
            <a:ext cx="2351087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199063" y="5691188"/>
            <a:ext cx="1795462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</a:p>
        </p:txBody>
      </p:sp>
      <p:sp>
        <p:nvSpPr>
          <p:cNvPr id="54276" name="Прямоугольник 2"/>
          <p:cNvSpPr>
            <a:spLocks noChangeArrowheads="1"/>
          </p:cNvSpPr>
          <p:nvPr/>
        </p:nvSpPr>
        <p:spPr bwMode="auto">
          <a:xfrm>
            <a:off x="1174750" y="774700"/>
            <a:ext cx="9823450" cy="344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400" b="1">
                <a:solidFill>
                  <a:srgbClr val="FFE699"/>
                </a:solidFill>
                <a:ea typeface="Open Sans"/>
                <a:cs typeface="Open Sans"/>
              </a:rPr>
              <a:t>Бородинское поле</a:t>
            </a:r>
            <a:r>
              <a:rPr lang="en-US" sz="4400" b="1">
                <a:solidFill>
                  <a:srgbClr val="FFE699"/>
                </a:solidFill>
                <a:ea typeface="Open Sans"/>
                <a:cs typeface="Open Sans"/>
              </a:rPr>
              <a:t>/  </a:t>
            </a:r>
            <a:r>
              <a:rPr lang="ru-RU" sz="4400" b="1">
                <a:solidFill>
                  <a:srgbClr val="FFE699"/>
                </a:solidFill>
                <a:ea typeface="Open Sans"/>
                <a:cs typeface="Open Sans"/>
              </a:rPr>
              <a:t>Вопрос за 800</a:t>
            </a:r>
          </a:p>
          <a:p>
            <a:pPr algn="ctr"/>
            <a:endParaRPr lang="ru-RU" sz="4400" b="1">
              <a:solidFill>
                <a:srgbClr val="FFE699"/>
              </a:solidFill>
              <a:ea typeface="Open Sans"/>
              <a:cs typeface="Open Sans"/>
            </a:endParaRPr>
          </a:p>
          <a:p>
            <a:pPr algn="ctr"/>
            <a:r>
              <a:rPr lang="ru-RU" sz="4400" b="1">
                <a:solidFill>
                  <a:srgbClr val="FFE699"/>
                </a:solidFill>
                <a:ea typeface="Open Sans"/>
                <a:cs typeface="Open Sans"/>
              </a:rPr>
              <a:t>Какая битва проходила во время ВОВ на месте Бородинского сражения?</a:t>
            </a: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25" y="5719763"/>
            <a:ext cx="4271963" cy="4762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500" u="sng" dirty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</a:p>
        </p:txBody>
      </p:sp>
      <p:sp>
        <p:nvSpPr>
          <p:cNvPr id="56323" name="Заголовок 3"/>
          <p:cNvSpPr>
            <a:spLocks noGrp="1"/>
          </p:cNvSpPr>
          <p:nvPr>
            <p:ph type="title"/>
          </p:nvPr>
        </p:nvSpPr>
        <p:spPr>
          <a:xfrm>
            <a:off x="715963" y="2419350"/>
            <a:ext cx="10760075" cy="1512888"/>
          </a:xfrm>
        </p:spPr>
        <p:txBody>
          <a:bodyPr/>
          <a:lstStyle/>
          <a:p>
            <a:pPr algn="ctr" eaLnBrk="1" hangingPunct="1"/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Правильный ответ</a:t>
            </a:r>
            <a:r>
              <a:rPr lang="en-US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/>
            </a:r>
            <a:br>
              <a:rPr lang="en-US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/>
            </a:r>
            <a:b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Бородинское поле</a:t>
            </a:r>
            <a:r>
              <a:rPr lang="en-US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 / </a:t>
            </a: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Вопрос за 800</a:t>
            </a:r>
            <a:b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/>
            </a:r>
            <a:b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Московская битва</a:t>
            </a:r>
            <a:endParaRPr lang="ru-RU" sz="4400" b="1" cap="none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37113" y="5499100"/>
            <a:ext cx="2351087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199063" y="5691188"/>
            <a:ext cx="1795462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</a:p>
        </p:txBody>
      </p:sp>
      <p:sp>
        <p:nvSpPr>
          <p:cNvPr id="58372" name="Прямоугольник 2"/>
          <p:cNvSpPr>
            <a:spLocks noChangeArrowheads="1"/>
          </p:cNvSpPr>
          <p:nvPr/>
        </p:nvSpPr>
        <p:spPr bwMode="auto">
          <a:xfrm>
            <a:off x="488950" y="1463675"/>
            <a:ext cx="10868025" cy="344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400" b="1">
                <a:solidFill>
                  <a:srgbClr val="FFE699"/>
                </a:solidFill>
                <a:ea typeface="Open Sans"/>
                <a:cs typeface="Open Sans"/>
              </a:rPr>
              <a:t>Прохоровское поле</a:t>
            </a:r>
            <a:r>
              <a:rPr lang="en-US" sz="4400" b="1">
                <a:solidFill>
                  <a:srgbClr val="FFE699"/>
                </a:solidFill>
                <a:ea typeface="Open Sans"/>
                <a:cs typeface="Open Sans"/>
              </a:rPr>
              <a:t>  /  </a:t>
            </a:r>
            <a:r>
              <a:rPr lang="ru-RU" sz="4400" b="1">
                <a:solidFill>
                  <a:srgbClr val="FFE699"/>
                </a:solidFill>
                <a:ea typeface="Open Sans"/>
                <a:cs typeface="Open Sans"/>
              </a:rPr>
              <a:t>Вопрос за 200</a:t>
            </a:r>
          </a:p>
          <a:p>
            <a:pPr algn="ctr"/>
            <a:endParaRPr lang="ru-RU" sz="4400" b="1">
              <a:solidFill>
                <a:srgbClr val="FFE699"/>
              </a:solidFill>
              <a:ea typeface="Open Sans"/>
              <a:cs typeface="Open Sans"/>
            </a:endParaRPr>
          </a:p>
          <a:p>
            <a:pPr algn="ctr"/>
            <a:r>
              <a:rPr lang="ru-RU" sz="4400" b="1">
                <a:solidFill>
                  <a:srgbClr val="FFE699"/>
                </a:solidFill>
                <a:ea typeface="Open Sans"/>
                <a:cs typeface="Open Sans"/>
              </a:rPr>
              <a:t>В рамках какой битвы произошло Великое танковое Прохоровское сражение?</a:t>
            </a: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25" y="5719763"/>
            <a:ext cx="4271963" cy="4762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500" u="sng" dirty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</a:p>
        </p:txBody>
      </p:sp>
      <p:sp>
        <p:nvSpPr>
          <p:cNvPr id="60419" name="Заголовок 3"/>
          <p:cNvSpPr>
            <a:spLocks noGrp="1"/>
          </p:cNvSpPr>
          <p:nvPr>
            <p:ph type="title"/>
          </p:nvPr>
        </p:nvSpPr>
        <p:spPr>
          <a:xfrm>
            <a:off x="715963" y="2419350"/>
            <a:ext cx="10760075" cy="1512888"/>
          </a:xfrm>
        </p:spPr>
        <p:txBody>
          <a:bodyPr/>
          <a:lstStyle/>
          <a:p>
            <a:pPr algn="ctr" eaLnBrk="1" hangingPunct="1"/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Правильный ответ</a:t>
            </a:r>
            <a:r>
              <a:rPr lang="en-US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/>
            </a:r>
            <a:br>
              <a:rPr lang="en-US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/>
            </a:r>
            <a:b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Прохоровское поле</a:t>
            </a:r>
            <a:r>
              <a:rPr lang="en-US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 / </a:t>
            </a: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Вопрос за 200</a:t>
            </a:r>
            <a:b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/>
            </a:r>
            <a:b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Курская битва</a:t>
            </a:r>
            <a:endParaRPr lang="ru-RU" sz="4400" b="1" cap="none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37113" y="5499100"/>
            <a:ext cx="2351087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199063" y="5691188"/>
            <a:ext cx="1795462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</a:p>
        </p:txBody>
      </p:sp>
      <p:sp>
        <p:nvSpPr>
          <p:cNvPr id="62468" name="Прямоугольник 2"/>
          <p:cNvSpPr>
            <a:spLocks noChangeArrowheads="1"/>
          </p:cNvSpPr>
          <p:nvPr/>
        </p:nvSpPr>
        <p:spPr bwMode="auto">
          <a:xfrm>
            <a:off x="882650" y="1519238"/>
            <a:ext cx="10567988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400" b="1">
                <a:solidFill>
                  <a:srgbClr val="FFE699"/>
                </a:solidFill>
                <a:ea typeface="Open Sans"/>
                <a:cs typeface="Open Sans"/>
              </a:rPr>
              <a:t>Прохоровское поле</a:t>
            </a:r>
            <a:r>
              <a:rPr lang="en-US" sz="4400" b="1">
                <a:solidFill>
                  <a:srgbClr val="FFE699"/>
                </a:solidFill>
                <a:ea typeface="Open Sans"/>
                <a:cs typeface="Open Sans"/>
              </a:rPr>
              <a:t>  /  </a:t>
            </a:r>
            <a:r>
              <a:rPr lang="ru-RU" sz="4400" b="1">
                <a:solidFill>
                  <a:srgbClr val="FFE699"/>
                </a:solidFill>
                <a:ea typeface="Open Sans"/>
                <a:cs typeface="Open Sans"/>
              </a:rPr>
              <a:t>Вопрос за 400</a:t>
            </a:r>
          </a:p>
          <a:p>
            <a:pPr algn="ctr"/>
            <a:endParaRPr lang="ru-RU" sz="4400" b="1">
              <a:solidFill>
                <a:srgbClr val="FFE699"/>
              </a:solidFill>
              <a:ea typeface="Open Sans"/>
              <a:cs typeface="Open Sans"/>
            </a:endParaRPr>
          </a:p>
          <a:p>
            <a:pPr algn="ctr"/>
            <a:r>
              <a:rPr lang="ru-RU" sz="4400" b="1">
                <a:solidFill>
                  <a:srgbClr val="FFE699"/>
                </a:solidFill>
                <a:ea typeface="Open Sans"/>
                <a:cs typeface="Open Sans"/>
              </a:rPr>
              <a:t>Когда произошла Прохоровская битва?</a:t>
            </a: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25" y="5719763"/>
            <a:ext cx="4271963" cy="4762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500" u="sng" dirty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</a:p>
        </p:txBody>
      </p:sp>
      <p:sp>
        <p:nvSpPr>
          <p:cNvPr id="64515" name="Заголовок 3"/>
          <p:cNvSpPr>
            <a:spLocks noGrp="1"/>
          </p:cNvSpPr>
          <p:nvPr>
            <p:ph type="title"/>
          </p:nvPr>
        </p:nvSpPr>
        <p:spPr>
          <a:xfrm>
            <a:off x="715963" y="2419350"/>
            <a:ext cx="10760075" cy="1512888"/>
          </a:xfrm>
        </p:spPr>
        <p:txBody>
          <a:bodyPr/>
          <a:lstStyle/>
          <a:p>
            <a:pPr algn="ctr" eaLnBrk="1" hangingPunct="1"/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Правильный ответ</a:t>
            </a:r>
            <a:r>
              <a:rPr lang="en-US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/>
            </a:r>
            <a:br>
              <a:rPr lang="en-US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/>
            </a:r>
            <a:b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Прохоровское поле</a:t>
            </a:r>
            <a:r>
              <a:rPr lang="en-US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/ </a:t>
            </a: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Вопрос за 400</a:t>
            </a:r>
            <a:b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/>
            </a:r>
            <a:b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12 июля 1943 года</a:t>
            </a:r>
            <a:endParaRPr lang="ru-RU" sz="4400" b="1" cap="none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37113" y="5499100"/>
            <a:ext cx="2351087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199063" y="5691188"/>
            <a:ext cx="1795462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</a:p>
        </p:txBody>
      </p:sp>
      <p:sp>
        <p:nvSpPr>
          <p:cNvPr id="66564" name="Прямоугольник 2"/>
          <p:cNvSpPr>
            <a:spLocks noChangeArrowheads="1"/>
          </p:cNvSpPr>
          <p:nvPr/>
        </p:nvSpPr>
        <p:spPr bwMode="auto">
          <a:xfrm>
            <a:off x="752475" y="1387475"/>
            <a:ext cx="10709275" cy="344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400" b="1">
                <a:solidFill>
                  <a:srgbClr val="FFE699"/>
                </a:solidFill>
                <a:ea typeface="Open Sans"/>
                <a:cs typeface="Open Sans"/>
              </a:rPr>
              <a:t>Прохоровское поле</a:t>
            </a:r>
            <a:r>
              <a:rPr lang="en-US" sz="4400" b="1">
                <a:solidFill>
                  <a:srgbClr val="FFE699"/>
                </a:solidFill>
                <a:ea typeface="Open Sans"/>
                <a:cs typeface="Open Sans"/>
              </a:rPr>
              <a:t>  /  </a:t>
            </a:r>
            <a:r>
              <a:rPr lang="ru-RU" sz="4400" b="1">
                <a:solidFill>
                  <a:srgbClr val="FFE699"/>
                </a:solidFill>
                <a:ea typeface="Open Sans"/>
                <a:cs typeface="Open Sans"/>
              </a:rPr>
              <a:t>Вопрос за 600</a:t>
            </a:r>
          </a:p>
          <a:p>
            <a:pPr algn="ctr"/>
            <a:endParaRPr lang="ru-RU" sz="4400" b="1">
              <a:solidFill>
                <a:srgbClr val="FFE699"/>
              </a:solidFill>
              <a:ea typeface="Open Sans"/>
              <a:cs typeface="Open Sans"/>
            </a:endParaRPr>
          </a:p>
          <a:p>
            <a:pPr algn="ctr"/>
            <a:r>
              <a:rPr lang="ru-RU" sz="4400" b="1">
                <a:solidFill>
                  <a:srgbClr val="FFE699"/>
                </a:solidFill>
                <a:ea typeface="Open Sans"/>
                <a:cs typeface="Open Sans"/>
              </a:rPr>
              <a:t>Кто является автором проекта главного памятника на Прохоровском поле -  «Звонницы»?</a:t>
            </a: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25" y="5719763"/>
            <a:ext cx="4271963" cy="4762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500" u="sng" dirty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</a:p>
        </p:txBody>
      </p:sp>
      <p:sp>
        <p:nvSpPr>
          <p:cNvPr id="68611" name="Заголовок 3"/>
          <p:cNvSpPr>
            <a:spLocks noGrp="1"/>
          </p:cNvSpPr>
          <p:nvPr>
            <p:ph type="title"/>
          </p:nvPr>
        </p:nvSpPr>
        <p:spPr>
          <a:xfrm>
            <a:off x="715963" y="2419350"/>
            <a:ext cx="10760075" cy="1512888"/>
          </a:xfrm>
        </p:spPr>
        <p:txBody>
          <a:bodyPr/>
          <a:lstStyle/>
          <a:p>
            <a:pPr algn="ctr" eaLnBrk="1" hangingPunct="1"/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Правильный ответ</a:t>
            </a:r>
            <a:r>
              <a:rPr lang="en-US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/>
            </a:r>
            <a:br>
              <a:rPr lang="en-US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/>
            </a:r>
            <a:b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Прохоровское поле</a:t>
            </a:r>
            <a:r>
              <a:rPr lang="en-US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 / </a:t>
            </a: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Вопрос за 600</a:t>
            </a:r>
            <a:b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/>
            </a:r>
            <a:b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/>
            </a:r>
            <a:b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Вячеслав Клыков</a:t>
            </a:r>
            <a:endParaRPr lang="ru-RU" sz="4400" b="1" cap="none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37113" y="5499100"/>
            <a:ext cx="2351087" cy="80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>
            <a:hlinkClick r:id="rId5" action="ppaction://hlinksldjump"/>
          </p:cNvPr>
          <p:cNvSpPr/>
          <p:nvPr/>
        </p:nvSpPr>
        <p:spPr>
          <a:xfrm>
            <a:off x="5199063" y="5691188"/>
            <a:ext cx="1795462" cy="4000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Узнать ответ</a:t>
            </a:r>
          </a:p>
        </p:txBody>
      </p:sp>
      <p:sp>
        <p:nvSpPr>
          <p:cNvPr id="70660" name="Прямоугольник 2"/>
          <p:cNvSpPr>
            <a:spLocks noChangeArrowheads="1"/>
          </p:cNvSpPr>
          <p:nvPr/>
        </p:nvSpPr>
        <p:spPr bwMode="auto">
          <a:xfrm>
            <a:off x="911225" y="973138"/>
            <a:ext cx="10604500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400" b="1">
                <a:solidFill>
                  <a:srgbClr val="FFE699"/>
                </a:solidFill>
                <a:ea typeface="Open Sans"/>
                <a:cs typeface="Open Sans"/>
              </a:rPr>
              <a:t>Прохоровское поле</a:t>
            </a:r>
            <a:r>
              <a:rPr lang="en-US" sz="4400" b="1">
                <a:solidFill>
                  <a:srgbClr val="FFE699"/>
                </a:solidFill>
                <a:ea typeface="Open Sans"/>
                <a:cs typeface="Open Sans"/>
              </a:rPr>
              <a:t>  /  </a:t>
            </a:r>
            <a:r>
              <a:rPr lang="ru-RU" sz="4400" b="1">
                <a:solidFill>
                  <a:srgbClr val="FFE699"/>
                </a:solidFill>
                <a:ea typeface="Open Sans"/>
                <a:cs typeface="Open Sans"/>
              </a:rPr>
              <a:t>Вопрос за 800</a:t>
            </a:r>
          </a:p>
          <a:p>
            <a:pPr algn="ctr"/>
            <a:endParaRPr lang="ru-RU" sz="4400" b="1">
              <a:solidFill>
                <a:srgbClr val="FFE699"/>
              </a:solidFill>
              <a:ea typeface="Open Sans"/>
              <a:cs typeface="Open Sans"/>
            </a:endParaRPr>
          </a:p>
          <a:p>
            <a:pPr algn="ctr"/>
            <a:r>
              <a:rPr lang="ru-RU" sz="4400" b="1">
                <a:solidFill>
                  <a:srgbClr val="FFE699"/>
                </a:solidFill>
                <a:ea typeface="Open Sans"/>
                <a:cs typeface="Open Sans"/>
              </a:rPr>
              <a:t>Как часто звонит Звонница и что означает этот звон?</a:t>
            </a: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89000"/>
              </a:schemeClr>
            </a:gs>
            <a:gs pos="30000">
              <a:schemeClr val="accent5">
                <a:lumMod val="89000"/>
              </a:schemeClr>
            </a:gs>
            <a:gs pos="55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3959225" y="5719763"/>
            <a:ext cx="4271963" cy="4762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500" u="sng" dirty="0">
                <a:ln w="0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Вернуться к выбору тем→</a:t>
            </a:r>
          </a:p>
        </p:txBody>
      </p:sp>
      <p:sp>
        <p:nvSpPr>
          <p:cNvPr id="72707" name="Заголовок 3"/>
          <p:cNvSpPr>
            <a:spLocks noGrp="1"/>
          </p:cNvSpPr>
          <p:nvPr>
            <p:ph type="title"/>
          </p:nvPr>
        </p:nvSpPr>
        <p:spPr>
          <a:xfrm>
            <a:off x="715963" y="2419350"/>
            <a:ext cx="10760075" cy="1512888"/>
          </a:xfrm>
        </p:spPr>
        <p:txBody>
          <a:bodyPr/>
          <a:lstStyle/>
          <a:p>
            <a:pPr algn="ctr" eaLnBrk="1" hangingPunct="1"/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Правильный ответ</a:t>
            </a:r>
            <a:r>
              <a:rPr lang="en-US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/>
            </a:r>
            <a:br>
              <a:rPr lang="en-US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/>
            </a:r>
            <a:b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Прохоровское поле</a:t>
            </a:r>
            <a:r>
              <a:rPr lang="en-US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 / </a:t>
            </a: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Вопрос за 800</a:t>
            </a:r>
            <a:b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/>
            </a:r>
            <a:b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Трижды в час звонит колокол Звонницы, </a:t>
            </a:r>
            <a:b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</a:br>
            <a:r>
              <a:rPr lang="ru-RU" sz="4400" b="1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напоминая всем о героях трех ратных полей.</a:t>
            </a:r>
            <a:r>
              <a:rPr lang="ru-RU" sz="2000" cap="none" smtClean="0">
                <a:solidFill>
                  <a:schemeClr val="bg1"/>
                </a:solidFill>
                <a:latin typeface="Open Sans"/>
                <a:ea typeface="Open Sans"/>
                <a:cs typeface="Open Sans"/>
              </a:rPr>
              <a:t> </a:t>
            </a:r>
            <a:endParaRPr lang="ru-RU" sz="2000" cap="none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7987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79877" name="Picture 5" descr="screen2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90638" y="0"/>
            <a:ext cx="9753600" cy="7315200"/>
          </a:xfrm>
          <a:prstGeom prst="rect">
            <a:avLst/>
          </a:prstGeom>
          <a:noFill/>
        </p:spPr>
      </p:pic>
      <p:pic>
        <p:nvPicPr>
          <p:cNvPr id="79880" name="метроном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11522075" y="6019800"/>
            <a:ext cx="304800" cy="304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98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049" fill="hold"/>
                                        <p:tgtEl>
                                          <p:spTgt spid="7988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880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9880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370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/>
          </p:cNvSpPr>
          <p:nvPr>
            <p:ph type="title"/>
          </p:nvPr>
        </p:nvSpPr>
        <p:spPr>
          <a:xfrm>
            <a:off x="719138" y="4152900"/>
            <a:ext cx="10515600" cy="1325563"/>
          </a:xfrm>
        </p:spPr>
        <p:txBody>
          <a:bodyPr/>
          <a:lstStyle/>
          <a:p>
            <a:pPr algn="ctr"/>
            <a:r>
              <a:rPr lang="ru-RU" b="1" smtClean="0"/>
              <a:t>СПАСИБО ЗА ВНИМАНИЕ!</a:t>
            </a:r>
          </a:p>
        </p:txBody>
      </p:sp>
      <p:sp>
        <p:nvSpPr>
          <p:cNvPr id="80899" name="Rectangle 3"/>
          <p:cNvSpPr>
            <a:spLocks noGrp="1"/>
          </p:cNvSpPr>
          <p:nvPr>
            <p:ph type="body" idx="1"/>
          </p:nvPr>
        </p:nvSpPr>
        <p:spPr>
          <a:xfrm>
            <a:off x="849313" y="274638"/>
            <a:ext cx="10515600" cy="4351337"/>
          </a:xfrm>
        </p:spPr>
        <p:txBody>
          <a:bodyPr/>
          <a:lstStyle/>
          <a:p>
            <a:r>
              <a:rPr lang="ru-RU" sz="3600" b="1" smtClean="0"/>
              <a:t>Если Вам  понравилось занятие, Вы узнали что-то новое прошу Вас в чате отправить улыбающийся смайлик – «)»</a:t>
            </a:r>
          </a:p>
          <a:p>
            <a:endParaRPr lang="ru-RU" sz="3600" b="1" smtClean="0"/>
          </a:p>
          <a:p>
            <a:r>
              <a:rPr lang="ru-RU" sz="3600" b="1" smtClean="0"/>
              <a:t>Если Вам не понравилось занятие,  отправляйте грустного смайлика «(«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ISPRING_PLAYERS_CUSTOMIZATION" val="UEsDBBQAAgAIAAlvgUipAcR2+wIAALAIAAAUAAAAdW5pdmVyc2FsL3BsYXllci54bWytVU1v2zAMPadA/4Ohe6WkH2sb2C26AsUO61Ag67ZboNqKrcW2PEmum/76UZK/53QrsEMCm+J7pMhH2r9+yVLvmUnFRR6gBZ4jj+WhiHgeB+jx693RBbq+Ojzwi5TumPR4FKAy5wZAU+RFTIWSFxrAD1QnAeoZMDAjr5BcSK53wH0G3G2k41N0eDADl1wFKNG6WBJSVRXmChB5rERaGhKFQ5GRQjLFcs0kcWkgr8Eu9d/R8MtETvSuYKqHLPT7A9ckLceL4gOS6gQLGZPj+XxBftx/XoUJy+gRz5WmeciQB5Wc2VI+0XB7L6IyZcrYZr5LcsW0NklY28zXS764yD0lwwA5h3XGlKIxUzjNY0QclkyA/U1KVVLzqAGt4VVbXvNav7V5XzdutnOkcy7Kp5SrBI76kM46CfTJMKqf2etaBT02CrozTMiT7FfJJYvs67dWjPMFcgFbxdk8sapCOICnOxpqIXe3AAMV1R3EbdOwaxq2oJYDt9FXHQVqbrthVJeSNaWa+c88YuILlZIaWVxpWTKfjIw1lgzBPnFXrpvUNcRPdJae/UNvjN+oNT/VW52xgP/RmE9A1NaE5xF7uePgo1kGNdUMim1sWBcpNjG7nFT5lPV0PTC5HOumwEU8TWXMYAwjqinp7GQflEmqwCUs5QjbO9gLTnicpPDTkwzj0700GZXbSYbewV5wKsLtBLQ1t2Uk4zqOxNQqyCcT68QPS6VFxl+tPAd7Ri+tDt8auebopuDtwfn8j1EcxGgGc4MmVpd56u2r5vDBzKlWnc+6cJaBWmEemC4L59XMQlmMfCK2oWWqb/s5NfuwBx3lPDUd01zfQe+iWvFX5lU8Ml+6xYmpScKMZgL04eKkxwD9hO0yCG9N+yJuRN7UAWNi39y/rWiz5evWua7v67APNXzmrHIYN1MfQR2xFGUejXqIi+4jolLYaTeSUS9lG7jR4hhEKooAncJDfefLs8vuyueLywZr83pwgV0u71jpdcKdgkit6/Yifr0b4PE3UEsBAgAAFAACAAgACW+BSKkBxHb7AgAAsAgAABQAAAAAAAAAAQAAAAAAAAAAAHVuaXZlcnNhbC9wbGF5ZXIueG1sUEsFBgAAAAABAAEAQgAAAC0DAAAAAA=="/>
  <p:tag name="ISPRING_PRESENTATION_TITLE" val="СВОЯ ИГРА"/>
  <p:tag name="ARTICULATE_SLIDE_COUNT" val="42"/>
  <p:tag name="ARTICULATE_PROJECT_OPEN" val="0"/>
  <p:tag name="ISPRING_UUID" val="{057A1C99-AAD4-4B36-81AC-138FA0944F7E}"/>
  <p:tag name="ISPRING_RESOURCE_FOLDER" val="C:\Users\olga.kokoulina\Documents\СВОЯ ИГРА - Copy\"/>
  <p:tag name="ISPRING_PRESENTATION_PATH" val="C:\Users\olga.kokoulina\Documents\СВОЯ ИГРА - Copy.pptx"/>
  <p:tag name="ISPRING_PROJECT_FOLDER_UPDATED" val="1"/>
  <p:tag name="ISPRING_SCREEN_RECS_UPDATED" val="C:\Users\olga.kokoulina\Documents\СВОЯ ИГРА - Copy"/>
  <p:tag name="ISPRING_RESOURCE_PATHS_HASH_PRESENTER" val="30a29568428e1fbe1e9622116143a56fc151e3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Тема Office">
  <a:themeElements>
    <a:clrScheme name="Custom 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FEE599"/>
      </a:hlink>
      <a:folHlink>
        <a:srgbClr val="2D5190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4092</TotalTime>
  <Words>434</Words>
  <Application>Microsoft Office PowerPoint</Application>
  <PresentationFormat>Произвольный</PresentationFormat>
  <Paragraphs>126</Paragraphs>
  <Slides>32</Slides>
  <Notes>27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Шаблон оформления</vt:lpstr>
      </vt:variant>
      <vt:variant>
        <vt:i4>2</vt:i4>
      </vt:variant>
      <vt:variant>
        <vt:lpstr>Заголовки слайдов</vt:lpstr>
      </vt:variant>
      <vt:variant>
        <vt:i4>32</vt:i4>
      </vt:variant>
    </vt:vector>
  </HeadingPairs>
  <TitlesOfParts>
    <vt:vector size="40" baseType="lpstr">
      <vt:lpstr>Open Sans</vt:lpstr>
      <vt:lpstr>Arial</vt:lpstr>
      <vt:lpstr>Calibri Light</vt:lpstr>
      <vt:lpstr>Calibri</vt:lpstr>
      <vt:lpstr>Britannic Bold</vt:lpstr>
      <vt:lpstr>Batang</vt:lpstr>
      <vt:lpstr>Тема Office</vt:lpstr>
      <vt:lpstr>Тема Office</vt:lpstr>
      <vt:lpstr>РАТНЫЕ ПОЛЯ РОССИИ</vt:lpstr>
      <vt:lpstr>Куликовское поле</vt:lpstr>
      <vt:lpstr>Слайд 3</vt:lpstr>
      <vt:lpstr>Слайд 4</vt:lpstr>
      <vt:lpstr>Слайд 5</vt:lpstr>
      <vt:lpstr>Слайд 6</vt:lpstr>
      <vt:lpstr>Слайд 7</vt:lpstr>
      <vt:lpstr>Правильный ответ  Куликовское поле / Вопрос за 200  8 сентября 1380 года</vt:lpstr>
      <vt:lpstr> </vt:lpstr>
      <vt:lpstr>Правильный ответ  Куликовское поле / Вопрос за 400  ПЕРЕСВЕТ  и ЧЕЛУБЕЙ</vt:lpstr>
      <vt:lpstr>Слайд 11</vt:lpstr>
      <vt:lpstr>Правильный ответ  Куликовское поле / Вопрос за 600  Сергий Радонежский</vt:lpstr>
      <vt:lpstr>Слайд 13</vt:lpstr>
      <vt:lpstr>Правильный ответ  Куликовское поле / Вопрос за 800  Непрядва</vt:lpstr>
      <vt:lpstr>Слайд 15</vt:lpstr>
      <vt:lpstr>Бородинское поле / Вопрос за 200  М.И. Голенищев- Кутузов</vt:lpstr>
      <vt:lpstr>Слайд 17</vt:lpstr>
      <vt:lpstr>Правильный ответ  Бородинское поле/ Вопрос за 400  Наполеон</vt:lpstr>
      <vt:lpstr>Слайд 19</vt:lpstr>
      <vt:lpstr>Правильный ответ  Бородинское поле / Вопрос за 600  26 августа 1812 года</vt:lpstr>
      <vt:lpstr>Слайд 21</vt:lpstr>
      <vt:lpstr>Правильный ответ  Бородинское поле / Вопрос за 800  Московская битва</vt:lpstr>
      <vt:lpstr>Слайд 23</vt:lpstr>
      <vt:lpstr>Правильный ответ  Прохоровское поле / Вопрос за 200  Курская битва</vt:lpstr>
      <vt:lpstr>Слайд 25</vt:lpstr>
      <vt:lpstr>Правильный ответ  Прохоровское поле/ Вопрос за 400  12 июля 1943 года</vt:lpstr>
      <vt:lpstr>Слайд 27</vt:lpstr>
      <vt:lpstr>Правильный ответ  Прохоровское поле / Вопрос за 600   Вячеслав Клыков</vt:lpstr>
      <vt:lpstr>Слайд 29</vt:lpstr>
      <vt:lpstr>Правильный ответ  Прохоровское поле / Вопрос за 800  Трижды в час звонит колокол Звонницы,  напоминая всем о героях трех ратных полей. </vt:lpstr>
      <vt:lpstr>Слайд 31</vt:lpstr>
      <vt:lpstr>СПАСИБО ЗА ВНИМАНИЕ!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СВОЯ ИГРА</dc:title>
  <dc:creator>Olga Kokoulina</dc:creator>
  <cp:lastModifiedBy>user</cp:lastModifiedBy>
  <cp:revision>102</cp:revision>
  <dcterms:created xsi:type="dcterms:W3CDTF">2017-04-04T07:27:35Z</dcterms:created>
  <dcterms:modified xsi:type="dcterms:W3CDTF">2021-01-20T17:30:01Z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F2CB6D5A-1B8B-4A8E-ADC4-3A0669CDCAD4</vt:lpwstr>
  </property>
  <property fmtid="{D5CDD505-2E9C-101B-9397-08002B2CF9AE}" pid="3" name="ArticulatePath">
    <vt:lpwstr>Презентация2</vt:lpwstr>
  </property>
</Properties>
</file>