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68" r:id="rId5"/>
    <p:sldId id="272" r:id="rId6"/>
    <p:sldId id="281" r:id="rId7"/>
    <p:sldId id="270" r:id="rId8"/>
    <p:sldId id="271" r:id="rId9"/>
    <p:sldId id="259" r:id="rId10"/>
    <p:sldId id="258" r:id="rId11"/>
    <p:sldId id="273" r:id="rId12"/>
    <p:sldId id="276" r:id="rId13"/>
    <p:sldId id="274" r:id="rId14"/>
    <p:sldId id="277" r:id="rId15"/>
    <p:sldId id="279" r:id="rId16"/>
    <p:sldId id="278" r:id="rId17"/>
    <p:sldId id="261" r:id="rId18"/>
    <p:sldId id="262" r:id="rId19"/>
    <p:sldId id="260" r:id="rId20"/>
    <p:sldId id="280" r:id="rId21"/>
    <p:sldId id="263" r:id="rId22"/>
    <p:sldId id="264" r:id="rId23"/>
    <p:sldId id="265" r:id="rId24"/>
    <p:sldId id="266" r:id="rId25"/>
    <p:sldId id="282"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3000" y="-109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D7E26957-BD86-4D59-84F4-D5CD7D18531C}" type="datetimeFigureOut">
              <a:rPr lang="ru-RU" smtClean="0"/>
              <a:t>11.10.2024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56ED77B-DEB6-4085-B867-AF5646AB7F2E}"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7E26957-BD86-4D59-84F4-D5CD7D18531C}" type="datetimeFigureOut">
              <a:rPr lang="ru-RU" smtClean="0"/>
              <a:t>11.10.2024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56ED77B-DEB6-4085-B867-AF5646AB7F2E}"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7E26957-BD86-4D59-84F4-D5CD7D18531C}" type="datetimeFigureOut">
              <a:rPr lang="ru-RU" smtClean="0"/>
              <a:t>11.10.2024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56ED77B-DEB6-4085-B867-AF5646AB7F2E}"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7E26957-BD86-4D59-84F4-D5CD7D18531C}" type="datetimeFigureOut">
              <a:rPr lang="ru-RU" smtClean="0"/>
              <a:t>11.10.2024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56ED77B-DEB6-4085-B867-AF5646AB7F2E}"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7E26957-BD86-4D59-84F4-D5CD7D18531C}" type="datetimeFigureOut">
              <a:rPr lang="ru-RU" smtClean="0"/>
              <a:t>11.10.2024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56ED77B-DEB6-4085-B867-AF5646AB7F2E}"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7E26957-BD86-4D59-84F4-D5CD7D18531C}" type="datetimeFigureOut">
              <a:rPr lang="ru-RU" smtClean="0"/>
              <a:t>11.10.2024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56ED77B-DEB6-4085-B867-AF5646AB7F2E}"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7E26957-BD86-4D59-84F4-D5CD7D18531C}" type="datetimeFigureOut">
              <a:rPr lang="ru-RU" smtClean="0"/>
              <a:t>11.10.2024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56ED77B-DEB6-4085-B867-AF5646AB7F2E}"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7E26957-BD86-4D59-84F4-D5CD7D18531C}" type="datetimeFigureOut">
              <a:rPr lang="ru-RU" smtClean="0"/>
              <a:t>11.10.2024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56ED77B-DEB6-4085-B867-AF5646AB7F2E}"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7E26957-BD86-4D59-84F4-D5CD7D18531C}" type="datetimeFigureOut">
              <a:rPr lang="ru-RU" smtClean="0"/>
              <a:t>11.10.2024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56ED77B-DEB6-4085-B867-AF5646AB7F2E}"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7E26957-BD86-4D59-84F4-D5CD7D18531C}" type="datetimeFigureOut">
              <a:rPr lang="ru-RU" smtClean="0"/>
              <a:t>11.10.2024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56ED77B-DEB6-4085-B867-AF5646AB7F2E}"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7E26957-BD86-4D59-84F4-D5CD7D18531C}" type="datetimeFigureOut">
              <a:rPr lang="ru-RU" smtClean="0"/>
              <a:t>11.10.2024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56ED77B-DEB6-4085-B867-AF5646AB7F2E}"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E26957-BD86-4D59-84F4-D5CD7D18531C}" type="datetimeFigureOut">
              <a:rPr lang="ru-RU" smtClean="0"/>
              <a:t>11.10.2024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6ED77B-DEB6-4085-B867-AF5646AB7F2E}"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hyperlink" Target="https://vk.com/club227208870" TargetMode="Externa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disk.yandex.ru/d/Dz8UQmj_4HeuWw"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hyperlink" Target="https://vk.com/video-227208870_456239017"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vk.com/club227208870"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4684" y="1196752"/>
            <a:ext cx="7846640" cy="3672408"/>
          </a:xfrm>
        </p:spPr>
        <p:txBody>
          <a:bodyPr>
            <a:noAutofit/>
          </a:bodyPr>
          <a:lstStyle/>
          <a:p>
            <a:r>
              <a:rPr lang="ru-RU" sz="3600" dirty="0"/>
              <a:t>IV ВСЕРОССИЙСКИЙ ПЕДАГОГИЧЕСКИЙ КОНКУРС</a:t>
            </a:r>
            <a:br>
              <a:rPr lang="ru-RU" sz="3600" dirty="0"/>
            </a:br>
            <a:r>
              <a:rPr lang="ru-RU" sz="3600" dirty="0"/>
              <a:t>«ВОСПИТАНИЕ ПАТРИОТА И ГРАЖДАНИНА РОССИИ 21 ВЕКА»</a:t>
            </a:r>
            <a:br>
              <a:rPr lang="ru-RU" sz="3600" dirty="0"/>
            </a:br>
            <a:endParaRPr lang="ru-RU" sz="3600" dirty="0"/>
          </a:p>
        </p:txBody>
      </p:sp>
      <p:pic>
        <p:nvPicPr>
          <p:cNvPr id="17412"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
        <p:nvSpPr>
          <p:cNvPr id="6" name="Подзаголовок 2"/>
          <p:cNvSpPr txBox="1">
            <a:spLocks/>
          </p:cNvSpPr>
          <p:nvPr/>
        </p:nvSpPr>
        <p:spPr>
          <a:xfrm>
            <a:off x="1338824" y="4653136"/>
            <a:ext cx="6552728" cy="1057672"/>
          </a:xfrm>
          <a:prstGeom prst="rect">
            <a:avLst/>
          </a:prstGeom>
        </p:spPr>
        <p:txBody>
          <a:bodyPr vert="horz" lIns="91440" tIns="45720" rIns="91440" bIns="45720" rtlCol="0">
            <a:normAutofit fontScale="70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ru-RU" smtClean="0">
                <a:solidFill>
                  <a:schemeClr val="tx1"/>
                </a:solidFill>
                <a:latin typeface="Times New Roman" panose="02020603050405020304" pitchFamily="18" charset="0"/>
                <a:cs typeface="Times New Roman" panose="02020603050405020304" pitchFamily="18" charset="0"/>
              </a:rPr>
              <a:t>Харитонова Антонина Сергеевна,</a:t>
            </a:r>
            <a:br>
              <a:rPr lang="ru-RU" smtClean="0">
                <a:solidFill>
                  <a:schemeClr val="tx1"/>
                </a:solidFill>
                <a:latin typeface="Times New Roman" panose="02020603050405020304" pitchFamily="18" charset="0"/>
                <a:cs typeface="Times New Roman" panose="02020603050405020304" pitchFamily="18" charset="0"/>
              </a:rPr>
            </a:br>
            <a:r>
              <a:rPr lang="ru-RU" smtClean="0">
                <a:solidFill>
                  <a:schemeClr val="tx1"/>
                </a:solidFill>
                <a:latin typeface="Times New Roman" panose="02020603050405020304" pitchFamily="18" charset="0"/>
                <a:cs typeface="Times New Roman" panose="02020603050405020304" pitchFamily="18" charset="0"/>
              </a:rPr>
              <a:t>учитель начальных классов,</a:t>
            </a:r>
          </a:p>
          <a:p>
            <a:r>
              <a:rPr lang="ru-RU" smtClean="0">
                <a:solidFill>
                  <a:schemeClr val="tx1"/>
                </a:solidFill>
                <a:latin typeface="Times New Roman" panose="02020603050405020304" pitchFamily="18" charset="0"/>
                <a:cs typeface="Times New Roman" panose="02020603050405020304" pitchFamily="18" charset="0"/>
              </a:rPr>
              <a:t>МАОУ СШ № 5 г.Павлово</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
        <p:nvSpPr>
          <p:cNvPr id="6" name="Прямоугольник 5"/>
          <p:cNvSpPr/>
          <p:nvPr/>
        </p:nvSpPr>
        <p:spPr>
          <a:xfrm>
            <a:off x="899592" y="1109453"/>
            <a:ext cx="7992888" cy="584775"/>
          </a:xfrm>
          <a:prstGeom prst="rect">
            <a:avLst/>
          </a:prstGeom>
        </p:spPr>
        <p:txBody>
          <a:bodyPr wrap="square">
            <a:spAutoFit/>
          </a:bodyPr>
          <a:lstStyle/>
          <a:p>
            <a:pPr algn="ctr">
              <a:buNone/>
            </a:pPr>
            <a:r>
              <a:rPr lang="ru-RU"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Харитонова Антонина Сергеевна</a:t>
            </a:r>
          </a:p>
        </p:txBody>
      </p:sp>
      <p:sp>
        <p:nvSpPr>
          <p:cNvPr id="7" name="Прямоугольник 6"/>
          <p:cNvSpPr/>
          <p:nvPr/>
        </p:nvSpPr>
        <p:spPr>
          <a:xfrm>
            <a:off x="3694264" y="2492896"/>
            <a:ext cx="3222104" cy="1089529"/>
          </a:xfrm>
          <a:prstGeom prst="rect">
            <a:avLst/>
          </a:prstGeom>
        </p:spPr>
        <p:txBody>
          <a:bodyPr wrap="square">
            <a:spAutoFit/>
          </a:bodyPr>
          <a:lstStyle/>
          <a:p>
            <a:pPr>
              <a:lnSpc>
                <a:spcPct val="120000"/>
              </a:lnSpc>
              <a:buNone/>
            </a:pPr>
            <a:r>
              <a:rPr lang="ru-RU" dirty="0" smtClean="0">
                <a:solidFill>
                  <a:schemeClr val="tx1"/>
                </a:solidFill>
                <a:latin typeface="Times New Roman" pitchFamily="18" charset="0"/>
                <a:cs typeface="Times New Roman" pitchFamily="18" charset="0"/>
              </a:rPr>
              <a:t>учитель начальных классов</a:t>
            </a:r>
          </a:p>
          <a:p>
            <a:pPr>
              <a:lnSpc>
                <a:spcPct val="120000"/>
              </a:lnSpc>
              <a:buNone/>
            </a:pPr>
            <a:r>
              <a:rPr lang="ru-RU" dirty="0" smtClean="0">
                <a:solidFill>
                  <a:schemeClr val="tx1"/>
                </a:solidFill>
                <a:latin typeface="Times New Roman" pitchFamily="18" charset="0"/>
                <a:cs typeface="Times New Roman" pitchFamily="18" charset="0"/>
              </a:rPr>
              <a:t>МАОУ СШ № 5 г. Павлово</a:t>
            </a:r>
          </a:p>
          <a:p>
            <a:pPr algn="just">
              <a:lnSpc>
                <a:spcPct val="120000"/>
              </a:lnSpc>
              <a:buNone/>
            </a:pPr>
            <a:r>
              <a:rPr lang="ru-RU" dirty="0" smtClean="0">
                <a:solidFill>
                  <a:schemeClr val="tx1"/>
                </a:solidFill>
                <a:latin typeface="Times New Roman" pitchFamily="18" charset="0"/>
                <a:cs typeface="Times New Roman" pitchFamily="18" charset="0"/>
              </a:rPr>
              <a:t>стаж работы: </a:t>
            </a:r>
            <a:r>
              <a:rPr lang="en-US" dirty="0" smtClean="0">
                <a:solidFill>
                  <a:schemeClr val="tx1"/>
                </a:solidFill>
                <a:latin typeface="Times New Roman" pitchFamily="18" charset="0"/>
                <a:cs typeface="Times New Roman" pitchFamily="18" charset="0"/>
              </a:rPr>
              <a:t>5 </a:t>
            </a:r>
            <a:r>
              <a:rPr lang="ru-RU" dirty="0" smtClean="0">
                <a:solidFill>
                  <a:schemeClr val="tx1"/>
                </a:solidFill>
                <a:latin typeface="Times New Roman" pitchFamily="18" charset="0"/>
                <a:cs typeface="Times New Roman" pitchFamily="18" charset="0"/>
              </a:rPr>
              <a:t>лет</a:t>
            </a:r>
            <a:endParaRPr lang="ru-RU" dirty="0"/>
          </a:p>
        </p:txBody>
      </p:sp>
      <p:pic>
        <p:nvPicPr>
          <p:cNvPr id="9" name="Рисунок 8" descr="18gBhcQU0Ew.jpg"/>
          <p:cNvPicPr/>
          <p:nvPr/>
        </p:nvPicPr>
        <p:blipFill>
          <a:blip r:embed="rId3" cstate="print">
            <a:extLst>
              <a:ext uri="{BEBA8EAE-BF5A-486C-A8C5-ECC9F3942E4B}">
                <a14:imgProps xmlns:a14="http://schemas.microsoft.com/office/drawing/2010/main">
                  <a14:imgLayer r:embed="rId4">
                    <a14:imgEffect>
                      <a14:sharpenSoften amount="50000"/>
                    </a14:imgEffect>
                    <a14:imgEffect>
                      <a14:brightnessContrast contrast="-40000"/>
                    </a14:imgEffect>
                  </a14:imgLayer>
                </a14:imgProps>
              </a:ext>
            </a:extLst>
          </a:blip>
          <a:srcRect t="16653" r="13824" b="33099"/>
          <a:stretch>
            <a:fillRect/>
          </a:stretch>
        </p:blipFill>
        <p:spPr>
          <a:xfrm>
            <a:off x="251520" y="2199640"/>
            <a:ext cx="3370737" cy="3600400"/>
          </a:xfrm>
          <a:prstGeom prst="rect">
            <a:avLst/>
          </a:prstGeom>
        </p:spPr>
      </p:pic>
      <p:sp>
        <p:nvSpPr>
          <p:cNvPr id="10" name="Прямоугольник 9"/>
          <p:cNvSpPr/>
          <p:nvPr/>
        </p:nvSpPr>
        <p:spPr>
          <a:xfrm>
            <a:off x="3622257" y="3861048"/>
            <a:ext cx="4032448" cy="1754326"/>
          </a:xfrm>
          <a:prstGeom prst="rect">
            <a:avLst/>
          </a:prstGeom>
        </p:spPr>
        <p:txBody>
          <a:bodyPr wrap="square">
            <a:spAutoFit/>
          </a:bodyPr>
          <a:lstStyle/>
          <a:p>
            <a:r>
              <a:rPr lang="ru-RU" altLang="ru-RU" b="1" dirty="0" smtClean="0">
                <a:ln w="0"/>
                <a:solidFill>
                  <a:prstClr val="black"/>
                </a:solidFill>
                <a:latin typeface="Times New Roman" panose="02020603050405020304" pitchFamily="18" charset="0"/>
                <a:cs typeface="Times New Roman" panose="02020603050405020304" pitchFamily="18" charset="0"/>
              </a:rPr>
              <a:t> Профессиональное кредо:</a:t>
            </a:r>
          </a:p>
          <a:p>
            <a:pPr algn="r"/>
            <a:r>
              <a:rPr lang="ru-RU" dirty="0" smtClean="0">
                <a:latin typeface="Times New Roman" pitchFamily="18" charset="0"/>
                <a:cs typeface="Times New Roman" pitchFamily="18" charset="0"/>
              </a:rPr>
              <a:t>Учитель должен быть артист, художник, горячо влюблённый в своё дело.</a:t>
            </a:r>
          </a:p>
          <a:p>
            <a:pPr algn="r"/>
            <a:r>
              <a:rPr lang="ru-RU" dirty="0" smtClean="0">
                <a:latin typeface="Times New Roman" pitchFamily="18" charset="0"/>
                <a:cs typeface="Times New Roman" pitchFamily="18" charset="0"/>
              </a:rPr>
              <a:t>(Антон Павлович Чехов)</a:t>
            </a:r>
          </a:p>
          <a:p>
            <a:endParaRPr lang="ru-RU" dirty="0"/>
          </a:p>
        </p:txBody>
      </p:sp>
      <p:sp>
        <p:nvSpPr>
          <p:cNvPr id="2" name="Прямоугольник 1"/>
          <p:cNvSpPr/>
          <p:nvPr/>
        </p:nvSpPr>
        <p:spPr>
          <a:xfrm>
            <a:off x="4283968" y="6093296"/>
            <a:ext cx="3161635" cy="369332"/>
          </a:xfrm>
          <a:prstGeom prst="rect">
            <a:avLst/>
          </a:prstGeom>
        </p:spPr>
        <p:txBody>
          <a:bodyPr wrap="none">
            <a:spAutoFit/>
          </a:bodyPr>
          <a:lstStyle/>
          <a:p>
            <a:r>
              <a:rPr lang="en-US" dirty="0">
                <a:hlinkClick r:id="rId5"/>
              </a:rPr>
              <a:t>https://</a:t>
            </a:r>
            <a:r>
              <a:rPr lang="en-US" dirty="0" smtClean="0">
                <a:hlinkClick r:id="rId5"/>
              </a:rPr>
              <a:t>vk.com/club227208870</a:t>
            </a:r>
            <a:r>
              <a:rPr lang="ru-RU" dirty="0" smtClean="0"/>
              <a:t> </a:t>
            </a:r>
            <a:endParaRPr lang="ru-RU" dirty="0"/>
          </a:p>
        </p:txBody>
      </p:sp>
      <p:sp>
        <p:nvSpPr>
          <p:cNvPr id="3" name="TextBox 2"/>
          <p:cNvSpPr txBox="1"/>
          <p:nvPr/>
        </p:nvSpPr>
        <p:spPr>
          <a:xfrm>
            <a:off x="4443461" y="5615374"/>
            <a:ext cx="3211243" cy="369332"/>
          </a:xfrm>
          <a:prstGeom prst="rect">
            <a:avLst/>
          </a:prstGeom>
          <a:noFill/>
        </p:spPr>
        <p:txBody>
          <a:bodyPr wrap="square" rtlCol="0">
            <a:spAutoFit/>
          </a:bodyPr>
          <a:lstStyle/>
          <a:p>
            <a:r>
              <a:rPr lang="ru-RU" dirty="0" smtClean="0">
                <a:latin typeface="Times New Roman" panose="02020603050405020304" pitchFamily="18" charset="0"/>
                <a:cs typeface="Times New Roman" panose="02020603050405020304" pitchFamily="18" charset="0"/>
              </a:rPr>
              <a:t>Ссылка на страницу ВК</a:t>
            </a:r>
            <a:endParaRPr lang="ru-RU"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908720"/>
            <a:ext cx="8229600" cy="1143000"/>
          </a:xfrm>
        </p:spPr>
        <p:txBody>
          <a:bodyPr>
            <a:noAutofit/>
          </a:bodyPr>
          <a:lstStyle/>
          <a:p>
            <a:r>
              <a:rPr lang="ru-RU" sz="3600" b="1" dirty="0" smtClean="0">
                <a:solidFill>
                  <a:srgbClr val="FF0000"/>
                </a:solidFill>
                <a:effectLst>
                  <a:outerShdw blurRad="38100" dist="38100" dir="2700000" algn="tl">
                    <a:srgbClr val="000000">
                      <a:alpha val="43137"/>
                    </a:srgbClr>
                  </a:outerShdw>
                </a:effectLst>
              </a:rPr>
              <a:t>Наш коллектив</a:t>
            </a:r>
            <a:endParaRPr lang="ru-RU" sz="3600" b="1" dirty="0">
              <a:solidFill>
                <a:srgbClr val="FF0000"/>
              </a:solidFill>
              <a:effectLst>
                <a:outerShdw blurRad="38100" dist="38100" dir="2700000" algn="tl">
                  <a:srgbClr val="000000">
                    <a:alpha val="43137"/>
                  </a:srgbClr>
                </a:outerShdw>
              </a:effectLst>
            </a:endParaRPr>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pic>
        <p:nvPicPr>
          <p:cNvPr id="1026" name="Picture 2" descr="https://sun9-27.userapi.com/impg/Hd28YUIWj5QOWaiL_CZ3EhCMv_PAPCEHRPYyNA/R5ZmuS6gAfk.jpg?size=2560x1920&amp;quality=95&amp;sign=ecaaa8f76599ecb31992abd110ac96f7&amp;type=album"/>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195" t="28125" r="4292"/>
          <a:stretch/>
        </p:blipFill>
        <p:spPr bwMode="auto">
          <a:xfrm>
            <a:off x="467544" y="2204864"/>
            <a:ext cx="4414345" cy="288393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220072" y="2564904"/>
            <a:ext cx="3078279" cy="1569660"/>
          </a:xfrm>
          <a:prstGeom prst="rect">
            <a:avLst/>
          </a:prstGeom>
          <a:noFill/>
        </p:spPr>
        <p:txBody>
          <a:bodyPr wrap="none" rtlCol="0">
            <a:spAutoFit/>
          </a:bodyPr>
          <a:lstStyle/>
          <a:p>
            <a:r>
              <a:rPr lang="ru-RU" sz="3200" dirty="0" smtClean="0">
                <a:latin typeface="Times New Roman" panose="02020603050405020304" pitchFamily="18" charset="0"/>
                <a:cs typeface="Times New Roman" panose="02020603050405020304" pitchFamily="18" charset="0"/>
              </a:rPr>
              <a:t>В нашем классе:</a:t>
            </a:r>
          </a:p>
          <a:p>
            <a:r>
              <a:rPr lang="ru-RU" sz="3200" dirty="0" smtClean="0">
                <a:latin typeface="Times New Roman" panose="02020603050405020304" pitchFamily="18" charset="0"/>
                <a:cs typeface="Times New Roman" panose="02020603050405020304" pitchFamily="18" charset="0"/>
              </a:rPr>
              <a:t>9 мальчиков</a:t>
            </a:r>
          </a:p>
          <a:p>
            <a:r>
              <a:rPr lang="ru-RU" sz="3200" dirty="0" smtClean="0">
                <a:latin typeface="Times New Roman" panose="02020603050405020304" pitchFamily="18" charset="0"/>
                <a:cs typeface="Times New Roman" panose="02020603050405020304" pitchFamily="18" charset="0"/>
              </a:rPr>
              <a:t>13 девочек</a:t>
            </a:r>
            <a:endParaRPr lang="ru-RU" sz="32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43608" y="5445224"/>
            <a:ext cx="6624736" cy="1200329"/>
          </a:xfrm>
          <a:prstGeom prst="rect">
            <a:avLst/>
          </a:prstGeom>
          <a:noFill/>
        </p:spPr>
        <p:txBody>
          <a:bodyPr wrap="square" rtlCol="0">
            <a:spAutoFit/>
          </a:bodyPr>
          <a:lstStyle/>
          <a:p>
            <a:pPr algn="ctr"/>
            <a:r>
              <a:rPr lang="ru-RU" sz="3600" b="1" dirty="0" smtClean="0">
                <a:solidFill>
                  <a:srgbClr val="00B050"/>
                </a:solidFill>
                <a:latin typeface="Times New Roman" panose="02020603050405020304" pitchFamily="18" charset="0"/>
                <a:cs typeface="Times New Roman" panose="02020603050405020304" pitchFamily="18" charset="0"/>
              </a:rPr>
              <a:t>Мы веселые и дружные ребята!</a:t>
            </a:r>
            <a:endParaRPr lang="ru-RU" sz="3600" b="1" dirty="0">
              <a:solidFill>
                <a:srgbClr val="00B05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908720"/>
            <a:ext cx="8229600" cy="1143000"/>
          </a:xfrm>
        </p:spPr>
        <p:txBody>
          <a:bodyPr>
            <a:noAutofit/>
          </a:bodyPr>
          <a:lstStyle/>
          <a:p>
            <a:r>
              <a:rPr lang="ru-RU" sz="3600" b="1" dirty="0">
                <a:solidFill>
                  <a:srgbClr val="FF0000"/>
                </a:solidFill>
                <a:effectLst>
                  <a:outerShdw blurRad="38100" dist="38100" dir="2700000" algn="tl">
                    <a:srgbClr val="000000">
                      <a:alpha val="43137"/>
                    </a:srgbClr>
                  </a:outerShdw>
                </a:effectLst>
              </a:rPr>
              <a:t>С</a:t>
            </a:r>
            <a:r>
              <a:rPr lang="ru-RU" sz="3600" b="1" dirty="0" smtClean="0">
                <a:solidFill>
                  <a:srgbClr val="FF0000"/>
                </a:solidFill>
                <a:effectLst>
                  <a:outerShdw blurRad="38100" dist="38100" dir="2700000" algn="tl">
                    <a:srgbClr val="000000">
                      <a:alpha val="43137"/>
                    </a:srgbClr>
                  </a:outerShdw>
                </a:effectLst>
              </a:rPr>
              <a:t>оратниках </a:t>
            </a:r>
            <a:r>
              <a:rPr lang="ru-RU" sz="3600" b="1" dirty="0" smtClean="0">
                <a:solidFill>
                  <a:srgbClr val="FF0000"/>
                </a:solidFill>
                <a:effectLst>
                  <a:outerShdw blurRad="38100" dist="38100" dir="2700000" algn="tl">
                    <a:srgbClr val="000000">
                      <a:alpha val="43137"/>
                    </a:srgbClr>
                  </a:outerShdw>
                </a:effectLst>
              </a:rPr>
              <a:t>реализации программы (родители)</a:t>
            </a:r>
            <a:endParaRPr lang="ru-RU" sz="3600" b="1" dirty="0">
              <a:solidFill>
                <a:srgbClr val="FF0000"/>
              </a:solidFill>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457200" y="2060848"/>
            <a:ext cx="8229600" cy="4065315"/>
          </a:xfrm>
        </p:spPr>
        <p:txBody>
          <a:bodyPr/>
          <a:lstStyle/>
          <a:p>
            <a:r>
              <a:rPr lang="ru-RU" dirty="0" smtClean="0"/>
              <a:t>В подготовительной работе и в проведение мероприятий, праздников и экскурсий на помогают наши любимые родители!</a:t>
            </a:r>
            <a:endParaRPr lang="ru-RU" dirty="0"/>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pic>
        <p:nvPicPr>
          <p:cNvPr id="1026" name="Picture 2" descr="https://sun9-60.userapi.com/impg/xU_WDeZ4tWVAzSTn-4IuV6X6xoMz3JApU9Hrog/o0DAHUK5d9Y.jpg?size=1280x720&amp;quality=95&amp;sign=d26c424e583a979ca724dcd7c2be37a8&amp;type=album"/>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339752" y="3717032"/>
            <a:ext cx="5189405" cy="29190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908720"/>
            <a:ext cx="8208912" cy="1143000"/>
          </a:xfrm>
        </p:spPr>
        <p:txBody>
          <a:bodyPr>
            <a:noAutofit/>
          </a:bodyPr>
          <a:lstStyle/>
          <a:p>
            <a:r>
              <a:rPr lang="ru-RU" sz="3600" b="1" dirty="0" smtClean="0">
                <a:solidFill>
                  <a:srgbClr val="FF0000"/>
                </a:solidFill>
                <a:effectLst>
                  <a:outerShdw blurRad="38100" dist="38100" dir="2700000" algn="tl">
                    <a:srgbClr val="000000">
                      <a:alpha val="43137"/>
                    </a:srgbClr>
                  </a:outerShdw>
                </a:effectLst>
              </a:rPr>
              <a:t>Главная цель развития социальной активности обучающихся </a:t>
            </a:r>
            <a:r>
              <a:rPr lang="ru-RU" sz="3600" b="1" dirty="0" smtClean="0">
                <a:solidFill>
                  <a:srgbClr val="FF0000"/>
                </a:solidFill>
                <a:effectLst>
                  <a:outerShdw blurRad="38100" dist="38100" dir="2700000" algn="tl">
                    <a:srgbClr val="000000">
                      <a:alpha val="43137"/>
                    </a:srgbClr>
                  </a:outerShdw>
                </a:effectLst>
              </a:rPr>
              <a:t>класса</a:t>
            </a:r>
            <a:endParaRPr lang="ru-RU" sz="3600" b="1" dirty="0">
              <a:solidFill>
                <a:srgbClr val="FF0000"/>
              </a:solidFill>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457200" y="2060848"/>
            <a:ext cx="8229600" cy="4065315"/>
          </a:xfrm>
        </p:spPr>
        <p:txBody>
          <a:bodyPr>
            <a:normAutofit/>
          </a:bodyPr>
          <a:lstStyle/>
          <a:p>
            <a:pPr algn="just"/>
            <a:r>
              <a:rPr lang="ru-RU" sz="3600" dirty="0" smtClean="0">
                <a:latin typeface="Times New Roman" panose="02020603050405020304" pitchFamily="18" charset="0"/>
                <a:cs typeface="Times New Roman" panose="02020603050405020304" pitchFamily="18" charset="0"/>
              </a:rPr>
              <a:t>развитие</a:t>
            </a:r>
            <a:r>
              <a:rPr lang="ru-RU" sz="3600" dirty="0">
                <a:latin typeface="Times New Roman" panose="02020603050405020304" pitchFamily="18" charset="0"/>
                <a:cs typeface="Times New Roman" panose="02020603050405020304" pitchFamily="18" charset="0"/>
              </a:rPr>
              <a:t> </a:t>
            </a:r>
            <a:r>
              <a:rPr lang="ru-RU" sz="3600" dirty="0" smtClean="0">
                <a:latin typeface="Times New Roman" panose="02020603050405020304" pitchFamily="18" charset="0"/>
                <a:cs typeface="Times New Roman" panose="02020603050405020304" pitchFamily="18" charset="0"/>
              </a:rPr>
              <a:t>социальной и творческой</a:t>
            </a:r>
            <a:r>
              <a:rPr lang="ru-RU" sz="3600" dirty="0">
                <a:latin typeface="Times New Roman" panose="02020603050405020304" pitchFamily="18" charset="0"/>
                <a:cs typeface="Times New Roman" panose="02020603050405020304" pitchFamily="18" charset="0"/>
              </a:rPr>
              <a:t> активность </a:t>
            </a:r>
            <a:r>
              <a:rPr lang="ru-RU" sz="3600" dirty="0" smtClean="0">
                <a:latin typeface="Times New Roman" panose="02020603050405020304" pitchFamily="18" charset="0"/>
                <a:cs typeface="Times New Roman" panose="02020603050405020304" pitchFamily="18" charset="0"/>
              </a:rPr>
              <a:t>обучающихся начальной школы, </a:t>
            </a:r>
            <a:r>
              <a:rPr lang="ru-RU" sz="3600" dirty="0">
                <a:latin typeface="Times New Roman" panose="02020603050405020304" pitchFamily="18" charset="0"/>
                <a:cs typeface="Times New Roman" panose="02020603050405020304" pitchFamily="18" charset="0"/>
              </a:rPr>
              <a:t>посредством включения в </a:t>
            </a:r>
            <a:r>
              <a:rPr lang="ru-RU" sz="3600" dirty="0" smtClean="0">
                <a:latin typeface="Times New Roman" panose="02020603050405020304" pitchFamily="18" charset="0"/>
                <a:cs typeface="Times New Roman" panose="02020603050405020304" pitchFamily="18" charset="0"/>
              </a:rPr>
              <a:t>социально-значимую деятельность.</a:t>
            </a:r>
            <a:endParaRPr lang="ru-RU" sz="3600" dirty="0">
              <a:latin typeface="Times New Roman" panose="02020603050405020304" pitchFamily="18" charset="0"/>
              <a:cs typeface="Times New Roman" panose="02020603050405020304" pitchFamily="18" charset="0"/>
            </a:endParaRPr>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pic>
        <p:nvPicPr>
          <p:cNvPr id="2050" name="Picture 2" descr="https://sun9-29.userapi.com/impg/nAMxP0FahBmLHNAA5tLWC2CvlBSKZL5fuGi6Yg/5hsAI4aJdOI.jpg?size=2560x1920&amp;quality=95&amp;sign=e3036ec8c9970dbe0c7ec1ef72ee3a9c&amp;type=album"/>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9360" r="14018"/>
          <a:stretch/>
        </p:blipFill>
        <p:spPr bwMode="auto">
          <a:xfrm>
            <a:off x="6732240" y="4547687"/>
            <a:ext cx="1576552" cy="208823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sun9-28.userapi.com/impg/HxmIIG5kPPbQxEM22xW7G37mo8wyE9KOmTjOXQ/QwSGpT31OSs.jpg?size=2560x1920&amp;quality=95&amp;sign=b9a5aee91efcfa0ea96f7eed856e0940&amp;type=album"/>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23928" y="4514288"/>
            <a:ext cx="2529226" cy="189691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908720"/>
            <a:ext cx="8208912" cy="1143000"/>
          </a:xfrm>
        </p:spPr>
        <p:txBody>
          <a:bodyPr>
            <a:noAutofit/>
          </a:bodyPr>
          <a:lstStyle/>
          <a:p>
            <a:r>
              <a:rPr lang="ru-RU" sz="3600" b="1" dirty="0" smtClean="0">
                <a:solidFill>
                  <a:srgbClr val="FF0000"/>
                </a:solidFill>
                <a:effectLst>
                  <a:outerShdw blurRad="38100" dist="38100" dir="2700000" algn="tl">
                    <a:srgbClr val="000000">
                      <a:alpha val="43137"/>
                    </a:srgbClr>
                  </a:outerShdw>
                </a:effectLst>
              </a:rPr>
              <a:t>Ценностные ориентиры, приоритеты, традиции </a:t>
            </a:r>
            <a:r>
              <a:rPr lang="ru-RU" sz="3600" b="1" dirty="0" smtClean="0">
                <a:solidFill>
                  <a:srgbClr val="FF0000"/>
                </a:solidFill>
                <a:effectLst>
                  <a:outerShdw blurRad="38100" dist="38100" dir="2700000" algn="tl">
                    <a:srgbClr val="000000">
                      <a:alpha val="43137"/>
                    </a:srgbClr>
                  </a:outerShdw>
                </a:effectLst>
              </a:rPr>
              <a:t>класса</a:t>
            </a:r>
            <a:endParaRPr lang="ru-RU" sz="3600" b="1" dirty="0">
              <a:solidFill>
                <a:srgbClr val="FF0000"/>
              </a:solidFill>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0" y="2060848"/>
            <a:ext cx="8229600" cy="4065315"/>
          </a:xfrm>
        </p:spPr>
        <p:txBody>
          <a:bodyPr>
            <a:normAutofit fontScale="70000" lnSpcReduction="20000"/>
          </a:bodyPr>
          <a:lstStyle/>
          <a:p>
            <a:pPr>
              <a:buFont typeface="Wingdings" panose="05000000000000000000" pitchFamily="2" charset="2"/>
              <a:buChar char="ü"/>
            </a:pPr>
            <a:r>
              <a:rPr lang="ru-RU" dirty="0"/>
              <a:t> Каждому – </a:t>
            </a:r>
            <a:r>
              <a:rPr lang="ru-RU" dirty="0" smtClean="0"/>
              <a:t>поручение.</a:t>
            </a:r>
          </a:p>
          <a:p>
            <a:pPr>
              <a:buFont typeface="Wingdings" panose="05000000000000000000" pitchFamily="2" charset="2"/>
              <a:buChar char="ü"/>
            </a:pPr>
            <a:r>
              <a:rPr lang="ru-RU" dirty="0" smtClean="0"/>
              <a:t>Уголок </a:t>
            </a:r>
            <a:r>
              <a:rPr lang="ru-RU" dirty="0"/>
              <a:t>класса – участвует </a:t>
            </a:r>
            <a:r>
              <a:rPr lang="ru-RU" dirty="0" smtClean="0"/>
              <a:t>каждый.</a:t>
            </a:r>
          </a:p>
          <a:p>
            <a:pPr>
              <a:buFont typeface="Wingdings" panose="05000000000000000000" pitchFamily="2" charset="2"/>
              <a:buChar char="ü"/>
            </a:pPr>
            <a:r>
              <a:rPr lang="ru-RU" dirty="0" smtClean="0"/>
              <a:t>Еженедельный </a:t>
            </a:r>
            <a:r>
              <a:rPr lang="ru-RU" dirty="0"/>
              <a:t>классный час – совместное творческое </a:t>
            </a:r>
            <a:r>
              <a:rPr lang="ru-RU" dirty="0" smtClean="0"/>
              <a:t>дело.</a:t>
            </a:r>
          </a:p>
          <a:p>
            <a:pPr>
              <a:buFont typeface="Wingdings" panose="05000000000000000000" pitchFamily="2" charset="2"/>
              <a:buChar char="ü"/>
            </a:pPr>
            <a:r>
              <a:rPr lang="ru-RU" dirty="0" smtClean="0"/>
              <a:t>Дежурства </a:t>
            </a:r>
            <a:r>
              <a:rPr lang="ru-RU" dirty="0"/>
              <a:t>по классу и в столовой – не просто </a:t>
            </a:r>
            <a:r>
              <a:rPr lang="ru-RU" dirty="0" smtClean="0"/>
              <a:t>обязанность.</a:t>
            </a:r>
          </a:p>
          <a:p>
            <a:pPr>
              <a:buFont typeface="Wingdings" panose="05000000000000000000" pitchFamily="2" charset="2"/>
              <a:buChar char="ü"/>
            </a:pPr>
            <a:r>
              <a:rPr lang="ru-RU" dirty="0" smtClean="0"/>
              <a:t>Коллективное </a:t>
            </a:r>
            <a:r>
              <a:rPr lang="ru-RU" dirty="0"/>
              <a:t>поздравление именинников</a:t>
            </a:r>
            <a:r>
              <a:rPr lang="ru-RU" dirty="0" smtClean="0"/>
              <a:t>.</a:t>
            </a:r>
          </a:p>
          <a:p>
            <a:pPr>
              <a:buFont typeface="Wingdings" panose="05000000000000000000" pitchFamily="2" charset="2"/>
              <a:buChar char="ü"/>
            </a:pPr>
            <a:r>
              <a:rPr lang="ru-RU" dirty="0"/>
              <a:t> Генеральная уборка раз в четверть - совместное трудовое дело</a:t>
            </a:r>
            <a:r>
              <a:rPr lang="ru-RU" dirty="0" smtClean="0"/>
              <a:t>.</a:t>
            </a:r>
          </a:p>
          <a:p>
            <a:pPr>
              <a:buFont typeface="Wingdings" panose="05000000000000000000" pitchFamily="2" charset="2"/>
              <a:buChar char="ü"/>
            </a:pPr>
            <a:r>
              <a:rPr lang="ru-RU" dirty="0"/>
              <a:t> Не оставаться равнодушным к проблемам других</a:t>
            </a:r>
            <a:r>
              <a:rPr lang="ru-RU" dirty="0" smtClean="0"/>
              <a:t>.</a:t>
            </a:r>
          </a:p>
          <a:p>
            <a:pPr>
              <a:buFont typeface="Wingdings" panose="05000000000000000000" pitchFamily="2" charset="2"/>
              <a:buChar char="ü"/>
            </a:pPr>
            <a:r>
              <a:rPr lang="ru-RU" dirty="0"/>
              <a:t> Помогать пожилым </a:t>
            </a:r>
            <a:r>
              <a:rPr lang="ru-RU" dirty="0" smtClean="0"/>
              <a:t>людям.</a:t>
            </a:r>
          </a:p>
          <a:p>
            <a:pPr>
              <a:buFont typeface="Wingdings" panose="05000000000000000000" pitchFamily="2" charset="2"/>
              <a:buChar char="ü"/>
            </a:pPr>
            <a:r>
              <a:rPr lang="ru-RU" dirty="0" smtClean="0"/>
              <a:t>Защищать беспомощных.</a:t>
            </a:r>
          </a:p>
          <a:p>
            <a:pPr>
              <a:buFont typeface="Wingdings" panose="05000000000000000000" pitchFamily="2" charset="2"/>
              <a:buChar char="ü"/>
            </a:pPr>
            <a:r>
              <a:rPr lang="ru-RU" dirty="0" smtClean="0"/>
              <a:t>Активно </a:t>
            </a:r>
            <a:r>
              <a:rPr lang="ru-RU" dirty="0"/>
              <a:t>участвовать в жизни школы</a:t>
            </a:r>
            <a:r>
              <a:rPr lang="ru-RU" dirty="0" smtClean="0"/>
              <a:t>.</a:t>
            </a:r>
            <a:endParaRPr lang="ru-RU" dirty="0"/>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9569" t="15326" r="33880" b="23832"/>
          <a:stretch/>
        </p:blipFill>
        <p:spPr bwMode="auto">
          <a:xfrm>
            <a:off x="7380312" y="4869160"/>
            <a:ext cx="1584021" cy="14831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5259" t="16666" r="36293" b="23716"/>
          <a:stretch/>
        </p:blipFill>
        <p:spPr bwMode="auto">
          <a:xfrm>
            <a:off x="4987114" y="4869160"/>
            <a:ext cx="1947491" cy="13479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16128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908720"/>
            <a:ext cx="8208912" cy="1143000"/>
          </a:xfrm>
        </p:spPr>
        <p:txBody>
          <a:bodyPr>
            <a:noAutofit/>
          </a:bodyPr>
          <a:lstStyle/>
          <a:p>
            <a:r>
              <a:rPr lang="ru-RU" sz="3600" b="1" dirty="0" smtClean="0">
                <a:solidFill>
                  <a:srgbClr val="FF0000"/>
                </a:solidFill>
                <a:effectLst>
                  <a:outerShdw blurRad="38100" dist="38100" dir="2700000" algn="tl">
                    <a:srgbClr val="000000">
                      <a:alpha val="43137"/>
                    </a:srgbClr>
                  </a:outerShdw>
                </a:effectLst>
              </a:rPr>
              <a:t>Актуальность включения в программу вашего </a:t>
            </a:r>
            <a:r>
              <a:rPr lang="ru-RU" sz="3600" b="1" dirty="0" smtClean="0">
                <a:solidFill>
                  <a:srgbClr val="FF0000"/>
                </a:solidFill>
                <a:effectLst>
                  <a:outerShdw blurRad="38100" dist="38100" dir="2700000" algn="tl">
                    <a:srgbClr val="000000">
                      <a:alpha val="43137"/>
                    </a:srgbClr>
                  </a:outerShdw>
                </a:effectLst>
              </a:rPr>
              <a:t>класса</a:t>
            </a:r>
            <a:endParaRPr lang="ru-RU" sz="3600" b="1" dirty="0">
              <a:solidFill>
                <a:srgbClr val="FF0000"/>
              </a:solidFill>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457200" y="2060848"/>
            <a:ext cx="8229600" cy="4065315"/>
          </a:xfrm>
        </p:spPr>
        <p:txBody>
          <a:bodyPr>
            <a:normAutofit fontScale="85000" lnSpcReduction="20000"/>
          </a:bodyPr>
          <a:lstStyle/>
          <a:p>
            <a:pPr marL="0" indent="0" algn="just">
              <a:buNone/>
            </a:pPr>
            <a:r>
              <a:rPr lang="ru-RU" dirty="0">
                <a:latin typeface="Times New Roman" panose="02020603050405020304" pitchFamily="18" charset="0"/>
                <a:cs typeface="Times New Roman" panose="02020603050405020304" pitchFamily="18" charset="0"/>
              </a:rPr>
              <a:t>Федеральный государственный образовательный стандарт общего образования ориентирован на становление личных характеристик выпускника. Одним из характеристик является выпускник, уважающих других людей, умеющий вести конструктивный диалог, достигать взаимопонимания, сотрудничать для достижения общих результатов. </a:t>
            </a:r>
            <a:r>
              <a:rPr lang="ru-RU" dirty="0" smtClean="0">
                <a:latin typeface="Times New Roman" panose="02020603050405020304" pitchFamily="18" charset="0"/>
                <a:cs typeface="Times New Roman" panose="02020603050405020304" pitchFamily="18" charset="0"/>
              </a:rPr>
              <a:t>Таким </a:t>
            </a:r>
            <a:r>
              <a:rPr lang="ru-RU" dirty="0">
                <a:latin typeface="Times New Roman" panose="02020603050405020304" pitchFamily="18" charset="0"/>
                <a:cs typeface="Times New Roman" panose="02020603050405020304" pitchFamily="18" charset="0"/>
              </a:rPr>
              <a:t>образом сложилось противоречие между потребностью в формировании межличностных отношений у младших школьников и недостаточной разработанностью соответствующих коллективных творческих дел.</a:t>
            </a:r>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208912" cy="1143000"/>
          </a:xfrm>
        </p:spPr>
        <p:txBody>
          <a:bodyPr>
            <a:noAutofit/>
          </a:bodyPr>
          <a:lstStyle/>
          <a:p>
            <a:r>
              <a:rPr lang="ru-RU" sz="3600" b="1" dirty="0" smtClean="0">
                <a:solidFill>
                  <a:srgbClr val="FF0000"/>
                </a:solidFill>
                <a:effectLst>
                  <a:outerShdw blurRad="38100" dist="38100" dir="2700000" algn="tl">
                    <a:srgbClr val="000000">
                      <a:alpha val="43137"/>
                    </a:srgbClr>
                  </a:outerShdw>
                </a:effectLst>
              </a:rPr>
              <a:t>КТД</a:t>
            </a:r>
            <a:endParaRPr lang="ru-RU" sz="3600" b="1" dirty="0">
              <a:solidFill>
                <a:srgbClr val="FF0000"/>
              </a:solidFill>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539552" y="1628800"/>
            <a:ext cx="7931224" cy="1224136"/>
          </a:xfrm>
        </p:spPr>
        <p:txBody>
          <a:bodyPr>
            <a:normAutofit fontScale="55000" lnSpcReduction="20000"/>
          </a:bodyPr>
          <a:lstStyle/>
          <a:p>
            <a:pPr marL="0" indent="0" algn="just">
              <a:buNone/>
            </a:pPr>
            <a:r>
              <a:rPr lang="ru-RU" dirty="0">
                <a:latin typeface="Times New Roman" panose="02020603050405020304" pitchFamily="18" charset="0"/>
                <a:cs typeface="Times New Roman" panose="02020603050405020304" pitchFamily="18" charset="0"/>
              </a:rPr>
              <a:t>Понятие «Коллективное Творческое Дело» было введено в обиход Игорем Петровичем Ивановым, как социальная деятельность детской группы, направленная на создание нового продукта (творческого продукта). При этом не важно, если этот или похожий продукт уже был когда-либо создан, главное, чтобы детская группа, создавала его впервые.</a:t>
            </a:r>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
        <p:nvSpPr>
          <p:cNvPr id="5" name="Прямоугольник 4"/>
          <p:cNvSpPr/>
          <p:nvPr/>
        </p:nvSpPr>
        <p:spPr>
          <a:xfrm>
            <a:off x="578342" y="2924944"/>
            <a:ext cx="6945985" cy="984885"/>
          </a:xfrm>
          <a:prstGeom prst="rect">
            <a:avLst/>
          </a:prstGeom>
        </p:spPr>
        <p:txBody>
          <a:bodyPr wrap="square">
            <a:spAutoFit/>
          </a:bodyPr>
          <a:lstStyle/>
          <a:p>
            <a:r>
              <a:rPr lang="ru-RU" dirty="0" smtClean="0"/>
              <a:t>Первое наше совместное  </a:t>
            </a:r>
            <a:r>
              <a:rPr lang="ru-RU" sz="2000" b="1" dirty="0" smtClean="0">
                <a:solidFill>
                  <a:srgbClr val="002060"/>
                </a:solidFill>
                <a:latin typeface="Times New Roman" panose="02020603050405020304" pitchFamily="18" charset="0"/>
                <a:cs typeface="Times New Roman" panose="02020603050405020304" pitchFamily="18" charset="0"/>
              </a:rPr>
              <a:t>Коллективно-творческое </a:t>
            </a:r>
            <a:r>
              <a:rPr lang="ru-RU" sz="2000" b="1" dirty="0">
                <a:solidFill>
                  <a:srgbClr val="002060"/>
                </a:solidFill>
                <a:latin typeface="Times New Roman" panose="02020603050405020304" pitchFamily="18" charset="0"/>
                <a:cs typeface="Times New Roman" panose="02020603050405020304" pitchFamily="18" charset="0"/>
              </a:rPr>
              <a:t>дело «Берегите Землю»</a:t>
            </a:r>
            <a:r>
              <a:rPr lang="ru-RU" dirty="0"/>
              <a:t> 1 </a:t>
            </a:r>
            <a:r>
              <a:rPr lang="ru-RU" dirty="0" smtClean="0"/>
              <a:t>класс </a:t>
            </a:r>
            <a:r>
              <a:rPr lang="en-US" dirty="0">
                <a:hlinkClick r:id="rId3"/>
              </a:rPr>
              <a:t>https://</a:t>
            </a:r>
            <a:r>
              <a:rPr lang="en-US" dirty="0" smtClean="0">
                <a:hlinkClick r:id="rId3"/>
              </a:rPr>
              <a:t>disk.yandex.ru/d/Dz8UQmj_4HeuWw</a:t>
            </a:r>
            <a:r>
              <a:rPr lang="ru-RU" dirty="0" smtClean="0"/>
              <a:t> </a:t>
            </a:r>
            <a:endParaRPr lang="ru-RU" dirty="0"/>
          </a:p>
        </p:txBody>
      </p:sp>
      <p:pic>
        <p:nvPicPr>
          <p:cNvPr id="2050" name="Picture 2" descr="https://sun9-67.userapi.com/impg/MjR3otj7Owaw6vlWDeCCU815HbMT2q1iLdWEaQ/qSlULnai7J0.jpg?size=2560x1920&amp;quality=95&amp;sign=2bcf845eb0f9276fb9a745d6c841a976&amp;type=album"/>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15288" y="3823881"/>
            <a:ext cx="3145299" cy="23589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https://sun9-58.userapi.com/impg/1hISiRD8anWzNWkuSA_VOwVOuGyJewuwJyWrFA/S5CJT60ntxE.jpg?size=2340x1080&amp;quality=95&amp;sign=cf681578fb29e22f1e5c470fbc9275a8&amp;type=album"/>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9184" r="9556"/>
          <a:stretch/>
        </p:blipFill>
        <p:spPr bwMode="auto">
          <a:xfrm>
            <a:off x="1179558" y="3927544"/>
            <a:ext cx="3970785" cy="22553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836712"/>
            <a:ext cx="8229600" cy="864096"/>
          </a:xfrm>
        </p:spPr>
        <p:txBody>
          <a:bodyPr>
            <a:normAutofit/>
          </a:bodyPr>
          <a:lstStyle/>
          <a:p>
            <a:r>
              <a:rPr lang="ru-RU" b="1" dirty="0" smtClean="0">
                <a:solidFill>
                  <a:srgbClr val="FF0000"/>
                </a:solidFill>
                <a:effectLst>
                  <a:outerShdw blurRad="38100" dist="38100" dir="2700000" algn="tl">
                    <a:srgbClr val="000000">
                      <a:alpha val="43137"/>
                    </a:srgbClr>
                  </a:outerShdw>
                </a:effectLst>
              </a:rPr>
              <a:t>Как состоится старт всех дел</a:t>
            </a:r>
            <a:endParaRPr lang="ru-RU" dirty="0"/>
          </a:p>
        </p:txBody>
      </p:sp>
      <p:sp>
        <p:nvSpPr>
          <p:cNvPr id="3" name="Содержимое 2"/>
          <p:cNvSpPr>
            <a:spLocks noGrp="1"/>
          </p:cNvSpPr>
          <p:nvPr>
            <p:ph idx="1"/>
          </p:nvPr>
        </p:nvSpPr>
        <p:spPr>
          <a:xfrm>
            <a:off x="457200" y="1844824"/>
            <a:ext cx="8229600" cy="4281339"/>
          </a:xfrm>
        </p:spPr>
        <p:txBody>
          <a:bodyPr/>
          <a:lstStyle/>
          <a:p>
            <a:r>
              <a:rPr lang="ru-RU" sz="3600" dirty="0" smtClean="0">
                <a:latin typeface="Times New Roman" panose="02020603050405020304" pitchFamily="18" charset="0"/>
                <a:cs typeface="Times New Roman" panose="02020603050405020304" pitchFamily="18" charset="0"/>
              </a:rPr>
              <a:t>Посвящение в «Орлята России»</a:t>
            </a:r>
          </a:p>
          <a:p>
            <a:r>
              <a:rPr lang="ru-RU" sz="3600" dirty="0" smtClean="0">
                <a:latin typeface="Times New Roman" panose="02020603050405020304" pitchFamily="18" charset="0"/>
                <a:cs typeface="Times New Roman" panose="02020603050405020304" pitchFamily="18" charset="0"/>
              </a:rPr>
              <a:t>Планирование Коллективно-творческих дел</a:t>
            </a:r>
          </a:p>
          <a:p>
            <a:pPr lvl="1"/>
            <a:r>
              <a:rPr lang="ru-RU" sz="3200" dirty="0">
                <a:latin typeface="Times New Roman" panose="02020603050405020304" pitchFamily="18" charset="0"/>
                <a:cs typeface="Times New Roman" panose="02020603050405020304" pitchFamily="18" charset="0"/>
              </a:rPr>
              <a:t>выработка общей идеи для </a:t>
            </a:r>
            <a:r>
              <a:rPr lang="ru-RU" sz="3200" b="1" dirty="0" smtClean="0">
                <a:latin typeface="Times New Roman" panose="02020603050405020304" pitchFamily="18" charset="0"/>
                <a:cs typeface="Times New Roman" panose="02020603050405020304" pitchFamily="18" charset="0"/>
              </a:rPr>
              <a:t>дела</a:t>
            </a:r>
            <a:r>
              <a:rPr lang="ru-RU" sz="3200" dirty="0">
                <a:latin typeface="Times New Roman" panose="02020603050405020304" pitchFamily="18" charset="0"/>
                <a:cs typeface="Times New Roman" panose="02020603050405020304" pitchFamily="18" charset="0"/>
              </a:rPr>
              <a:t>,</a:t>
            </a:r>
            <a:r>
              <a:rPr lang="ru-RU" sz="3200" dirty="0" smtClean="0">
                <a:latin typeface="Times New Roman" panose="02020603050405020304" pitchFamily="18" charset="0"/>
                <a:cs typeface="Times New Roman" panose="02020603050405020304" pitchFamily="18" charset="0"/>
              </a:rPr>
              <a:t> </a:t>
            </a:r>
            <a:r>
              <a:rPr lang="ru-RU" sz="3200" dirty="0">
                <a:latin typeface="Times New Roman" panose="02020603050405020304" pitchFamily="18" charset="0"/>
                <a:cs typeface="Times New Roman" panose="02020603050405020304" pitchFamily="18" charset="0"/>
              </a:rPr>
              <a:t>его планирование, распределение поручений</a:t>
            </a:r>
            <a:endParaRPr lang="ru-RU" sz="3200" dirty="0" smtClean="0">
              <a:latin typeface="Times New Roman" panose="02020603050405020304" pitchFamily="18" charset="0"/>
              <a:cs typeface="Times New Roman" panose="02020603050405020304" pitchFamily="18" charset="0"/>
            </a:endParaRPr>
          </a:p>
          <a:p>
            <a:endParaRPr lang="ru-RU" dirty="0"/>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pic>
        <p:nvPicPr>
          <p:cNvPr id="2050" name="Picture 2" descr="https://sun9-20.userapi.com/impg/AkkVEMYUC-Qx_D0K6cYFWzF4cQqdLzZvEzb9QQ/6Swh0SV9eZI.jpg?size=2560x1920&amp;quality=95&amp;sign=2eca265d654f4262240009f8a8bd1509&amp;type=albu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901" y="4778718"/>
            <a:ext cx="2772375" cy="20792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05476"/>
            <a:ext cx="8229600" cy="1894520"/>
          </a:xfrm>
        </p:spPr>
        <p:txBody>
          <a:bodyPr>
            <a:normAutofit/>
          </a:bodyPr>
          <a:lstStyle/>
          <a:p>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Модуль (трек) </a:t>
            </a:r>
            <a:r>
              <a:rPr lang="en-US" sz="3600" b="1" i="1" dirty="0" smtClean="0">
                <a:solidFill>
                  <a:srgbClr val="FF0000"/>
                </a:solidFill>
                <a:effectLst>
                  <a:outerShdw blurRad="38100" dist="38100" dir="2700000" algn="tl">
                    <a:srgbClr val="000000">
                      <a:alpha val="43137"/>
                    </a:srgbClr>
                  </a:outerShdw>
                </a:effectLst>
                <a:latin typeface="+mn-lt"/>
                <a:cs typeface="Arial" pitchFamily="34" charset="0"/>
              </a:rPr>
              <a:t/>
            </a:r>
            <a:br>
              <a:rPr lang="en-US" sz="3600" b="1" i="1" dirty="0" smtClean="0">
                <a:solidFill>
                  <a:srgbClr val="FF0000"/>
                </a:solidFill>
                <a:effectLst>
                  <a:outerShdw blurRad="38100" dist="38100" dir="2700000" algn="tl">
                    <a:srgbClr val="000000">
                      <a:alpha val="43137"/>
                    </a:srgbClr>
                  </a:outerShdw>
                </a:effectLst>
                <a:latin typeface="+mn-lt"/>
                <a:cs typeface="Arial" pitchFamily="34" charset="0"/>
              </a:rPr>
            </a:br>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«Орленок-Лидер»</a:t>
            </a:r>
            <a:endParaRPr lang="ru-RU" sz="3600" b="1" i="1" dirty="0">
              <a:solidFill>
                <a:srgbClr val="FF0000"/>
              </a:solidFill>
              <a:effectLst>
                <a:outerShdw blurRad="38100" dist="38100" dir="2700000" algn="tl">
                  <a:srgbClr val="000000">
                    <a:alpha val="43137"/>
                  </a:srgbClr>
                </a:outerShdw>
              </a:effectLst>
              <a:latin typeface="+mn-lt"/>
              <a:cs typeface="Arial" pitchFamily="34" charset="0"/>
            </a:endParaRPr>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2812546831"/>
              </p:ext>
            </p:extLst>
          </p:nvPr>
        </p:nvGraphicFramePr>
        <p:xfrm>
          <a:off x="251520" y="1700808"/>
          <a:ext cx="8640960" cy="4882616"/>
        </p:xfrm>
        <a:graphic>
          <a:graphicData uri="http://schemas.openxmlformats.org/drawingml/2006/table">
            <a:tbl>
              <a:tblPr firstRow="1" bandRow="1">
                <a:tableStyleId>{93296810-A885-4BE3-A3E7-6D5BEEA58F35}</a:tableStyleId>
              </a:tblPr>
              <a:tblGrid>
                <a:gridCol w="3456384">
                  <a:extLst>
                    <a:ext uri="{9D8B030D-6E8A-4147-A177-3AD203B41FA5}">
                      <a16:colId xmlns="" xmlns:a16="http://schemas.microsoft.com/office/drawing/2014/main" val="20000"/>
                    </a:ext>
                  </a:extLst>
                </a:gridCol>
                <a:gridCol w="5184576">
                  <a:extLst>
                    <a:ext uri="{9D8B030D-6E8A-4147-A177-3AD203B41FA5}">
                      <a16:colId xmlns="" xmlns:a16="http://schemas.microsoft.com/office/drawing/2014/main" val="20001"/>
                    </a:ext>
                  </a:extLst>
                </a:gridCol>
              </a:tblGrid>
              <a:tr h="767816">
                <a:tc>
                  <a:txBody>
                    <a:bodyPr/>
                    <a:lstStyle/>
                    <a:p>
                      <a:pPr algn="ctr"/>
                      <a:r>
                        <a:rPr lang="ru-RU" sz="1800" dirty="0" smtClean="0">
                          <a:effectLst>
                            <a:outerShdw blurRad="38100" dist="38100" dir="2700000" algn="tl">
                              <a:srgbClr val="000000">
                                <a:alpha val="43137"/>
                              </a:srgbClr>
                            </a:outerShdw>
                          </a:effectLst>
                        </a:rPr>
                        <a:t>Общие характеристики</a:t>
                      </a:r>
                      <a:endParaRPr lang="ru-RU" sz="1800" dirty="0">
                        <a:effectLst>
                          <a:outerShdw blurRad="38100" dist="38100" dir="2700000" algn="tl">
                            <a:srgbClr val="000000">
                              <a:alpha val="43137"/>
                            </a:srgbClr>
                          </a:outerShdw>
                        </a:effectLst>
                      </a:endParaRPr>
                    </a:p>
                  </a:txBody>
                  <a:tcPr anchor="ctr"/>
                </a:tc>
                <a:tc>
                  <a:txBody>
                    <a:bodyPr/>
                    <a:lstStyle/>
                    <a:p>
                      <a:pPr algn="ctr"/>
                      <a:r>
                        <a:rPr lang="ru-RU" sz="1800" dirty="0" smtClean="0">
                          <a:effectLst>
                            <a:outerShdw blurRad="38100" dist="38100" dir="2700000" algn="tl">
                              <a:srgbClr val="000000">
                                <a:alpha val="43137"/>
                              </a:srgbClr>
                            </a:outerShdw>
                          </a:effectLst>
                        </a:rPr>
                        <a:t>ВАШИ ДЕЛА (идеи</a:t>
                      </a:r>
                      <a:r>
                        <a:rPr lang="ru-RU" sz="1800" baseline="0" dirty="0" smtClean="0">
                          <a:effectLst>
                            <a:outerShdw blurRad="38100" dist="38100" dir="2700000" algn="tl">
                              <a:srgbClr val="000000">
                                <a:alpha val="43137"/>
                              </a:srgbClr>
                            </a:outerShdw>
                          </a:effectLst>
                        </a:rPr>
                        <a:t> на будущее или </a:t>
                      </a:r>
                      <a:r>
                        <a:rPr lang="ru-RU" sz="1800" dirty="0" smtClean="0">
                          <a:effectLst>
                            <a:outerShdw blurRad="38100" dist="38100" dir="2700000" algn="tl">
                              <a:srgbClr val="000000">
                                <a:alpha val="43137"/>
                              </a:srgbClr>
                            </a:outerShdw>
                          </a:effectLst>
                        </a:rPr>
                        <a:t>реально реализованные)</a:t>
                      </a:r>
                      <a:endParaRPr lang="ru-RU" sz="1800" dirty="0">
                        <a:effectLst>
                          <a:outerShdw blurRad="38100" dist="38100" dir="2700000" algn="tl">
                            <a:srgbClr val="000000">
                              <a:alpha val="43137"/>
                            </a:srgbClr>
                          </a:outerShdw>
                        </a:effectLst>
                      </a:endParaRPr>
                    </a:p>
                  </a:txBody>
                  <a:tcPr anchor="ctr"/>
                </a:tc>
                <a:extLst>
                  <a:ext uri="{0D108BD9-81ED-4DB2-BD59-A6C34878D82A}">
                    <a16:rowId xmlns="" xmlns:a16="http://schemas.microsoft.com/office/drawing/2014/main" val="10000"/>
                  </a:ext>
                </a:extLst>
              </a:tr>
              <a:tr h="1072838">
                <a:tc>
                  <a:txBody>
                    <a:bodyPr/>
                    <a:lstStyle/>
                    <a:p>
                      <a:r>
                        <a:rPr lang="ru-RU" sz="1800" b="1" i="1" dirty="0" smtClean="0">
                          <a:solidFill>
                            <a:srgbClr val="002060"/>
                          </a:solidFill>
                        </a:rPr>
                        <a:t>Ценности, значимые качества трека</a:t>
                      </a:r>
                      <a:r>
                        <a:rPr lang="ru-RU" sz="1800" dirty="0" smtClean="0">
                          <a:solidFill>
                            <a:srgbClr val="002060"/>
                          </a:solidFill>
                        </a:rPr>
                        <a:t>: дружба, команда. </a:t>
                      </a:r>
                      <a:endParaRPr lang="ru-RU" sz="1800" dirty="0">
                        <a:solidFill>
                          <a:srgbClr val="002060"/>
                        </a:solidFill>
                      </a:endParaRPr>
                    </a:p>
                  </a:txBody>
                  <a:tcPr anchor="ctr"/>
                </a:tc>
                <a:tc rowSpan="2">
                  <a:txBody>
                    <a:bodyPr/>
                    <a:lstStyle/>
                    <a:p>
                      <a:r>
                        <a:rPr lang="ru-RU" sz="2400" b="0" i="0" kern="1200" dirty="0" smtClean="0">
                          <a:solidFill>
                            <a:schemeClr val="dk1"/>
                          </a:solidFill>
                          <a:effectLst/>
                          <a:latin typeface="Times New Roman" panose="02020603050405020304" pitchFamily="18" charset="0"/>
                          <a:ea typeface="+mn-ea"/>
                          <a:cs typeface="Times New Roman" panose="02020603050405020304" pitchFamily="18" charset="0"/>
                        </a:rPr>
                        <a:t>Праздник «День рождения коллектива класса»</a:t>
                      </a:r>
                    </a:p>
                    <a:p>
                      <a:r>
                        <a:rPr lang="ru-RU" sz="2400" b="0" i="0" kern="1200" dirty="0" smtClean="0">
                          <a:solidFill>
                            <a:schemeClr val="dk1"/>
                          </a:solidFill>
                          <a:effectLst/>
                          <a:latin typeface="Times New Roman" panose="02020603050405020304" pitchFamily="18" charset="0"/>
                          <a:ea typeface="+mn-ea"/>
                          <a:cs typeface="Times New Roman" panose="02020603050405020304" pitchFamily="18" charset="0"/>
                        </a:rPr>
                        <a:t>Игра</a:t>
                      </a:r>
                      <a:r>
                        <a:rPr lang="ru-RU" sz="2400" b="0" i="0" kern="1200" baseline="0" dirty="0" smtClean="0">
                          <a:solidFill>
                            <a:schemeClr val="dk1"/>
                          </a:solidFill>
                          <a:effectLst/>
                          <a:latin typeface="Times New Roman" panose="02020603050405020304" pitchFamily="18" charset="0"/>
                          <a:ea typeface="+mn-ea"/>
                          <a:cs typeface="Times New Roman" panose="02020603050405020304" pitchFamily="18" charset="0"/>
                        </a:rPr>
                        <a:t> «мы-команда»</a:t>
                      </a:r>
                      <a:endParaRPr lang="ru-RU" sz="2400" b="0" i="0" kern="1200" dirty="0" smtClean="0">
                        <a:solidFill>
                          <a:schemeClr val="dk1"/>
                        </a:solidFill>
                        <a:effectLst/>
                        <a:latin typeface="Times New Roman" panose="02020603050405020304" pitchFamily="18" charset="0"/>
                        <a:ea typeface="+mn-ea"/>
                        <a:cs typeface="Times New Roman" panose="02020603050405020304" pitchFamily="18" charset="0"/>
                      </a:endParaRPr>
                    </a:p>
                    <a:p>
                      <a:r>
                        <a:rPr lang="ru-RU" sz="2400" b="0" i="0" kern="1200" dirty="0" smtClean="0">
                          <a:solidFill>
                            <a:schemeClr val="dk1"/>
                          </a:solidFill>
                          <a:effectLst/>
                          <a:latin typeface="Times New Roman" panose="02020603050405020304" pitchFamily="18" charset="0"/>
                          <a:ea typeface="+mn-ea"/>
                          <a:cs typeface="Times New Roman" panose="02020603050405020304" pitchFamily="18" charset="0"/>
                        </a:rPr>
                        <a:t>Газета «Успехи класса»</a:t>
                      </a:r>
                      <a:endParaRPr lang="ru-RU" sz="2400" b="0" i="0" kern="1200" dirty="0">
                        <a:solidFill>
                          <a:srgbClr val="002060"/>
                        </a:solidFill>
                        <a:effectLst/>
                        <a:latin typeface="Times New Roman" panose="02020603050405020304" pitchFamily="18" charset="0"/>
                        <a:ea typeface="+mn-ea"/>
                        <a:cs typeface="Times New Roman" panose="02020603050405020304" pitchFamily="18" charset="0"/>
                      </a:endParaRPr>
                    </a:p>
                    <a:p>
                      <a:r>
                        <a:rPr lang="ru-RU" sz="2400" dirty="0" smtClean="0">
                          <a:latin typeface="Times New Roman" panose="02020603050405020304" pitchFamily="18" charset="0"/>
                          <a:cs typeface="Times New Roman" panose="02020603050405020304" pitchFamily="18" charset="0"/>
                        </a:rPr>
                        <a:t>«Создаём дело – готовим смело!»</a:t>
                      </a:r>
                    </a:p>
                    <a:p>
                      <a:r>
                        <a:rPr lang="ru-RU" sz="2400" dirty="0" smtClean="0">
                          <a:latin typeface="Times New Roman" panose="02020603050405020304" pitchFamily="18" charset="0"/>
                          <a:cs typeface="Times New Roman" panose="02020603050405020304" pitchFamily="18" charset="0"/>
                        </a:rPr>
                        <a:t>КТД «Своим примером» </a:t>
                      </a:r>
                    </a:p>
                    <a:p>
                      <a:r>
                        <a:rPr lang="ru-RU" sz="2400" dirty="0" smtClean="0">
                          <a:latin typeface="Times New Roman" panose="02020603050405020304" pitchFamily="18" charset="0"/>
                          <a:cs typeface="Times New Roman" panose="02020603050405020304" pitchFamily="18" charset="0"/>
                        </a:rPr>
                        <a:t>«Анализируя, растём» </a:t>
                      </a:r>
                    </a:p>
                    <a:p>
                      <a:r>
                        <a:rPr lang="ru-RU" sz="2400" dirty="0" smtClean="0">
                          <a:latin typeface="Times New Roman" panose="02020603050405020304" pitchFamily="18" charset="0"/>
                          <a:cs typeface="Times New Roman" panose="02020603050405020304" pitchFamily="18" charset="0"/>
                        </a:rPr>
                        <a:t>Знакомство с лидерами «Встреча с тем, кто умеет вести за собой» </a:t>
                      </a:r>
                    </a:p>
                    <a:p>
                      <a:r>
                        <a:rPr lang="ru-RU" sz="2400" dirty="0" smtClean="0">
                          <a:latin typeface="Times New Roman" panose="02020603050405020304" pitchFamily="18" charset="0"/>
                          <a:cs typeface="Times New Roman" panose="02020603050405020304" pitchFamily="18" charset="0"/>
                        </a:rPr>
                        <a:t>«Лидеры сегодня – Лидеры завтра»</a:t>
                      </a:r>
                    </a:p>
                    <a:p>
                      <a:r>
                        <a:rPr lang="ru-RU" sz="2400" b="0" i="0" kern="1200" dirty="0" smtClean="0">
                          <a:solidFill>
                            <a:schemeClr val="dk1"/>
                          </a:solidFill>
                          <a:effectLst/>
                          <a:latin typeface="Times New Roman" panose="02020603050405020304" pitchFamily="18" charset="0"/>
                          <a:ea typeface="+mn-ea"/>
                          <a:cs typeface="Times New Roman" panose="02020603050405020304" pitchFamily="18" charset="0"/>
                        </a:rPr>
                        <a:t>Участие в интернет-проектах</a:t>
                      </a:r>
                    </a:p>
                  </a:txBody>
                  <a:tcPr/>
                </a:tc>
                <a:extLst>
                  <a:ext uri="{0D108BD9-81ED-4DB2-BD59-A6C34878D82A}">
                    <a16:rowId xmlns="" xmlns:a16="http://schemas.microsoft.com/office/drawing/2014/main" val="10001"/>
                  </a:ext>
                </a:extLst>
              </a:tr>
              <a:tr h="2839866">
                <a:tc>
                  <a:txBody>
                    <a:bodyPr/>
                    <a:lstStyle/>
                    <a:p>
                      <a:r>
                        <a:rPr lang="ru-RU" sz="1800" b="1" i="1" dirty="0" smtClean="0">
                          <a:solidFill>
                            <a:srgbClr val="002060"/>
                          </a:solidFill>
                        </a:rPr>
                        <a:t>Цель модуля (трека)</a:t>
                      </a:r>
                      <a:r>
                        <a:rPr lang="ru-RU" sz="1800" b="1" i="0" dirty="0" smtClean="0">
                          <a:solidFill>
                            <a:srgbClr val="002060"/>
                          </a:solidFill>
                        </a:rPr>
                        <a:t>: </a:t>
                      </a:r>
                      <a:r>
                        <a:rPr lang="ru-RU" sz="1800" dirty="0" smtClean="0">
                          <a:solidFill>
                            <a:srgbClr val="002060"/>
                          </a:solidFill>
                        </a:rPr>
                        <a:t>формирование интереса к изучению истории России, своей семьи, воспитание чувства гордости за свою Родину, российский народ и историю России, формирование чувства сопричастности и ответственности за общее дело. </a:t>
                      </a:r>
                      <a:endParaRPr lang="ru-RU" sz="1800" dirty="0">
                        <a:solidFill>
                          <a:srgbClr val="002060"/>
                        </a:solidFill>
                      </a:endParaRPr>
                    </a:p>
                  </a:txBody>
                  <a:tcPr anchor="ctr"/>
                </a:tc>
                <a:tc vMerge="1">
                  <a:txBody>
                    <a:bodyPr/>
                    <a:lstStyle/>
                    <a:p>
                      <a:endParaRPr lang="ru-RU" sz="1400" dirty="0">
                        <a:solidFill>
                          <a:srgbClr val="002060"/>
                        </a:solidFill>
                      </a:endParaRPr>
                    </a:p>
                  </a:txBody>
                  <a:tcPr/>
                </a:tc>
                <a:extLst>
                  <a:ext uri="{0D108BD9-81ED-4DB2-BD59-A6C34878D82A}">
                    <a16:rowId xmlns="" xmlns:a16="http://schemas.microsoft.com/office/drawing/2014/main" val="10002"/>
                  </a:ext>
                </a:extLst>
              </a:tr>
            </a:tbl>
          </a:graphicData>
        </a:graphic>
      </p:graphicFrame>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124744"/>
            <a:ext cx="8229600" cy="720080"/>
          </a:xfrm>
        </p:spPr>
        <p:txBody>
          <a:bodyPr>
            <a:normAutofit/>
          </a:bodyPr>
          <a:lstStyle/>
          <a:p>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Модуль (трек) «Орленок-Эрудит»</a:t>
            </a:r>
            <a:endParaRPr lang="ru-RU" sz="3600" b="1" i="1" dirty="0">
              <a:solidFill>
                <a:srgbClr val="FF0000"/>
              </a:solidFill>
              <a:effectLst>
                <a:outerShdw blurRad="38100" dist="38100" dir="2700000" algn="tl">
                  <a:srgbClr val="000000">
                    <a:alpha val="43137"/>
                  </a:srgbClr>
                </a:outerShdw>
              </a:effectLst>
              <a:latin typeface="+mn-lt"/>
              <a:cs typeface="Arial" pitchFamily="34" charset="0"/>
            </a:endParaRPr>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2989838047"/>
              </p:ext>
            </p:extLst>
          </p:nvPr>
        </p:nvGraphicFramePr>
        <p:xfrm>
          <a:off x="251520" y="1844825"/>
          <a:ext cx="8640960" cy="4791138"/>
        </p:xfrm>
        <a:graphic>
          <a:graphicData uri="http://schemas.openxmlformats.org/drawingml/2006/table">
            <a:tbl>
              <a:tblPr firstRow="1" bandRow="1">
                <a:tableStyleId>{F5AB1C69-6EDB-4FF4-983F-18BD219EF322}</a:tableStyleId>
              </a:tblPr>
              <a:tblGrid>
                <a:gridCol w="3528392">
                  <a:extLst>
                    <a:ext uri="{9D8B030D-6E8A-4147-A177-3AD203B41FA5}">
                      <a16:colId xmlns="" xmlns:a16="http://schemas.microsoft.com/office/drawing/2014/main" val="20000"/>
                    </a:ext>
                  </a:extLst>
                </a:gridCol>
                <a:gridCol w="5112568">
                  <a:extLst>
                    <a:ext uri="{9D8B030D-6E8A-4147-A177-3AD203B41FA5}">
                      <a16:colId xmlns="" xmlns:a16="http://schemas.microsoft.com/office/drawing/2014/main" val="20001"/>
                    </a:ext>
                  </a:extLst>
                </a:gridCol>
              </a:tblGrid>
              <a:tr h="529462">
                <a:tc>
                  <a:txBody>
                    <a:bodyPr/>
                    <a:lstStyle/>
                    <a:p>
                      <a:pPr algn="ctr"/>
                      <a:r>
                        <a:rPr lang="ru-RU" sz="1800" dirty="0" smtClean="0">
                          <a:effectLst>
                            <a:outerShdw blurRad="38100" dist="38100" dir="2700000" algn="tl">
                              <a:srgbClr val="000000">
                                <a:alpha val="43137"/>
                              </a:srgbClr>
                            </a:outerShdw>
                          </a:effectLst>
                        </a:rPr>
                        <a:t>Общие характеристики</a:t>
                      </a:r>
                      <a:endParaRPr lang="ru-RU" sz="1800" dirty="0">
                        <a:effectLst>
                          <a:outerShdw blurRad="38100" dist="38100" dir="2700000" algn="tl">
                            <a:srgbClr val="000000">
                              <a:alpha val="43137"/>
                            </a:srgbClr>
                          </a:outerShdw>
                        </a:effectLst>
                      </a:endParaRPr>
                    </a:p>
                  </a:txBody>
                  <a:tcPr anchor="ctr"/>
                </a:tc>
                <a:tc>
                  <a:txBody>
                    <a:bodyPr/>
                    <a:lstStyle/>
                    <a:p>
                      <a:pPr algn="ctr"/>
                      <a:r>
                        <a:rPr lang="ru-RU" sz="1800" dirty="0" smtClean="0">
                          <a:effectLst>
                            <a:outerShdw blurRad="38100" dist="38100" dir="2700000" algn="tl">
                              <a:srgbClr val="000000">
                                <a:alpha val="43137"/>
                              </a:srgbClr>
                            </a:outerShdw>
                          </a:effectLst>
                        </a:rPr>
                        <a:t>ВАШИ ДЕЛА (идеи</a:t>
                      </a:r>
                      <a:r>
                        <a:rPr lang="ru-RU" sz="1800" baseline="0" dirty="0" smtClean="0">
                          <a:effectLst>
                            <a:outerShdw blurRad="38100" dist="38100" dir="2700000" algn="tl">
                              <a:srgbClr val="000000">
                                <a:alpha val="43137"/>
                              </a:srgbClr>
                            </a:outerShdw>
                          </a:effectLst>
                        </a:rPr>
                        <a:t> на будущее или </a:t>
                      </a:r>
                      <a:r>
                        <a:rPr lang="ru-RU" sz="1800" dirty="0" smtClean="0">
                          <a:effectLst>
                            <a:outerShdw blurRad="38100" dist="38100" dir="2700000" algn="tl">
                              <a:srgbClr val="000000">
                                <a:alpha val="43137"/>
                              </a:srgbClr>
                            </a:outerShdw>
                          </a:effectLst>
                        </a:rPr>
                        <a:t>реально реализованные)</a:t>
                      </a:r>
                      <a:endParaRPr lang="ru-RU" sz="1800" dirty="0">
                        <a:effectLst>
                          <a:outerShdw blurRad="38100" dist="38100" dir="2700000" algn="tl">
                            <a:srgbClr val="000000">
                              <a:alpha val="43137"/>
                            </a:srgbClr>
                          </a:outerShdw>
                        </a:effectLst>
                      </a:endParaRPr>
                    </a:p>
                  </a:txBody>
                  <a:tcPr anchor="ctr"/>
                </a:tc>
                <a:extLst>
                  <a:ext uri="{0D108BD9-81ED-4DB2-BD59-A6C34878D82A}">
                    <a16:rowId xmlns="" xmlns:a16="http://schemas.microsoft.com/office/drawing/2014/main" val="10000"/>
                  </a:ext>
                </a:extLst>
              </a:tr>
              <a:tr h="1495701">
                <a:tc>
                  <a:txBody>
                    <a:bodyPr/>
                    <a:lstStyle/>
                    <a:p>
                      <a:r>
                        <a:rPr lang="ru-RU" sz="1800" b="1" i="1" dirty="0" smtClean="0">
                          <a:solidFill>
                            <a:srgbClr val="002060"/>
                          </a:solidFill>
                        </a:rPr>
                        <a:t>Ценности, значимые качества трека</a:t>
                      </a:r>
                      <a:r>
                        <a:rPr lang="ru-RU" sz="1800" dirty="0" smtClean="0">
                          <a:solidFill>
                            <a:srgbClr val="002060"/>
                          </a:solidFill>
                        </a:rPr>
                        <a:t>: познание. </a:t>
                      </a:r>
                    </a:p>
                    <a:p>
                      <a:r>
                        <a:rPr lang="ru-RU" sz="1800" b="1" i="1" dirty="0" smtClean="0">
                          <a:solidFill>
                            <a:srgbClr val="002060"/>
                          </a:solidFill>
                        </a:rPr>
                        <a:t>Символ трека</a:t>
                      </a:r>
                      <a:r>
                        <a:rPr lang="ru-RU" sz="1800" dirty="0" smtClean="0">
                          <a:solidFill>
                            <a:srgbClr val="002060"/>
                          </a:solidFill>
                        </a:rPr>
                        <a:t>: конверт-копилка</a:t>
                      </a:r>
                      <a:endParaRPr lang="ru-RU" sz="1800" dirty="0">
                        <a:solidFill>
                          <a:srgbClr val="002060"/>
                        </a:solidFill>
                      </a:endParaRPr>
                    </a:p>
                  </a:txBody>
                  <a:tcPr anchor="ctr"/>
                </a:tc>
                <a:tc rowSpan="2">
                  <a:txBody>
                    <a:bodyPr/>
                    <a:lstStyle/>
                    <a:p>
                      <a:r>
                        <a:rPr lang="ru-RU" sz="2400" dirty="0" smtClean="0">
                          <a:solidFill>
                            <a:schemeClr val="tx1"/>
                          </a:solidFill>
                          <a:latin typeface="Times New Roman" panose="02020603050405020304" pitchFamily="18" charset="0"/>
                          <a:cs typeface="Times New Roman" panose="02020603050405020304" pitchFamily="18" charset="0"/>
                        </a:rPr>
                        <a:t>Экскурсия в школьную библиотеку</a:t>
                      </a:r>
                    </a:p>
                    <a:p>
                      <a:r>
                        <a:rPr lang="ru-RU" sz="2400" dirty="0" err="1" smtClean="0">
                          <a:solidFill>
                            <a:schemeClr val="tx1"/>
                          </a:solidFill>
                          <a:latin typeface="Times New Roman" panose="02020603050405020304" pitchFamily="18" charset="0"/>
                          <a:cs typeface="Times New Roman" panose="02020603050405020304" pitchFamily="18" charset="0"/>
                        </a:rPr>
                        <a:t>Квест</a:t>
                      </a:r>
                      <a:r>
                        <a:rPr lang="ru-RU" sz="2400" baseline="0" dirty="0" smtClean="0">
                          <a:solidFill>
                            <a:schemeClr val="tx1"/>
                          </a:solidFill>
                          <a:latin typeface="Times New Roman" panose="02020603050405020304" pitchFamily="18" charset="0"/>
                          <a:cs typeface="Times New Roman" panose="02020603050405020304" pitchFamily="18" charset="0"/>
                        </a:rPr>
                        <a:t> – игра «Играем, узнаем, отгадываем»</a:t>
                      </a:r>
                    </a:p>
                    <a:p>
                      <a:r>
                        <a:rPr lang="ru-RU" sz="2400" b="0" i="0" kern="1200" dirty="0" smtClean="0">
                          <a:solidFill>
                            <a:schemeClr val="dk1"/>
                          </a:solidFill>
                          <a:effectLst/>
                          <a:latin typeface="Times New Roman" panose="02020603050405020304" pitchFamily="18" charset="0"/>
                          <a:ea typeface="+mn-ea"/>
                          <a:cs typeface="Times New Roman" panose="02020603050405020304" pitchFamily="18" charset="0"/>
                        </a:rPr>
                        <a:t>Игра "Читай, играй и узнавай» (создание</a:t>
                      </a:r>
                      <a:r>
                        <a:rPr lang="ru-RU" sz="2400" b="0" i="0" kern="1200" baseline="0" dirty="0" smtClean="0">
                          <a:solidFill>
                            <a:schemeClr val="dk1"/>
                          </a:solidFill>
                          <a:effectLst/>
                          <a:latin typeface="Times New Roman" panose="02020603050405020304" pitchFamily="18" charset="0"/>
                          <a:ea typeface="+mn-ea"/>
                          <a:cs typeface="Times New Roman" panose="02020603050405020304" pitchFamily="18" charset="0"/>
                        </a:rPr>
                        <a:t> стенгазеты)</a:t>
                      </a:r>
                    </a:p>
                    <a:p>
                      <a:r>
                        <a:rPr lang="ru-RU" sz="2400" b="0" i="0" kern="1200" baseline="0" dirty="0" smtClean="0">
                          <a:solidFill>
                            <a:schemeClr val="dk1"/>
                          </a:solidFill>
                          <a:effectLst/>
                          <a:latin typeface="Times New Roman" panose="02020603050405020304" pitchFamily="18" charset="0"/>
                          <a:ea typeface="+mn-ea"/>
                          <a:cs typeface="Times New Roman" panose="02020603050405020304" pitchFamily="18" charset="0"/>
                        </a:rPr>
                        <a:t>Командные олимпиады по предметам</a:t>
                      </a:r>
                    </a:p>
                    <a:p>
                      <a:r>
                        <a:rPr lang="ru-RU" sz="2400" dirty="0" smtClean="0">
                          <a:latin typeface="Times New Roman" panose="02020603050405020304" pitchFamily="18" charset="0"/>
                          <a:cs typeface="Times New Roman" panose="02020603050405020304" pitchFamily="18" charset="0"/>
                        </a:rPr>
                        <a:t>КТД «От полезных идей – к полезным делам!» </a:t>
                      </a:r>
                      <a:endParaRPr lang="ru-RU" sz="24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1"/>
                  </a:ext>
                </a:extLst>
              </a:tr>
              <a:tr h="2655357">
                <a:tc>
                  <a:txBody>
                    <a:bodyPr/>
                    <a:lstStyle/>
                    <a:p>
                      <a:r>
                        <a:rPr lang="ru-RU" sz="1800" b="1" i="1" dirty="0" smtClean="0">
                          <a:solidFill>
                            <a:srgbClr val="002060"/>
                          </a:solidFill>
                        </a:rPr>
                        <a:t>Цель модуля (трека)</a:t>
                      </a:r>
                      <a:r>
                        <a:rPr lang="ru-RU" sz="1800" dirty="0" smtClean="0">
                          <a:solidFill>
                            <a:srgbClr val="002060"/>
                          </a:solidFill>
                        </a:rPr>
                        <a:t>: формирование интереса к познанию. </a:t>
                      </a:r>
                      <a:endParaRPr lang="ru-RU" sz="1800" dirty="0">
                        <a:solidFill>
                          <a:srgbClr val="002060"/>
                        </a:solidFill>
                      </a:endParaRPr>
                    </a:p>
                  </a:txBody>
                  <a:tcPr anchor="ctr"/>
                </a:tc>
                <a:tc vMerge="1">
                  <a:txBody>
                    <a:bodyPr/>
                    <a:lstStyle/>
                    <a:p>
                      <a:endParaRPr lang="ru-RU" sz="1400" dirty="0">
                        <a:solidFill>
                          <a:srgbClr val="002060"/>
                        </a:solidFill>
                      </a:endParaRPr>
                    </a:p>
                  </a:txBody>
                  <a:tcPr/>
                </a:tc>
                <a:extLst>
                  <a:ext uri="{0D108BD9-81ED-4DB2-BD59-A6C34878D82A}">
                    <a16:rowId xmlns="" xmlns:a16="http://schemas.microsoft.com/office/drawing/2014/main" val="10002"/>
                  </a:ext>
                </a:extLst>
              </a:tr>
            </a:tbl>
          </a:graphicData>
        </a:graphic>
      </p:graphicFrame>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04664"/>
            <a:ext cx="8229600" cy="1368152"/>
          </a:xfrm>
        </p:spPr>
        <p:txBody>
          <a:bodyPr>
            <a:normAutofit/>
          </a:bodyPr>
          <a:lstStyle/>
          <a:p>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Модуль (трек) </a:t>
            </a:r>
            <a:b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br>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«Орленок-Доброволец»</a:t>
            </a:r>
            <a:endParaRPr lang="ru-RU" sz="3600" b="1" i="1" dirty="0">
              <a:solidFill>
                <a:srgbClr val="FF0000"/>
              </a:solidFill>
              <a:effectLst>
                <a:outerShdw blurRad="38100" dist="38100" dir="2700000" algn="tl">
                  <a:srgbClr val="000000">
                    <a:alpha val="43137"/>
                  </a:srgbClr>
                </a:outerShdw>
              </a:effectLst>
              <a:latin typeface="+mn-lt"/>
              <a:cs typeface="Arial" pitchFamily="34" charset="0"/>
            </a:endParaRPr>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2808986438"/>
              </p:ext>
            </p:extLst>
          </p:nvPr>
        </p:nvGraphicFramePr>
        <p:xfrm>
          <a:off x="251520" y="1844824"/>
          <a:ext cx="8712968" cy="4752527"/>
        </p:xfrm>
        <a:graphic>
          <a:graphicData uri="http://schemas.openxmlformats.org/drawingml/2006/table">
            <a:tbl>
              <a:tblPr firstRow="1" bandRow="1">
                <a:tableStyleId>{21E4AEA4-8DFA-4A89-87EB-49C32662AFE0}</a:tableStyleId>
              </a:tblPr>
              <a:tblGrid>
                <a:gridCol w="3528392">
                  <a:extLst>
                    <a:ext uri="{9D8B030D-6E8A-4147-A177-3AD203B41FA5}">
                      <a16:colId xmlns="" xmlns:a16="http://schemas.microsoft.com/office/drawing/2014/main" val="20000"/>
                    </a:ext>
                  </a:extLst>
                </a:gridCol>
                <a:gridCol w="5184576">
                  <a:extLst>
                    <a:ext uri="{9D8B030D-6E8A-4147-A177-3AD203B41FA5}">
                      <a16:colId xmlns="" xmlns:a16="http://schemas.microsoft.com/office/drawing/2014/main" val="20001"/>
                    </a:ext>
                  </a:extLst>
                </a:gridCol>
              </a:tblGrid>
              <a:tr h="779628">
                <a:tc>
                  <a:txBody>
                    <a:bodyPr/>
                    <a:lstStyle/>
                    <a:p>
                      <a:pPr algn="ctr"/>
                      <a:r>
                        <a:rPr lang="ru-RU" sz="1800" dirty="0" smtClean="0">
                          <a:effectLst>
                            <a:outerShdw blurRad="38100" dist="38100" dir="2700000" algn="tl">
                              <a:srgbClr val="000000">
                                <a:alpha val="43137"/>
                              </a:srgbClr>
                            </a:outerShdw>
                          </a:effectLst>
                        </a:rPr>
                        <a:t>Общие характеристики</a:t>
                      </a:r>
                      <a:endParaRPr lang="ru-RU" sz="1800" dirty="0">
                        <a:effectLst>
                          <a:outerShdw blurRad="38100" dist="38100" dir="2700000" algn="tl">
                            <a:srgbClr val="000000">
                              <a:alpha val="43137"/>
                            </a:srgbClr>
                          </a:outerShdw>
                        </a:effectLst>
                      </a:endParaRPr>
                    </a:p>
                  </a:txBody>
                  <a:tcPr anchor="ctr"/>
                </a:tc>
                <a:tc>
                  <a:txBody>
                    <a:bodyPr/>
                    <a:lstStyle/>
                    <a:p>
                      <a:pPr algn="ctr"/>
                      <a:r>
                        <a:rPr lang="ru-RU" sz="1800" dirty="0" smtClean="0">
                          <a:effectLst>
                            <a:outerShdw blurRad="38100" dist="38100" dir="2700000" algn="tl">
                              <a:srgbClr val="000000">
                                <a:alpha val="43137"/>
                              </a:srgbClr>
                            </a:outerShdw>
                          </a:effectLst>
                        </a:rPr>
                        <a:t>ВАШИ ДЕЛА (идеи</a:t>
                      </a:r>
                      <a:r>
                        <a:rPr lang="ru-RU" sz="1800" baseline="0" dirty="0" smtClean="0">
                          <a:effectLst>
                            <a:outerShdw blurRad="38100" dist="38100" dir="2700000" algn="tl">
                              <a:srgbClr val="000000">
                                <a:alpha val="43137"/>
                              </a:srgbClr>
                            </a:outerShdw>
                          </a:effectLst>
                        </a:rPr>
                        <a:t> на будущее или </a:t>
                      </a:r>
                      <a:r>
                        <a:rPr lang="ru-RU" sz="1800" dirty="0" smtClean="0">
                          <a:effectLst>
                            <a:outerShdw blurRad="38100" dist="38100" dir="2700000" algn="tl">
                              <a:srgbClr val="000000">
                                <a:alpha val="43137"/>
                              </a:srgbClr>
                            </a:outerShdw>
                          </a:effectLst>
                        </a:rPr>
                        <a:t>реально реализованные)</a:t>
                      </a:r>
                      <a:endParaRPr lang="ru-RU" sz="1800" dirty="0">
                        <a:effectLst>
                          <a:outerShdw blurRad="38100" dist="38100" dir="2700000" algn="tl">
                            <a:srgbClr val="000000">
                              <a:alpha val="43137"/>
                            </a:srgbClr>
                          </a:outerShdw>
                        </a:effectLst>
                      </a:endParaRPr>
                    </a:p>
                  </a:txBody>
                  <a:tcPr anchor="ctr"/>
                </a:tc>
                <a:extLst>
                  <a:ext uri="{0D108BD9-81ED-4DB2-BD59-A6C34878D82A}">
                    <a16:rowId xmlns="" xmlns:a16="http://schemas.microsoft.com/office/drawing/2014/main" val="10000"/>
                  </a:ext>
                </a:extLst>
              </a:tr>
              <a:tr h="1089343">
                <a:tc>
                  <a:txBody>
                    <a:bodyPr/>
                    <a:lstStyle/>
                    <a:p>
                      <a:r>
                        <a:rPr lang="ru-RU" sz="1800" b="1" i="1" dirty="0" smtClean="0">
                          <a:solidFill>
                            <a:srgbClr val="002060"/>
                          </a:solidFill>
                        </a:rPr>
                        <a:t>Ценности, значимые качества трека</a:t>
                      </a:r>
                      <a:r>
                        <a:rPr lang="ru-RU" sz="1800" dirty="0" smtClean="0">
                          <a:solidFill>
                            <a:srgbClr val="002060"/>
                          </a:solidFill>
                        </a:rPr>
                        <a:t>:</a:t>
                      </a:r>
                      <a:r>
                        <a:rPr lang="ru-RU" sz="1800" baseline="0" dirty="0" smtClean="0">
                          <a:solidFill>
                            <a:srgbClr val="002060"/>
                          </a:solidFill>
                        </a:rPr>
                        <a:t> </a:t>
                      </a:r>
                      <a:r>
                        <a:rPr lang="ru-RU" sz="1800" dirty="0" smtClean="0">
                          <a:solidFill>
                            <a:srgbClr val="002060"/>
                          </a:solidFill>
                        </a:rPr>
                        <a:t>милосердие, доброта, забота. </a:t>
                      </a:r>
                      <a:endParaRPr lang="ru-RU" sz="1800" dirty="0">
                        <a:solidFill>
                          <a:srgbClr val="002060"/>
                        </a:solidFill>
                      </a:endParaRPr>
                    </a:p>
                  </a:txBody>
                  <a:tcPr anchor="ctr"/>
                </a:tc>
                <a:tc rowSpan="2">
                  <a:txBody>
                    <a:bodyPr/>
                    <a:lstStyle/>
                    <a:p>
                      <a:r>
                        <a:rPr lang="ru-RU" sz="2400" baseline="0" dirty="0" smtClean="0">
                          <a:solidFill>
                            <a:schemeClr val="tx1"/>
                          </a:solidFill>
                          <a:latin typeface="Times New Roman" panose="02020603050405020304" pitchFamily="18" charset="0"/>
                          <a:cs typeface="Times New Roman" panose="02020603050405020304" pitchFamily="18" charset="0"/>
                        </a:rPr>
                        <a:t>Проект «Помощь близким» (стенгазета)</a:t>
                      </a:r>
                    </a:p>
                    <a:p>
                      <a:r>
                        <a:rPr lang="ru-RU" sz="2400" baseline="0" dirty="0" smtClean="0">
                          <a:solidFill>
                            <a:schemeClr val="tx1"/>
                          </a:solidFill>
                          <a:latin typeface="Times New Roman" panose="02020603050405020304" pitchFamily="18" charset="0"/>
                          <a:cs typeface="Times New Roman" panose="02020603050405020304" pitchFamily="18" charset="0"/>
                        </a:rPr>
                        <a:t>КТД « «Чем я могу помочь окружающим»</a:t>
                      </a:r>
                    </a:p>
                    <a:p>
                      <a:r>
                        <a:rPr lang="ru-RU" sz="2400" baseline="0" dirty="0" smtClean="0">
                          <a:solidFill>
                            <a:schemeClr val="tx1"/>
                          </a:solidFill>
                          <a:latin typeface="Times New Roman" panose="02020603050405020304" pitchFamily="18" charset="0"/>
                          <a:cs typeface="Times New Roman" panose="02020603050405020304" pitchFamily="18" charset="0"/>
                        </a:rPr>
                        <a:t>Коллаж «Мой труд»</a:t>
                      </a:r>
                    </a:p>
                    <a:p>
                      <a:r>
                        <a:rPr lang="ru-RU" sz="2400" dirty="0" smtClean="0">
                          <a:latin typeface="Times New Roman" panose="02020603050405020304" pitchFamily="18" charset="0"/>
                          <a:cs typeface="Times New Roman" panose="02020603050405020304" pitchFamily="18" charset="0"/>
                        </a:rPr>
                        <a:t>«Где живёт добро?» (стенгазета»</a:t>
                      </a:r>
                    </a:p>
                    <a:p>
                      <a:r>
                        <a:rPr lang="ru-RU" sz="2400" dirty="0" smtClean="0">
                          <a:latin typeface="Times New Roman" panose="02020603050405020304" pitchFamily="18" charset="0"/>
                          <a:cs typeface="Times New Roman" panose="02020603050405020304" pitchFamily="18" charset="0"/>
                        </a:rPr>
                        <a:t>«Доброволец – это доброе сердце» (рисунки)</a:t>
                      </a:r>
                      <a:endParaRPr lang="ru-RU" sz="24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1"/>
                  </a:ext>
                </a:extLst>
              </a:tr>
              <a:tr h="2883556">
                <a:tc>
                  <a:txBody>
                    <a:bodyPr/>
                    <a:lstStyle/>
                    <a:p>
                      <a:r>
                        <a:rPr lang="ru-RU" sz="1800" b="1" i="1" dirty="0" smtClean="0">
                          <a:solidFill>
                            <a:srgbClr val="002060"/>
                          </a:solidFill>
                        </a:rPr>
                        <a:t>Цель модуля (трека</a:t>
                      </a:r>
                      <a:r>
                        <a:rPr lang="ru-RU" sz="1800" dirty="0" smtClean="0">
                          <a:solidFill>
                            <a:srgbClr val="002060"/>
                          </a:solidFill>
                        </a:rPr>
                        <a:t>): формирование интереса и ценностного отношения к добровольческой деятельности, расширение кругозора, воспитание нравственных чувств и этического сознания. </a:t>
                      </a:r>
                    </a:p>
                  </a:txBody>
                  <a:tcPr anchor="ctr"/>
                </a:tc>
                <a:tc vMerge="1">
                  <a:txBody>
                    <a:bodyPr/>
                    <a:lstStyle/>
                    <a:p>
                      <a:endParaRPr lang="ru-RU" sz="1400" dirty="0">
                        <a:solidFill>
                          <a:srgbClr val="002060"/>
                        </a:solidFill>
                      </a:endParaRPr>
                    </a:p>
                  </a:txBody>
                  <a:tcPr/>
                </a:tc>
                <a:extLst>
                  <a:ext uri="{0D108BD9-81ED-4DB2-BD59-A6C34878D82A}">
                    <a16:rowId xmlns="" xmlns:a16="http://schemas.microsoft.com/office/drawing/2014/main" val="10002"/>
                  </a:ext>
                </a:extLst>
              </a:tr>
            </a:tbl>
          </a:graphicData>
        </a:graphic>
      </p:graphicFrame>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124744"/>
            <a:ext cx="8229600" cy="648072"/>
          </a:xfrm>
        </p:spPr>
        <p:txBody>
          <a:bodyPr>
            <a:normAutofit/>
          </a:bodyPr>
          <a:lstStyle/>
          <a:p>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Модуль (трек) «Орленок-Мастер»</a:t>
            </a:r>
            <a:endParaRPr lang="ru-RU" sz="3600" b="1" i="1" dirty="0">
              <a:solidFill>
                <a:srgbClr val="FF0000"/>
              </a:solidFill>
              <a:effectLst>
                <a:outerShdw blurRad="38100" dist="38100" dir="2700000" algn="tl">
                  <a:srgbClr val="000000">
                    <a:alpha val="43137"/>
                  </a:srgbClr>
                </a:outerShdw>
              </a:effectLst>
              <a:latin typeface="+mn-lt"/>
              <a:cs typeface="Arial" pitchFamily="34" charset="0"/>
            </a:endParaRPr>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2982136"/>
              </p:ext>
            </p:extLst>
          </p:nvPr>
        </p:nvGraphicFramePr>
        <p:xfrm>
          <a:off x="251520" y="1844824"/>
          <a:ext cx="8712968" cy="4752527"/>
        </p:xfrm>
        <a:graphic>
          <a:graphicData uri="http://schemas.openxmlformats.org/drawingml/2006/table">
            <a:tbl>
              <a:tblPr firstRow="1" bandRow="1">
                <a:tableStyleId>{7DF18680-E054-41AD-8BC1-D1AEF772440D}</a:tableStyleId>
              </a:tblPr>
              <a:tblGrid>
                <a:gridCol w="3816424">
                  <a:extLst>
                    <a:ext uri="{9D8B030D-6E8A-4147-A177-3AD203B41FA5}">
                      <a16:colId xmlns="" xmlns:a16="http://schemas.microsoft.com/office/drawing/2014/main" val="20000"/>
                    </a:ext>
                  </a:extLst>
                </a:gridCol>
                <a:gridCol w="4896544">
                  <a:extLst>
                    <a:ext uri="{9D8B030D-6E8A-4147-A177-3AD203B41FA5}">
                      <a16:colId xmlns="" xmlns:a16="http://schemas.microsoft.com/office/drawing/2014/main" val="20001"/>
                    </a:ext>
                  </a:extLst>
                </a:gridCol>
              </a:tblGrid>
              <a:tr h="779628">
                <a:tc>
                  <a:txBody>
                    <a:bodyPr/>
                    <a:lstStyle/>
                    <a:p>
                      <a:pPr algn="ctr"/>
                      <a:r>
                        <a:rPr lang="ru-RU" sz="1800" dirty="0" smtClean="0">
                          <a:effectLst>
                            <a:outerShdw blurRad="38100" dist="38100" dir="2700000" algn="tl">
                              <a:srgbClr val="000000">
                                <a:alpha val="43137"/>
                              </a:srgbClr>
                            </a:outerShdw>
                          </a:effectLst>
                        </a:rPr>
                        <a:t>Общие характеристики</a:t>
                      </a:r>
                      <a:endParaRPr lang="ru-RU" sz="1800" dirty="0">
                        <a:effectLst>
                          <a:outerShdw blurRad="38100" dist="38100" dir="2700000" algn="tl">
                            <a:srgbClr val="000000">
                              <a:alpha val="43137"/>
                            </a:srgbClr>
                          </a:outerShdw>
                        </a:effectLst>
                      </a:endParaRPr>
                    </a:p>
                  </a:txBody>
                  <a:tcPr anchor="ctr"/>
                </a:tc>
                <a:tc>
                  <a:txBody>
                    <a:bodyPr/>
                    <a:lstStyle/>
                    <a:p>
                      <a:pPr algn="ctr"/>
                      <a:r>
                        <a:rPr lang="ru-RU" sz="1800" dirty="0" smtClean="0">
                          <a:effectLst>
                            <a:outerShdw blurRad="38100" dist="38100" dir="2700000" algn="tl">
                              <a:srgbClr val="000000">
                                <a:alpha val="43137"/>
                              </a:srgbClr>
                            </a:outerShdw>
                          </a:effectLst>
                        </a:rPr>
                        <a:t>ВАШИ ДЕЛА (идеи</a:t>
                      </a:r>
                      <a:r>
                        <a:rPr lang="ru-RU" sz="1800" baseline="0" dirty="0" smtClean="0">
                          <a:effectLst>
                            <a:outerShdw blurRad="38100" dist="38100" dir="2700000" algn="tl">
                              <a:srgbClr val="000000">
                                <a:alpha val="43137"/>
                              </a:srgbClr>
                            </a:outerShdw>
                          </a:effectLst>
                        </a:rPr>
                        <a:t> на будущее или </a:t>
                      </a:r>
                      <a:r>
                        <a:rPr lang="ru-RU" sz="1800" dirty="0" smtClean="0">
                          <a:effectLst>
                            <a:outerShdw blurRad="38100" dist="38100" dir="2700000" algn="tl">
                              <a:srgbClr val="000000">
                                <a:alpha val="43137"/>
                              </a:srgbClr>
                            </a:outerShdw>
                          </a:effectLst>
                        </a:rPr>
                        <a:t>реально реализованные)</a:t>
                      </a:r>
                      <a:endParaRPr lang="ru-RU" sz="1800" dirty="0">
                        <a:effectLst>
                          <a:outerShdw blurRad="38100" dist="38100" dir="2700000" algn="tl">
                            <a:srgbClr val="000000">
                              <a:alpha val="43137"/>
                            </a:srgbClr>
                          </a:outerShdw>
                        </a:effectLst>
                      </a:endParaRPr>
                    </a:p>
                  </a:txBody>
                  <a:tcPr anchor="ctr"/>
                </a:tc>
                <a:extLst>
                  <a:ext uri="{0D108BD9-81ED-4DB2-BD59-A6C34878D82A}">
                    <a16:rowId xmlns="" xmlns:a16="http://schemas.microsoft.com/office/drawing/2014/main" val="10000"/>
                  </a:ext>
                </a:extLst>
              </a:tr>
              <a:tr h="1089343">
                <a:tc>
                  <a:txBody>
                    <a:bodyPr/>
                    <a:lstStyle/>
                    <a:p>
                      <a:r>
                        <a:rPr lang="ru-RU" sz="1800" b="1" i="1" dirty="0" smtClean="0">
                          <a:solidFill>
                            <a:srgbClr val="002060"/>
                          </a:solidFill>
                        </a:rPr>
                        <a:t>Ценности, значимые качества трека</a:t>
                      </a:r>
                      <a:r>
                        <a:rPr lang="ru-RU" sz="1800" dirty="0" smtClean="0">
                          <a:solidFill>
                            <a:srgbClr val="002060"/>
                          </a:solidFill>
                        </a:rPr>
                        <a:t>:</a:t>
                      </a:r>
                      <a:r>
                        <a:rPr lang="ru-RU" sz="1800" baseline="0" dirty="0" smtClean="0">
                          <a:solidFill>
                            <a:srgbClr val="002060"/>
                          </a:solidFill>
                        </a:rPr>
                        <a:t> </a:t>
                      </a:r>
                      <a:r>
                        <a:rPr lang="ru-RU" sz="1800" dirty="0" smtClean="0">
                          <a:solidFill>
                            <a:srgbClr val="002060"/>
                          </a:solidFill>
                        </a:rPr>
                        <a:t>познание, творчество, красота.</a:t>
                      </a:r>
                      <a:endParaRPr lang="ru-RU" sz="1800" dirty="0">
                        <a:solidFill>
                          <a:srgbClr val="002060"/>
                        </a:solidFill>
                      </a:endParaRPr>
                    </a:p>
                  </a:txBody>
                  <a:tcPr anchor="ctr"/>
                </a:tc>
                <a:tc rowSpan="2">
                  <a:txBody>
                    <a:bodyPr/>
                    <a:lstStyle/>
                    <a:p>
                      <a:r>
                        <a:rPr lang="ru-RU" sz="2400" dirty="0" smtClean="0">
                          <a:solidFill>
                            <a:schemeClr val="tx1"/>
                          </a:solidFill>
                          <a:latin typeface="Times New Roman" panose="02020603050405020304" pitchFamily="18" charset="0"/>
                          <a:cs typeface="Times New Roman" panose="02020603050405020304" pitchFamily="18" charset="0"/>
                        </a:rPr>
                        <a:t>«На</a:t>
                      </a:r>
                      <a:r>
                        <a:rPr lang="ru-RU" sz="2400" baseline="0" dirty="0" smtClean="0">
                          <a:solidFill>
                            <a:schemeClr val="tx1"/>
                          </a:solidFill>
                          <a:latin typeface="Times New Roman" panose="02020603050405020304" pitchFamily="18" charset="0"/>
                          <a:cs typeface="Times New Roman" panose="02020603050405020304" pitchFamily="18" charset="0"/>
                        </a:rPr>
                        <a:t>ша мастерская. Мы-</a:t>
                      </a:r>
                      <a:r>
                        <a:rPr lang="ru-RU" sz="2400" baseline="0" dirty="0" err="1" smtClean="0">
                          <a:solidFill>
                            <a:schemeClr val="tx1"/>
                          </a:solidFill>
                          <a:latin typeface="Times New Roman" panose="02020603050405020304" pitchFamily="18" charset="0"/>
                          <a:cs typeface="Times New Roman" panose="02020603050405020304" pitchFamily="18" charset="0"/>
                        </a:rPr>
                        <a:t>Мастеры</a:t>
                      </a:r>
                      <a:r>
                        <a:rPr lang="ru-RU" sz="2400" baseline="0" dirty="0" smtClean="0">
                          <a:solidFill>
                            <a:schemeClr val="tx1"/>
                          </a:solidFill>
                          <a:latin typeface="Times New Roman" panose="02020603050405020304" pitchFamily="18" charset="0"/>
                          <a:cs typeface="Times New Roman" panose="02020603050405020304" pitchFamily="18" charset="0"/>
                        </a:rPr>
                        <a:t>»</a:t>
                      </a:r>
                    </a:p>
                    <a:p>
                      <a:r>
                        <a:rPr lang="ru-RU" sz="2400" baseline="0" dirty="0" smtClean="0">
                          <a:solidFill>
                            <a:schemeClr val="tx1"/>
                          </a:solidFill>
                          <a:latin typeface="Times New Roman" panose="02020603050405020304" pitchFamily="18" charset="0"/>
                          <a:cs typeface="Times New Roman" panose="02020603050405020304" pitchFamily="18" charset="0"/>
                        </a:rPr>
                        <a:t>КТД «В мастерской творцов»</a:t>
                      </a:r>
                    </a:p>
                    <a:p>
                      <a:r>
                        <a:rPr lang="ru-RU" sz="2400" baseline="0" dirty="0" smtClean="0">
                          <a:solidFill>
                            <a:schemeClr val="tx1"/>
                          </a:solidFill>
                          <a:latin typeface="Times New Roman" panose="02020603050405020304" pitchFamily="18" charset="0"/>
                          <a:cs typeface="Times New Roman" panose="02020603050405020304" pitchFamily="18" charset="0"/>
                        </a:rPr>
                        <a:t>КТД «Новогодняя мастерская»</a:t>
                      </a:r>
                    </a:p>
                    <a:p>
                      <a:r>
                        <a:rPr lang="ru-RU" sz="2400" dirty="0" smtClean="0">
                          <a:solidFill>
                            <a:schemeClr val="tx1"/>
                          </a:solidFill>
                          <a:latin typeface="Times New Roman" panose="02020603050405020304" pitchFamily="18" charset="0"/>
                          <a:cs typeface="Times New Roman" panose="02020603050405020304" pitchFamily="18" charset="0"/>
                        </a:rPr>
                        <a:t>Встреча с мастерами своего дела «Великие мастера моей России» </a:t>
                      </a:r>
                      <a:endParaRPr lang="ru-RU" sz="24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1"/>
                  </a:ext>
                </a:extLst>
              </a:tr>
              <a:tr h="2883556">
                <a:tc>
                  <a:txBody>
                    <a:bodyPr/>
                    <a:lstStyle/>
                    <a:p>
                      <a:r>
                        <a:rPr lang="ru-RU" sz="1800" b="1" i="1" dirty="0" smtClean="0">
                          <a:solidFill>
                            <a:srgbClr val="002060"/>
                          </a:solidFill>
                        </a:rPr>
                        <a:t>Цель модуля (трека)</a:t>
                      </a:r>
                      <a:r>
                        <a:rPr lang="ru-RU" sz="1800" dirty="0" smtClean="0">
                          <a:solidFill>
                            <a:srgbClr val="002060"/>
                          </a:solidFill>
                        </a:rPr>
                        <a:t>: формирование интереса к художественно- творческой деятельности, творческого отношения к делу, бережного отношения к предметному миру, воспитание чувства сопричастности жизни класса, сплочение и развитие классного коллектива.</a:t>
                      </a:r>
                    </a:p>
                  </a:txBody>
                  <a:tcPr anchor="ctr"/>
                </a:tc>
                <a:tc vMerge="1">
                  <a:txBody>
                    <a:bodyPr/>
                    <a:lstStyle/>
                    <a:p>
                      <a:endParaRPr lang="ru-RU" sz="1400" dirty="0">
                        <a:solidFill>
                          <a:srgbClr val="002060"/>
                        </a:solidFill>
                      </a:endParaRPr>
                    </a:p>
                  </a:txBody>
                  <a:tcPr/>
                </a:tc>
                <a:extLst>
                  <a:ext uri="{0D108BD9-81ED-4DB2-BD59-A6C34878D82A}">
                    <a16:rowId xmlns="" xmlns:a16="http://schemas.microsoft.com/office/drawing/2014/main" val="10002"/>
                  </a:ext>
                </a:extLst>
              </a:tr>
            </a:tbl>
          </a:graphicData>
        </a:graphic>
      </p:graphicFrame>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pic>
        <p:nvPicPr>
          <p:cNvPr id="3074" name="Picture 2" descr="https://sun9-1.userapi.com/impg/pQ3Rqcus555qp4wOYg-JWpbifcjZOVJ3NMMcmQ/1zpOAARGu0E.jpg?size=2560x1920&amp;quality=95&amp;sign=3615b2755d61e5be4a87c943d287be45&amp;type=albu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8064" y="4653136"/>
            <a:ext cx="2520280" cy="18902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124744"/>
            <a:ext cx="8229600" cy="648072"/>
          </a:xfrm>
        </p:spPr>
        <p:txBody>
          <a:bodyPr>
            <a:normAutofit/>
          </a:bodyPr>
          <a:lstStyle/>
          <a:p>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Модуль (трек) «Орленок-Спортсмен»</a:t>
            </a:r>
            <a:endParaRPr lang="ru-RU" sz="3600" b="1" i="1" dirty="0">
              <a:solidFill>
                <a:srgbClr val="FF0000"/>
              </a:solidFill>
              <a:effectLst>
                <a:outerShdw blurRad="38100" dist="38100" dir="2700000" algn="tl">
                  <a:srgbClr val="000000">
                    <a:alpha val="43137"/>
                  </a:srgbClr>
                </a:outerShdw>
              </a:effectLst>
              <a:latin typeface="+mn-lt"/>
              <a:cs typeface="Arial" pitchFamily="34" charset="0"/>
            </a:endParaRPr>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1560115957"/>
              </p:ext>
            </p:extLst>
          </p:nvPr>
        </p:nvGraphicFramePr>
        <p:xfrm>
          <a:off x="251520" y="1844824"/>
          <a:ext cx="8712968" cy="4824535"/>
        </p:xfrm>
        <a:graphic>
          <a:graphicData uri="http://schemas.openxmlformats.org/drawingml/2006/table">
            <a:tbl>
              <a:tblPr firstRow="1" bandRow="1">
                <a:tableStyleId>{93296810-A885-4BE3-A3E7-6D5BEEA58F35}</a:tableStyleId>
              </a:tblPr>
              <a:tblGrid>
                <a:gridCol w="3384376">
                  <a:extLst>
                    <a:ext uri="{9D8B030D-6E8A-4147-A177-3AD203B41FA5}">
                      <a16:colId xmlns="" xmlns:a16="http://schemas.microsoft.com/office/drawing/2014/main" val="20000"/>
                    </a:ext>
                  </a:extLst>
                </a:gridCol>
                <a:gridCol w="5328592">
                  <a:extLst>
                    <a:ext uri="{9D8B030D-6E8A-4147-A177-3AD203B41FA5}">
                      <a16:colId xmlns="" xmlns:a16="http://schemas.microsoft.com/office/drawing/2014/main" val="20001"/>
                    </a:ext>
                  </a:extLst>
                </a:gridCol>
              </a:tblGrid>
              <a:tr h="873923">
                <a:tc>
                  <a:txBody>
                    <a:bodyPr/>
                    <a:lstStyle/>
                    <a:p>
                      <a:pPr algn="ctr"/>
                      <a:r>
                        <a:rPr lang="ru-RU" sz="1800" dirty="0" smtClean="0">
                          <a:effectLst>
                            <a:outerShdw blurRad="38100" dist="38100" dir="2700000" algn="tl">
                              <a:srgbClr val="000000">
                                <a:alpha val="43137"/>
                              </a:srgbClr>
                            </a:outerShdw>
                          </a:effectLst>
                        </a:rPr>
                        <a:t>Общие характеристики</a:t>
                      </a:r>
                      <a:endParaRPr lang="ru-RU" sz="1800" dirty="0">
                        <a:effectLst>
                          <a:outerShdw blurRad="38100" dist="38100" dir="2700000" algn="tl">
                            <a:srgbClr val="000000">
                              <a:alpha val="43137"/>
                            </a:srgbClr>
                          </a:outerShdw>
                        </a:effectLst>
                      </a:endParaRPr>
                    </a:p>
                  </a:txBody>
                  <a:tcPr anchor="ctr"/>
                </a:tc>
                <a:tc>
                  <a:txBody>
                    <a:bodyPr/>
                    <a:lstStyle/>
                    <a:p>
                      <a:pPr algn="ctr"/>
                      <a:r>
                        <a:rPr lang="ru-RU" sz="1800" dirty="0" smtClean="0">
                          <a:effectLst>
                            <a:outerShdw blurRad="38100" dist="38100" dir="2700000" algn="tl">
                              <a:srgbClr val="000000">
                                <a:alpha val="43137"/>
                              </a:srgbClr>
                            </a:outerShdw>
                          </a:effectLst>
                        </a:rPr>
                        <a:t>ВАШИ ДЕЛА (идеи</a:t>
                      </a:r>
                      <a:r>
                        <a:rPr lang="ru-RU" sz="1800" baseline="0" dirty="0" smtClean="0">
                          <a:effectLst>
                            <a:outerShdw blurRad="38100" dist="38100" dir="2700000" algn="tl">
                              <a:srgbClr val="000000">
                                <a:alpha val="43137"/>
                              </a:srgbClr>
                            </a:outerShdw>
                          </a:effectLst>
                        </a:rPr>
                        <a:t> на будущее или </a:t>
                      </a:r>
                      <a:r>
                        <a:rPr lang="ru-RU" sz="1800" dirty="0" smtClean="0">
                          <a:effectLst>
                            <a:outerShdw blurRad="38100" dist="38100" dir="2700000" algn="tl">
                              <a:srgbClr val="000000">
                                <a:alpha val="43137"/>
                              </a:srgbClr>
                            </a:outerShdw>
                          </a:effectLst>
                        </a:rPr>
                        <a:t>реально реализованные)</a:t>
                      </a:r>
                      <a:endParaRPr lang="ru-RU" sz="1800" dirty="0">
                        <a:effectLst>
                          <a:outerShdw blurRad="38100" dist="38100" dir="2700000" algn="tl">
                            <a:srgbClr val="000000">
                              <a:alpha val="43137"/>
                            </a:srgbClr>
                          </a:outerShdw>
                        </a:effectLst>
                      </a:endParaRPr>
                    </a:p>
                  </a:txBody>
                  <a:tcPr anchor="ctr"/>
                </a:tc>
                <a:extLst>
                  <a:ext uri="{0D108BD9-81ED-4DB2-BD59-A6C34878D82A}">
                    <a16:rowId xmlns="" xmlns:a16="http://schemas.microsoft.com/office/drawing/2014/main" val="10000"/>
                  </a:ext>
                </a:extLst>
              </a:tr>
              <a:tr h="1221098">
                <a:tc>
                  <a:txBody>
                    <a:bodyPr/>
                    <a:lstStyle/>
                    <a:p>
                      <a:r>
                        <a:rPr lang="ru-RU" sz="1800" b="1" i="1" dirty="0" smtClean="0">
                          <a:solidFill>
                            <a:srgbClr val="002060"/>
                          </a:solidFill>
                        </a:rPr>
                        <a:t>Ценности, значимые качества трека</a:t>
                      </a:r>
                      <a:r>
                        <a:rPr lang="ru-RU" sz="1800" dirty="0" smtClean="0">
                          <a:solidFill>
                            <a:srgbClr val="002060"/>
                          </a:solidFill>
                        </a:rPr>
                        <a:t>: здоровый образ жизни</a:t>
                      </a:r>
                      <a:endParaRPr lang="ru-RU" sz="1800" dirty="0">
                        <a:solidFill>
                          <a:srgbClr val="002060"/>
                        </a:solidFill>
                      </a:endParaRPr>
                    </a:p>
                  </a:txBody>
                  <a:tcPr anchor="ctr"/>
                </a:tc>
                <a:tc rowSpan="2">
                  <a:txBody>
                    <a:bodyPr/>
                    <a:lstStyle/>
                    <a:p>
                      <a:r>
                        <a:rPr lang="ru-RU" sz="2400" dirty="0" smtClean="0">
                          <a:latin typeface="Times New Roman" panose="02020603050405020304" pitchFamily="18" charset="0"/>
                          <a:cs typeface="Times New Roman" panose="02020603050405020304" pitchFamily="18" charset="0"/>
                        </a:rPr>
                        <a:t>КТД «Фестиваль здоровья»</a:t>
                      </a:r>
                    </a:p>
                    <a:p>
                      <a:r>
                        <a:rPr lang="ru-RU" sz="2400" dirty="0" smtClean="0">
                          <a:latin typeface="Times New Roman" panose="02020603050405020304" pitchFamily="18" charset="0"/>
                          <a:cs typeface="Times New Roman" panose="02020603050405020304" pitchFamily="18" charset="0"/>
                        </a:rPr>
                        <a:t>«Крепок телом, богат делом» </a:t>
                      </a:r>
                    </a:p>
                    <a:p>
                      <a:r>
                        <a:rPr lang="ru-RU" sz="2400" dirty="0" smtClean="0">
                          <a:latin typeface="Times New Roman" panose="02020603050405020304" pitchFamily="18" charset="0"/>
                          <a:cs typeface="Times New Roman" panose="02020603050405020304" pitchFamily="18" charset="0"/>
                        </a:rPr>
                        <a:t>«Сто затей для всех друзей»</a:t>
                      </a:r>
                    </a:p>
                    <a:p>
                      <a:r>
                        <a:rPr lang="ru-RU" sz="2400" dirty="0" smtClean="0">
                          <a:latin typeface="Times New Roman" panose="02020603050405020304" pitchFamily="18" charset="0"/>
                          <a:cs typeface="Times New Roman" panose="02020603050405020304" pitchFamily="18" charset="0"/>
                        </a:rPr>
                        <a:t> «И смекалка нужна, и закалка важна» </a:t>
                      </a:r>
                    </a:p>
                    <a:p>
                      <a:r>
                        <a:rPr lang="ru-RU" sz="2400" dirty="0" smtClean="0">
                          <a:latin typeface="Times New Roman" panose="02020603050405020304" pitchFamily="18" charset="0"/>
                          <a:cs typeface="Times New Roman" panose="02020603050405020304" pitchFamily="18" charset="0"/>
                        </a:rPr>
                        <a:t>КТД «Книга рекордов» </a:t>
                      </a:r>
                    </a:p>
                    <a:p>
                      <a:r>
                        <a:rPr lang="ru-RU" sz="2400" dirty="0" smtClean="0">
                          <a:latin typeface="Times New Roman" panose="02020603050405020304" pitchFamily="18" charset="0"/>
                          <a:cs typeface="Times New Roman" panose="02020603050405020304" pitchFamily="18" charset="0"/>
                        </a:rPr>
                        <a:t>«Азбука здоровья» </a:t>
                      </a:r>
                    </a:p>
                    <a:p>
                      <a:r>
                        <a:rPr lang="ru-RU" sz="2400" dirty="0" smtClean="0">
                          <a:latin typeface="Times New Roman" panose="02020603050405020304" pitchFamily="18" charset="0"/>
                          <a:cs typeface="Times New Roman" panose="02020603050405020304" pitchFamily="18" charset="0"/>
                        </a:rPr>
                        <a:t>Встреча со спортсменами «Мы гордимся» </a:t>
                      </a:r>
                    </a:p>
                    <a:p>
                      <a:r>
                        <a:rPr lang="ru-RU" sz="2400" dirty="0" smtClean="0">
                          <a:latin typeface="Times New Roman" panose="02020603050405020304" pitchFamily="18" charset="0"/>
                          <a:cs typeface="Times New Roman" panose="02020603050405020304" pitchFamily="18" charset="0"/>
                        </a:rPr>
                        <a:t>«Кладовая здорового образа жизни»</a:t>
                      </a:r>
                      <a:r>
                        <a:rPr lang="ru-RU" sz="2400" baseline="0" dirty="0" smtClean="0">
                          <a:latin typeface="Times New Roman" panose="02020603050405020304" pitchFamily="18" charset="0"/>
                          <a:cs typeface="Times New Roman" panose="02020603050405020304" pitchFamily="18" charset="0"/>
                        </a:rPr>
                        <a:t> (стенгазета)</a:t>
                      </a:r>
                      <a:endParaRPr lang="ru-RU" sz="2400" dirty="0">
                        <a:solidFill>
                          <a:srgbClr val="002060"/>
                        </a:solidFill>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1"/>
                  </a:ext>
                </a:extLst>
              </a:tr>
              <a:tr h="2729514">
                <a:tc>
                  <a:txBody>
                    <a:bodyPr/>
                    <a:lstStyle/>
                    <a:p>
                      <a:r>
                        <a:rPr lang="ru-RU" sz="1800" b="1" i="1" dirty="0" smtClean="0">
                          <a:solidFill>
                            <a:srgbClr val="002060"/>
                          </a:solidFill>
                        </a:rPr>
                        <a:t>Цель модуля (трека</a:t>
                      </a:r>
                      <a:r>
                        <a:rPr lang="ru-RU" sz="1800" dirty="0" smtClean="0">
                          <a:solidFill>
                            <a:srgbClr val="002060"/>
                          </a:solidFill>
                        </a:rPr>
                        <a:t>): формирование ценностного отношения к здоровью как залогу долгой и активной жизни человека, побуждение к здоровому образу жизни, воспитание силы воли. </a:t>
                      </a:r>
                    </a:p>
                  </a:txBody>
                  <a:tcPr anchor="ctr"/>
                </a:tc>
                <a:tc vMerge="1">
                  <a:txBody>
                    <a:bodyPr/>
                    <a:lstStyle/>
                    <a:p>
                      <a:endParaRPr lang="ru-RU" sz="1400" dirty="0">
                        <a:solidFill>
                          <a:srgbClr val="002060"/>
                        </a:solidFill>
                      </a:endParaRPr>
                    </a:p>
                  </a:txBody>
                  <a:tcPr/>
                </a:tc>
                <a:extLst>
                  <a:ext uri="{0D108BD9-81ED-4DB2-BD59-A6C34878D82A}">
                    <a16:rowId xmlns="" xmlns:a16="http://schemas.microsoft.com/office/drawing/2014/main" val="10002"/>
                  </a:ext>
                </a:extLst>
              </a:tr>
            </a:tbl>
          </a:graphicData>
        </a:graphic>
      </p:graphicFrame>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26368"/>
            <a:ext cx="8229600" cy="1246448"/>
          </a:xfrm>
        </p:spPr>
        <p:txBody>
          <a:bodyPr>
            <a:normAutofit/>
          </a:bodyPr>
          <a:lstStyle/>
          <a:p>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Модуль (трек) </a:t>
            </a:r>
            <a:b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br>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«Орленок-Хранитель»</a:t>
            </a:r>
            <a:endParaRPr lang="ru-RU" sz="3600" b="1" i="1" dirty="0">
              <a:solidFill>
                <a:srgbClr val="FF0000"/>
              </a:solidFill>
              <a:effectLst>
                <a:outerShdw blurRad="38100" dist="38100" dir="2700000" algn="tl">
                  <a:srgbClr val="000000">
                    <a:alpha val="43137"/>
                  </a:srgbClr>
                </a:outerShdw>
              </a:effectLst>
              <a:latin typeface="+mn-lt"/>
              <a:cs typeface="Arial" pitchFamily="34" charset="0"/>
            </a:endParaRPr>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1828246686"/>
              </p:ext>
            </p:extLst>
          </p:nvPr>
        </p:nvGraphicFramePr>
        <p:xfrm>
          <a:off x="251520" y="1844824"/>
          <a:ext cx="8712968" cy="4752528"/>
        </p:xfrm>
        <a:graphic>
          <a:graphicData uri="http://schemas.openxmlformats.org/drawingml/2006/table">
            <a:tbl>
              <a:tblPr firstRow="1" bandRow="1">
                <a:tableStyleId>{F5AB1C69-6EDB-4FF4-983F-18BD219EF322}</a:tableStyleId>
              </a:tblPr>
              <a:tblGrid>
                <a:gridCol w="3384376">
                  <a:extLst>
                    <a:ext uri="{9D8B030D-6E8A-4147-A177-3AD203B41FA5}">
                      <a16:colId xmlns="" xmlns:a16="http://schemas.microsoft.com/office/drawing/2014/main" val="20000"/>
                    </a:ext>
                  </a:extLst>
                </a:gridCol>
                <a:gridCol w="5328592">
                  <a:extLst>
                    <a:ext uri="{9D8B030D-6E8A-4147-A177-3AD203B41FA5}">
                      <a16:colId xmlns="" xmlns:a16="http://schemas.microsoft.com/office/drawing/2014/main" val="20001"/>
                    </a:ext>
                  </a:extLst>
                </a:gridCol>
              </a:tblGrid>
              <a:tr h="860880">
                <a:tc>
                  <a:txBody>
                    <a:bodyPr/>
                    <a:lstStyle/>
                    <a:p>
                      <a:pPr algn="ctr"/>
                      <a:r>
                        <a:rPr lang="ru-RU" sz="1800" dirty="0" smtClean="0">
                          <a:effectLst>
                            <a:outerShdw blurRad="38100" dist="38100" dir="2700000" algn="tl">
                              <a:srgbClr val="000000">
                                <a:alpha val="43137"/>
                              </a:srgbClr>
                            </a:outerShdw>
                          </a:effectLst>
                        </a:rPr>
                        <a:t>Общие характеристики</a:t>
                      </a:r>
                      <a:endParaRPr lang="ru-RU" sz="1800" dirty="0">
                        <a:effectLst>
                          <a:outerShdw blurRad="38100" dist="38100" dir="2700000" algn="tl">
                            <a:srgbClr val="000000">
                              <a:alpha val="43137"/>
                            </a:srgbClr>
                          </a:outerShdw>
                        </a:effectLst>
                      </a:endParaRPr>
                    </a:p>
                  </a:txBody>
                  <a:tcPr anchor="ctr"/>
                </a:tc>
                <a:tc>
                  <a:txBody>
                    <a:bodyPr/>
                    <a:lstStyle/>
                    <a:p>
                      <a:pPr algn="ctr"/>
                      <a:r>
                        <a:rPr lang="ru-RU" sz="1800" dirty="0" smtClean="0">
                          <a:effectLst>
                            <a:outerShdw blurRad="38100" dist="38100" dir="2700000" algn="tl">
                              <a:srgbClr val="000000">
                                <a:alpha val="43137"/>
                              </a:srgbClr>
                            </a:outerShdw>
                          </a:effectLst>
                        </a:rPr>
                        <a:t>ВАШИ ДЕЛА (идеи</a:t>
                      </a:r>
                      <a:r>
                        <a:rPr lang="ru-RU" sz="1800" baseline="0" dirty="0" smtClean="0">
                          <a:effectLst>
                            <a:outerShdw blurRad="38100" dist="38100" dir="2700000" algn="tl">
                              <a:srgbClr val="000000">
                                <a:alpha val="43137"/>
                              </a:srgbClr>
                            </a:outerShdw>
                          </a:effectLst>
                        </a:rPr>
                        <a:t> на будущее или </a:t>
                      </a:r>
                      <a:r>
                        <a:rPr lang="ru-RU" sz="1800" dirty="0" smtClean="0">
                          <a:effectLst>
                            <a:outerShdw blurRad="38100" dist="38100" dir="2700000" algn="tl">
                              <a:srgbClr val="000000">
                                <a:alpha val="43137"/>
                              </a:srgbClr>
                            </a:outerShdw>
                          </a:effectLst>
                        </a:rPr>
                        <a:t>реально реализованные)</a:t>
                      </a:r>
                      <a:endParaRPr lang="ru-RU" sz="1800" dirty="0">
                        <a:effectLst>
                          <a:outerShdw blurRad="38100" dist="38100" dir="2700000" algn="tl">
                            <a:srgbClr val="000000">
                              <a:alpha val="43137"/>
                            </a:srgbClr>
                          </a:outerShdw>
                        </a:effectLst>
                      </a:endParaRPr>
                    </a:p>
                  </a:txBody>
                  <a:tcPr anchor="ctr"/>
                </a:tc>
                <a:extLst>
                  <a:ext uri="{0D108BD9-81ED-4DB2-BD59-A6C34878D82A}">
                    <a16:rowId xmlns="" xmlns:a16="http://schemas.microsoft.com/office/drawing/2014/main" val="10000"/>
                  </a:ext>
                </a:extLst>
              </a:tr>
              <a:tr h="1202873">
                <a:tc>
                  <a:txBody>
                    <a:bodyPr/>
                    <a:lstStyle/>
                    <a:p>
                      <a:r>
                        <a:rPr lang="ru-RU" sz="1800" b="1" i="1" dirty="0" smtClean="0">
                          <a:solidFill>
                            <a:srgbClr val="002060"/>
                          </a:solidFill>
                        </a:rPr>
                        <a:t>Ценности, значимые качества трека</a:t>
                      </a:r>
                      <a:r>
                        <a:rPr lang="ru-RU" sz="1800" dirty="0" smtClean="0">
                          <a:solidFill>
                            <a:srgbClr val="002060"/>
                          </a:solidFill>
                        </a:rPr>
                        <a:t>: семья, Родина</a:t>
                      </a:r>
                      <a:endParaRPr lang="ru-RU" sz="1800" dirty="0">
                        <a:solidFill>
                          <a:srgbClr val="002060"/>
                        </a:solidFill>
                      </a:endParaRPr>
                    </a:p>
                  </a:txBody>
                  <a:tcPr anchor="ctr"/>
                </a:tc>
                <a:tc rowSpan="2">
                  <a:txBody>
                    <a:bodyPr/>
                    <a:lstStyle/>
                    <a:p>
                      <a:r>
                        <a:rPr lang="ru-RU" sz="2400" dirty="0" smtClean="0">
                          <a:latin typeface="Times New Roman" panose="02020603050405020304" pitchFamily="18" charset="0"/>
                          <a:cs typeface="Times New Roman" panose="02020603050405020304" pitchFamily="18" charset="0"/>
                        </a:rPr>
                        <a:t>КТД «Мы – хранители» </a:t>
                      </a:r>
                    </a:p>
                    <a:p>
                      <a:r>
                        <a:rPr lang="ru-RU" sz="2400" dirty="0" smtClean="0">
                          <a:latin typeface="Times New Roman" panose="02020603050405020304" pitchFamily="18" charset="0"/>
                          <a:cs typeface="Times New Roman" panose="02020603050405020304" pitchFamily="18" charset="0"/>
                        </a:rPr>
                        <a:t>«Знать, чтобы хранить» </a:t>
                      </a:r>
                    </a:p>
                    <a:p>
                      <a:r>
                        <a:rPr lang="ru-RU" sz="2400" dirty="0" smtClean="0">
                          <a:latin typeface="Times New Roman" panose="02020603050405020304" pitchFamily="18" charset="0"/>
                          <a:cs typeface="Times New Roman" panose="02020603050405020304" pitchFamily="18" charset="0"/>
                        </a:rPr>
                        <a:t>«История – учительница жизни» </a:t>
                      </a:r>
                    </a:p>
                    <a:p>
                      <a:r>
                        <a:rPr lang="ru-RU" sz="2400" dirty="0" smtClean="0">
                          <a:latin typeface="Times New Roman" panose="02020603050405020304" pitchFamily="18" charset="0"/>
                          <a:cs typeface="Times New Roman" panose="02020603050405020304" pitchFamily="18" charset="0"/>
                        </a:rPr>
                        <a:t>«Чистое сердце потомков» </a:t>
                      </a:r>
                    </a:p>
                    <a:p>
                      <a:r>
                        <a:rPr lang="ru-RU" sz="2400" b="0" i="0" kern="1200" dirty="0" smtClean="0">
                          <a:solidFill>
                            <a:schemeClr val="dk1"/>
                          </a:solidFill>
                          <a:effectLst/>
                          <a:latin typeface="Times New Roman" panose="02020603050405020304" pitchFamily="18" charset="0"/>
                          <a:ea typeface="+mn-ea"/>
                          <a:cs typeface="Times New Roman" panose="02020603050405020304" pitchFamily="18" charset="0"/>
                        </a:rPr>
                        <a:t>Экскурсии «Павловский</a:t>
                      </a:r>
                      <a:r>
                        <a:rPr lang="ru-RU" sz="2400" b="0" i="0" kern="1200" baseline="0" dirty="0" smtClean="0">
                          <a:solidFill>
                            <a:schemeClr val="dk1"/>
                          </a:solidFill>
                          <a:effectLst/>
                          <a:latin typeface="Times New Roman" panose="02020603050405020304" pitchFamily="18" charset="0"/>
                          <a:ea typeface="+mn-ea"/>
                          <a:cs typeface="Times New Roman" panose="02020603050405020304" pitchFamily="18" charset="0"/>
                        </a:rPr>
                        <a:t> музей»</a:t>
                      </a:r>
                    </a:p>
                    <a:p>
                      <a:r>
                        <a:rPr lang="ru-RU" sz="2400" b="0" i="0" kern="1200" baseline="0" dirty="0" smtClean="0">
                          <a:solidFill>
                            <a:schemeClr val="dk1"/>
                          </a:solidFill>
                          <a:effectLst/>
                          <a:latin typeface="Times New Roman" panose="02020603050405020304" pitchFamily="18" charset="0"/>
                          <a:ea typeface="+mn-ea"/>
                          <a:cs typeface="Times New Roman" panose="02020603050405020304" pitchFamily="18" charset="0"/>
                        </a:rPr>
                        <a:t>Экскурсия «Памятники </a:t>
                      </a:r>
                      <a:r>
                        <a:rPr lang="ru-RU" sz="2400" b="0" i="0" kern="1200" baseline="0" dirty="0" err="1" smtClean="0">
                          <a:solidFill>
                            <a:schemeClr val="dk1"/>
                          </a:solidFill>
                          <a:effectLst/>
                          <a:latin typeface="Times New Roman" panose="02020603050405020304" pitchFamily="18" charset="0"/>
                          <a:ea typeface="+mn-ea"/>
                          <a:cs typeface="Times New Roman" panose="02020603050405020304" pitchFamily="18" charset="0"/>
                        </a:rPr>
                        <a:t>г.Павлово</a:t>
                      </a:r>
                      <a:r>
                        <a:rPr lang="ru-RU" sz="2400" b="0" i="0" kern="1200" baseline="0" dirty="0" smtClean="0">
                          <a:solidFill>
                            <a:schemeClr val="dk1"/>
                          </a:solidFill>
                          <a:effectLst/>
                          <a:latin typeface="Times New Roman" panose="02020603050405020304" pitchFamily="18" charset="0"/>
                          <a:ea typeface="+mn-ea"/>
                          <a:cs typeface="Times New Roman" panose="02020603050405020304" pitchFamily="18" charset="0"/>
                        </a:rPr>
                        <a:t>»</a:t>
                      </a:r>
                    </a:p>
                    <a:p>
                      <a:r>
                        <a:rPr lang="ru-RU" sz="2400" dirty="0" smtClean="0">
                          <a:latin typeface="Times New Roman" panose="02020603050405020304" pitchFamily="18" charset="0"/>
                          <a:cs typeface="Times New Roman" panose="02020603050405020304" pitchFamily="18" charset="0"/>
                        </a:rPr>
                        <a:t>КТД «Расскажи мне о России» </a:t>
                      </a:r>
                    </a:p>
                    <a:p>
                      <a:r>
                        <a:rPr lang="ru-RU" sz="2400" dirty="0" smtClean="0">
                          <a:latin typeface="Times New Roman" panose="02020603050405020304" pitchFamily="18" charset="0"/>
                          <a:cs typeface="Times New Roman" panose="02020603050405020304" pitchFamily="18" charset="0"/>
                        </a:rPr>
                        <a:t>«Это ты, Россия» </a:t>
                      </a:r>
                    </a:p>
                    <a:p>
                      <a:r>
                        <a:rPr lang="ru-RU" sz="2400" dirty="0" smtClean="0">
                          <a:latin typeface="Times New Roman" panose="02020603050405020304" pitchFamily="18" charset="0"/>
                          <a:cs typeface="Times New Roman" panose="02020603050405020304" pitchFamily="18" charset="0"/>
                        </a:rPr>
                        <a:t>Встреча с хранителями исторической памяти «Помним, храним, гордимся!»</a:t>
                      </a:r>
                      <a:endParaRPr lang="ru-RU" sz="2400" dirty="0">
                        <a:solidFill>
                          <a:srgbClr val="002060"/>
                        </a:solidFill>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1"/>
                  </a:ext>
                </a:extLst>
              </a:tr>
              <a:tr h="2688775">
                <a:tc>
                  <a:txBody>
                    <a:bodyPr/>
                    <a:lstStyle/>
                    <a:p>
                      <a:r>
                        <a:rPr lang="ru-RU" sz="1800" b="1" i="1" dirty="0" smtClean="0">
                          <a:solidFill>
                            <a:srgbClr val="002060"/>
                          </a:solidFill>
                        </a:rPr>
                        <a:t>Цель модуля (трека</a:t>
                      </a:r>
                      <a:r>
                        <a:rPr lang="ru-RU" sz="1800" dirty="0" smtClean="0">
                          <a:solidFill>
                            <a:srgbClr val="002060"/>
                          </a:solidFill>
                        </a:rPr>
                        <a:t>): формирование познавательного интереса к изучению родного края, расширение кругозора, воспитание чувства любви и уважения к своей семье, малой родине, России.. </a:t>
                      </a:r>
                    </a:p>
                  </a:txBody>
                  <a:tcPr anchor="ctr"/>
                </a:tc>
                <a:tc vMerge="1">
                  <a:txBody>
                    <a:bodyPr/>
                    <a:lstStyle/>
                    <a:p>
                      <a:endParaRPr lang="ru-RU" sz="1400" dirty="0">
                        <a:solidFill>
                          <a:srgbClr val="002060"/>
                        </a:solidFill>
                      </a:endParaRPr>
                    </a:p>
                  </a:txBody>
                  <a:tcPr/>
                </a:tc>
                <a:extLst>
                  <a:ext uri="{0D108BD9-81ED-4DB2-BD59-A6C34878D82A}">
                    <a16:rowId xmlns="" xmlns:a16="http://schemas.microsoft.com/office/drawing/2014/main" val="10002"/>
                  </a:ext>
                </a:extLst>
              </a:tr>
            </a:tbl>
          </a:graphicData>
        </a:graphic>
      </p:graphicFrame>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26368"/>
            <a:ext cx="8229600" cy="1246448"/>
          </a:xfrm>
        </p:spPr>
        <p:txBody>
          <a:bodyPr>
            <a:normAutofit/>
          </a:bodyPr>
          <a:lstStyle/>
          <a:p>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Модуль (трек)</a:t>
            </a:r>
            <a:b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br>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 «Орленок-Эколог»</a:t>
            </a:r>
            <a:endParaRPr lang="ru-RU" sz="3600" b="1" i="1" dirty="0">
              <a:solidFill>
                <a:srgbClr val="FF0000"/>
              </a:solidFill>
              <a:effectLst>
                <a:outerShdw blurRad="38100" dist="38100" dir="2700000" algn="tl">
                  <a:srgbClr val="000000">
                    <a:alpha val="43137"/>
                  </a:srgbClr>
                </a:outerShdw>
              </a:effectLst>
              <a:latin typeface="+mn-lt"/>
              <a:cs typeface="Arial" pitchFamily="34" charset="0"/>
            </a:endParaRPr>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2384065390"/>
              </p:ext>
            </p:extLst>
          </p:nvPr>
        </p:nvGraphicFramePr>
        <p:xfrm>
          <a:off x="251520" y="1844824"/>
          <a:ext cx="8712968" cy="4975680"/>
        </p:xfrm>
        <a:graphic>
          <a:graphicData uri="http://schemas.openxmlformats.org/drawingml/2006/table">
            <a:tbl>
              <a:tblPr firstRow="1" bandRow="1">
                <a:tableStyleId>{5C22544A-7EE6-4342-B048-85BDC9FD1C3A}</a:tableStyleId>
              </a:tblPr>
              <a:tblGrid>
                <a:gridCol w="3384376">
                  <a:extLst>
                    <a:ext uri="{9D8B030D-6E8A-4147-A177-3AD203B41FA5}">
                      <a16:colId xmlns="" xmlns:a16="http://schemas.microsoft.com/office/drawing/2014/main" val="20000"/>
                    </a:ext>
                  </a:extLst>
                </a:gridCol>
                <a:gridCol w="5328592">
                  <a:extLst>
                    <a:ext uri="{9D8B030D-6E8A-4147-A177-3AD203B41FA5}">
                      <a16:colId xmlns="" xmlns:a16="http://schemas.microsoft.com/office/drawing/2014/main" val="20001"/>
                    </a:ext>
                  </a:extLst>
                </a:gridCol>
              </a:tblGrid>
              <a:tr h="860880">
                <a:tc>
                  <a:txBody>
                    <a:bodyPr/>
                    <a:lstStyle/>
                    <a:p>
                      <a:pPr algn="ctr"/>
                      <a:r>
                        <a:rPr lang="ru-RU" sz="1800" dirty="0" smtClean="0">
                          <a:effectLst>
                            <a:outerShdw blurRad="38100" dist="38100" dir="2700000" algn="tl">
                              <a:srgbClr val="000000">
                                <a:alpha val="43137"/>
                              </a:srgbClr>
                            </a:outerShdw>
                          </a:effectLst>
                        </a:rPr>
                        <a:t>Общие характеристики</a:t>
                      </a:r>
                      <a:endParaRPr lang="ru-RU" sz="1800" dirty="0">
                        <a:effectLst>
                          <a:outerShdw blurRad="38100" dist="38100" dir="2700000" algn="tl">
                            <a:srgbClr val="000000">
                              <a:alpha val="43137"/>
                            </a:srgbClr>
                          </a:outerShdw>
                        </a:effectLst>
                      </a:endParaRPr>
                    </a:p>
                  </a:txBody>
                  <a:tcPr anchor="ctr"/>
                </a:tc>
                <a:tc>
                  <a:txBody>
                    <a:bodyPr/>
                    <a:lstStyle/>
                    <a:p>
                      <a:pPr algn="ctr"/>
                      <a:r>
                        <a:rPr lang="ru-RU" sz="1800" dirty="0" smtClean="0">
                          <a:effectLst>
                            <a:outerShdw blurRad="38100" dist="38100" dir="2700000" algn="tl">
                              <a:srgbClr val="000000">
                                <a:alpha val="43137"/>
                              </a:srgbClr>
                            </a:outerShdw>
                          </a:effectLst>
                        </a:rPr>
                        <a:t>ВАШИ ДЕЛА (идеи</a:t>
                      </a:r>
                      <a:r>
                        <a:rPr lang="ru-RU" sz="1800" baseline="0" dirty="0" smtClean="0">
                          <a:effectLst>
                            <a:outerShdw blurRad="38100" dist="38100" dir="2700000" algn="tl">
                              <a:srgbClr val="000000">
                                <a:alpha val="43137"/>
                              </a:srgbClr>
                            </a:outerShdw>
                          </a:effectLst>
                        </a:rPr>
                        <a:t> на будущее или </a:t>
                      </a:r>
                      <a:r>
                        <a:rPr lang="ru-RU" sz="1800" dirty="0" smtClean="0">
                          <a:effectLst>
                            <a:outerShdw blurRad="38100" dist="38100" dir="2700000" algn="tl">
                              <a:srgbClr val="000000">
                                <a:alpha val="43137"/>
                              </a:srgbClr>
                            </a:outerShdw>
                          </a:effectLst>
                        </a:rPr>
                        <a:t>реально реализованные)</a:t>
                      </a:r>
                      <a:endParaRPr lang="ru-RU" sz="1800" dirty="0">
                        <a:effectLst>
                          <a:outerShdw blurRad="38100" dist="38100" dir="2700000" algn="tl">
                            <a:srgbClr val="000000">
                              <a:alpha val="43137"/>
                            </a:srgbClr>
                          </a:outerShdw>
                        </a:effectLst>
                      </a:endParaRPr>
                    </a:p>
                  </a:txBody>
                  <a:tcPr anchor="ctr"/>
                </a:tc>
                <a:extLst>
                  <a:ext uri="{0D108BD9-81ED-4DB2-BD59-A6C34878D82A}">
                    <a16:rowId xmlns="" xmlns:a16="http://schemas.microsoft.com/office/drawing/2014/main" val="10000"/>
                  </a:ext>
                </a:extLst>
              </a:tr>
              <a:tr h="1202873">
                <a:tc>
                  <a:txBody>
                    <a:bodyPr/>
                    <a:lstStyle/>
                    <a:p>
                      <a:r>
                        <a:rPr lang="ru-RU" sz="1800" b="1" i="1" dirty="0" smtClean="0">
                          <a:solidFill>
                            <a:srgbClr val="002060"/>
                          </a:solidFill>
                        </a:rPr>
                        <a:t>Ценности, значимые качества трека</a:t>
                      </a:r>
                      <a:r>
                        <a:rPr lang="ru-RU" sz="1800" dirty="0" smtClean="0">
                          <a:solidFill>
                            <a:srgbClr val="002060"/>
                          </a:solidFill>
                        </a:rPr>
                        <a:t>: природа, Родина</a:t>
                      </a:r>
                      <a:endParaRPr lang="ru-RU" sz="1800" dirty="0">
                        <a:solidFill>
                          <a:srgbClr val="002060"/>
                        </a:solidFill>
                      </a:endParaRPr>
                    </a:p>
                  </a:txBody>
                  <a:tcPr anchor="ctr"/>
                </a:tc>
                <a:tc rowSpan="2">
                  <a:txBody>
                    <a:bodyPr/>
                    <a:lstStyle/>
                    <a:p>
                      <a:r>
                        <a:rPr lang="ru-RU" sz="2400" dirty="0" smtClean="0">
                          <a:latin typeface="Times New Roman" panose="02020603050405020304" pitchFamily="18" charset="0"/>
                          <a:cs typeface="Times New Roman" panose="02020603050405020304" pitchFamily="18" charset="0"/>
                        </a:rPr>
                        <a:t>КТД «Страна экологии» </a:t>
                      </a:r>
                    </a:p>
                    <a:p>
                      <a:pPr marL="0" marR="0" indent="0" algn="l" defTabSz="914400" rtl="0" eaLnBrk="1" fontAlgn="auto" latinLnBrk="0" hangingPunct="1">
                        <a:lnSpc>
                          <a:spcPct val="100000"/>
                        </a:lnSpc>
                        <a:spcBef>
                          <a:spcPts val="0"/>
                        </a:spcBef>
                        <a:spcAft>
                          <a:spcPts val="0"/>
                        </a:spcAft>
                        <a:buClrTx/>
                        <a:buSzTx/>
                        <a:buFontTx/>
                        <a:buNone/>
                        <a:tabLst/>
                        <a:defRPr/>
                      </a:pPr>
                      <a:r>
                        <a:rPr lang="ru-RU" sz="2400" dirty="0" smtClean="0">
                          <a:solidFill>
                            <a:schemeClr val="tx1"/>
                          </a:solidFill>
                          <a:latin typeface="Times New Roman" panose="02020603050405020304" pitchFamily="18" charset="0"/>
                          <a:cs typeface="Times New Roman" panose="02020603050405020304" pitchFamily="18" charset="0"/>
                        </a:rPr>
                        <a:t>Акция</a:t>
                      </a:r>
                      <a:r>
                        <a:rPr lang="ru-RU" sz="2400" baseline="0" dirty="0" smtClean="0">
                          <a:solidFill>
                            <a:schemeClr val="tx1"/>
                          </a:solidFill>
                          <a:latin typeface="Times New Roman" panose="02020603050405020304" pitchFamily="18" charset="0"/>
                          <a:cs typeface="Times New Roman" panose="02020603050405020304" pitchFamily="18" charset="0"/>
                        </a:rPr>
                        <a:t> «Лес – наш друг. Сохраним леса вместе!»</a:t>
                      </a:r>
                    </a:p>
                    <a:p>
                      <a:pPr marL="0" marR="0" indent="0" algn="l" defTabSz="914400" rtl="0" eaLnBrk="1" fontAlgn="auto" latinLnBrk="0" hangingPunct="1">
                        <a:lnSpc>
                          <a:spcPct val="100000"/>
                        </a:lnSpc>
                        <a:spcBef>
                          <a:spcPts val="0"/>
                        </a:spcBef>
                        <a:spcAft>
                          <a:spcPts val="0"/>
                        </a:spcAft>
                        <a:buClrTx/>
                        <a:buSzTx/>
                        <a:buFontTx/>
                        <a:buNone/>
                        <a:tabLst/>
                        <a:defRPr/>
                      </a:pPr>
                      <a:r>
                        <a:rPr lang="ru-RU" sz="2400" dirty="0" smtClean="0">
                          <a:latin typeface="Times New Roman" panose="02020603050405020304" pitchFamily="18" charset="0"/>
                          <a:cs typeface="Times New Roman" panose="02020603050405020304" pitchFamily="18" charset="0"/>
                        </a:rPr>
                        <a:t>«Наш след на планете» </a:t>
                      </a:r>
                    </a:p>
                    <a:p>
                      <a:r>
                        <a:rPr lang="ru-RU" sz="2400" dirty="0" smtClean="0">
                          <a:latin typeface="Times New Roman" panose="02020603050405020304" pitchFamily="18" charset="0"/>
                          <a:cs typeface="Times New Roman" panose="02020603050405020304" pitchFamily="18" charset="0"/>
                        </a:rPr>
                        <a:t>«Знаем, умеем, действуем» </a:t>
                      </a:r>
                    </a:p>
                    <a:p>
                      <a:r>
                        <a:rPr lang="ru-RU" sz="2400" dirty="0" smtClean="0">
                          <a:latin typeface="Times New Roman" panose="02020603050405020304" pitchFamily="18" charset="0"/>
                          <a:cs typeface="Times New Roman" panose="02020603050405020304" pitchFamily="18" charset="0"/>
                        </a:rPr>
                        <a:t>КТД «Бережём природу – бережём планету» </a:t>
                      </a:r>
                    </a:p>
                    <a:p>
                      <a:r>
                        <a:rPr lang="ru-RU" sz="2400" dirty="0" smtClean="0">
                          <a:latin typeface="Times New Roman" panose="02020603050405020304" pitchFamily="18" charset="0"/>
                          <a:cs typeface="Times New Roman" panose="02020603050405020304" pitchFamily="18" charset="0"/>
                        </a:rPr>
                        <a:t>«Природа – источник здоровья» </a:t>
                      </a:r>
                    </a:p>
                    <a:p>
                      <a:r>
                        <a:rPr lang="ru-RU" sz="2400" dirty="0" smtClean="0">
                          <a:latin typeface="Times New Roman" panose="02020603050405020304" pitchFamily="18" charset="0"/>
                          <a:cs typeface="Times New Roman" panose="02020603050405020304" pitchFamily="18" charset="0"/>
                        </a:rPr>
                        <a:t>Встреча с экологами «Наш выбор – сохранить!» </a:t>
                      </a:r>
                    </a:p>
                    <a:p>
                      <a:r>
                        <a:rPr lang="ru-RU" sz="2400" dirty="0" smtClean="0">
                          <a:latin typeface="Times New Roman" panose="02020603050405020304" pitchFamily="18" charset="0"/>
                          <a:cs typeface="Times New Roman" panose="02020603050405020304" pitchFamily="18" charset="0"/>
                        </a:rPr>
                        <a:t>«Мы все в ответе за нашу природу!»</a:t>
                      </a:r>
                      <a:endParaRPr lang="ru-RU" sz="2400" dirty="0">
                        <a:solidFill>
                          <a:srgbClr val="002060"/>
                        </a:solidFill>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001"/>
                  </a:ext>
                </a:extLst>
              </a:tr>
              <a:tr h="2688775">
                <a:tc>
                  <a:txBody>
                    <a:bodyPr/>
                    <a:lstStyle/>
                    <a:p>
                      <a:r>
                        <a:rPr lang="ru-RU" sz="1800" b="1" i="1" dirty="0" smtClean="0">
                          <a:solidFill>
                            <a:srgbClr val="002060"/>
                          </a:solidFill>
                        </a:rPr>
                        <a:t>Цель модуля (трека</a:t>
                      </a:r>
                      <a:r>
                        <a:rPr lang="ru-RU" sz="1800" dirty="0" smtClean="0">
                          <a:solidFill>
                            <a:srgbClr val="002060"/>
                          </a:solidFill>
                        </a:rPr>
                        <a:t>): формирование ценностного отношения к окружающему миру, воспитание экологической ответственности детей за состояние и улучшение природной среды. </a:t>
                      </a:r>
                    </a:p>
                  </a:txBody>
                  <a:tcPr anchor="ctr"/>
                </a:tc>
                <a:tc vMerge="1">
                  <a:txBody>
                    <a:bodyPr/>
                    <a:lstStyle/>
                    <a:p>
                      <a:endParaRPr lang="ru-RU" sz="1400" dirty="0">
                        <a:solidFill>
                          <a:srgbClr val="002060"/>
                        </a:solidFill>
                      </a:endParaRPr>
                    </a:p>
                  </a:txBody>
                  <a:tcPr/>
                </a:tc>
                <a:extLst>
                  <a:ext uri="{0D108BD9-81ED-4DB2-BD59-A6C34878D82A}">
                    <a16:rowId xmlns="" xmlns:a16="http://schemas.microsoft.com/office/drawing/2014/main" val="10002"/>
                  </a:ext>
                </a:extLst>
              </a:tr>
            </a:tbl>
          </a:graphicData>
        </a:graphic>
      </p:graphicFrame>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202332"/>
            <a:ext cx="8229600" cy="648072"/>
          </a:xfrm>
        </p:spPr>
        <p:txBody>
          <a:bodyPr>
            <a:normAutofit/>
          </a:bodyPr>
          <a:lstStyle/>
          <a:p>
            <a:r>
              <a:rPr lang="ru-RU" sz="3600" b="1" dirty="0" smtClean="0">
                <a:solidFill>
                  <a:srgbClr val="FF0000"/>
                </a:solidFill>
              </a:rPr>
              <a:t>Формы и технологии</a:t>
            </a:r>
            <a:endParaRPr lang="ru-RU" sz="3600" b="1" dirty="0">
              <a:solidFill>
                <a:srgbClr val="FF0000"/>
              </a:solidFill>
            </a:endParaRPr>
          </a:p>
        </p:txBody>
      </p:sp>
      <p:sp>
        <p:nvSpPr>
          <p:cNvPr id="3" name="Содержимое 2"/>
          <p:cNvSpPr>
            <a:spLocks noGrp="1"/>
          </p:cNvSpPr>
          <p:nvPr>
            <p:ph idx="1"/>
          </p:nvPr>
        </p:nvSpPr>
        <p:spPr>
          <a:xfrm>
            <a:off x="457200" y="1052736"/>
            <a:ext cx="8229600" cy="5073427"/>
          </a:xfrm>
        </p:spPr>
        <p:txBody>
          <a:bodyPr>
            <a:normAutofit fontScale="70000" lnSpcReduction="20000"/>
          </a:bodyPr>
          <a:lstStyle/>
          <a:p>
            <a:r>
              <a:rPr lang="ru-RU" sz="4500" dirty="0" smtClean="0">
                <a:latin typeface="Times New Roman" panose="02020603050405020304" pitchFamily="18" charset="0"/>
                <a:cs typeface="Times New Roman" panose="02020603050405020304" pitchFamily="18" charset="0"/>
              </a:rPr>
              <a:t>Акции </a:t>
            </a:r>
            <a:r>
              <a:rPr lang="ru-RU" sz="4500" dirty="0">
                <a:latin typeface="Times New Roman" panose="02020603050405020304" pitchFamily="18" charset="0"/>
                <a:cs typeface="Times New Roman" panose="02020603050405020304" pitchFamily="18" charset="0"/>
              </a:rPr>
              <a:t>и фестивали для сохранения природного </a:t>
            </a:r>
            <a:r>
              <a:rPr lang="ru-RU" sz="4500" dirty="0" smtClean="0">
                <a:latin typeface="Times New Roman" panose="02020603050405020304" pitchFamily="18" charset="0"/>
                <a:cs typeface="Times New Roman" panose="02020603050405020304" pitchFamily="18" charset="0"/>
              </a:rPr>
              <a:t>богатства</a:t>
            </a:r>
          </a:p>
          <a:p>
            <a:r>
              <a:rPr lang="ru-RU" sz="4500" dirty="0">
                <a:latin typeface="Times New Roman" panose="02020603050405020304" pitchFamily="18" charset="0"/>
                <a:cs typeface="Times New Roman" panose="02020603050405020304" pitchFamily="18" charset="0"/>
              </a:rPr>
              <a:t>творческие номера, концерты, сюрпризы на дни рождения и другие </a:t>
            </a:r>
            <a:r>
              <a:rPr lang="ru-RU" sz="4500" dirty="0" smtClean="0">
                <a:latin typeface="Times New Roman" panose="02020603050405020304" pitchFamily="18" charset="0"/>
                <a:cs typeface="Times New Roman" panose="02020603050405020304" pitchFamily="18" charset="0"/>
              </a:rPr>
              <a:t>праздники</a:t>
            </a:r>
          </a:p>
          <a:p>
            <a:r>
              <a:rPr lang="ru-RU" sz="4500" dirty="0" smtClean="0">
                <a:latin typeface="Times New Roman" panose="02020603050405020304" pitchFamily="18" charset="0"/>
                <a:cs typeface="Times New Roman" panose="02020603050405020304" pitchFamily="18" charset="0"/>
              </a:rPr>
              <a:t>Взаимопомощь в классе, в коллективе и в группе</a:t>
            </a:r>
          </a:p>
          <a:p>
            <a:r>
              <a:rPr lang="ru-RU" sz="4500" dirty="0" smtClean="0">
                <a:latin typeface="Times New Roman" panose="02020603050405020304" pitchFamily="18" charset="0"/>
                <a:cs typeface="Times New Roman" panose="02020603050405020304" pitchFamily="18" charset="0"/>
              </a:rPr>
              <a:t>Написание и создание статей, стенгазет, фотографий</a:t>
            </a:r>
          </a:p>
          <a:p>
            <a:r>
              <a:rPr lang="ru-RU" sz="4500" dirty="0" smtClean="0">
                <a:latin typeface="Times New Roman" panose="02020603050405020304" pitchFamily="18" charset="0"/>
                <a:cs typeface="Times New Roman" panose="02020603050405020304" pitchFamily="18" charset="0"/>
              </a:rPr>
              <a:t>Игры</a:t>
            </a:r>
          </a:p>
          <a:p>
            <a:r>
              <a:rPr lang="ru-RU" sz="4500" dirty="0" smtClean="0">
                <a:latin typeface="Times New Roman" panose="02020603050405020304" pitchFamily="18" charset="0"/>
                <a:cs typeface="Times New Roman" panose="02020603050405020304" pitchFamily="18" charset="0"/>
              </a:rPr>
              <a:t>Экскурсии</a:t>
            </a:r>
          </a:p>
          <a:p>
            <a:r>
              <a:rPr lang="ru-RU" sz="4500" dirty="0" smtClean="0">
                <a:latin typeface="Times New Roman" panose="02020603050405020304" pitchFamily="18" charset="0"/>
                <a:cs typeface="Times New Roman" panose="02020603050405020304" pitchFamily="18" charset="0"/>
              </a:rPr>
              <a:t>Встречи </a:t>
            </a:r>
          </a:p>
          <a:p>
            <a:endParaRPr lang="ru-RU" dirty="0"/>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pic>
        <p:nvPicPr>
          <p:cNvPr id="1026" name="Picture 2" descr="C:\Users\Кабинет19\Desktop\Харитонова А.С\Фото детей\100000317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0152" y="4276565"/>
            <a:ext cx="2535680" cy="19016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7" name="Picture 3" descr="C:\Users\Кабинет19\Desktop\Харитонова А.С\Фото детей\100000319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82437" y="4367047"/>
            <a:ext cx="3057715" cy="17207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6936" y="1124744"/>
            <a:ext cx="8373536" cy="1143000"/>
          </a:xfrm>
        </p:spPr>
        <p:txBody>
          <a:bodyPr>
            <a:noAutofit/>
          </a:bodyPr>
          <a:lstStyle/>
          <a:p>
            <a:r>
              <a:rPr lang="ru-RU" sz="3600" b="1" dirty="0" smtClean="0">
                <a:solidFill>
                  <a:srgbClr val="FF0000"/>
                </a:solidFill>
              </a:rPr>
              <a:t>Что могут выполнять обучающиеся </a:t>
            </a:r>
            <a:r>
              <a:rPr lang="ru-RU" sz="3600" b="1" u="sng" dirty="0" smtClean="0">
                <a:solidFill>
                  <a:srgbClr val="FF0000"/>
                </a:solidFill>
              </a:rPr>
              <a:t>сами</a:t>
            </a:r>
            <a:r>
              <a:rPr lang="ru-RU" sz="3600" b="1" dirty="0" smtClean="0">
                <a:solidFill>
                  <a:srgbClr val="FF0000"/>
                </a:solidFill>
              </a:rPr>
              <a:t> при подготовке и проведении КТД</a:t>
            </a:r>
            <a:endParaRPr lang="ru-RU" sz="3600" b="1" dirty="0">
              <a:solidFill>
                <a:srgbClr val="FF0000"/>
              </a:solidFill>
            </a:endParaRPr>
          </a:p>
        </p:txBody>
      </p:sp>
      <p:sp>
        <p:nvSpPr>
          <p:cNvPr id="3" name="Содержимое 2"/>
          <p:cNvSpPr>
            <a:spLocks noGrp="1"/>
          </p:cNvSpPr>
          <p:nvPr>
            <p:ph idx="1"/>
          </p:nvPr>
        </p:nvSpPr>
        <p:spPr>
          <a:xfrm>
            <a:off x="457200" y="2339752"/>
            <a:ext cx="8229600" cy="4218459"/>
          </a:xfrm>
        </p:spPr>
        <p:txBody>
          <a:bodyPr/>
          <a:lstStyle/>
          <a:p>
            <a:r>
              <a:rPr lang="ru-RU" dirty="0" smtClean="0">
                <a:latin typeface="Times New Roman" panose="02020603050405020304" pitchFamily="18" charset="0"/>
                <a:cs typeface="Times New Roman" panose="02020603050405020304" pitchFamily="18" charset="0"/>
              </a:rPr>
              <a:t>Придумать тему нового дела, </a:t>
            </a:r>
            <a:r>
              <a:rPr lang="ru-RU" dirty="0">
                <a:latin typeface="Times New Roman" panose="02020603050405020304" pitchFamily="18" charset="0"/>
                <a:cs typeface="Times New Roman" panose="02020603050405020304" pitchFamily="18" charset="0"/>
              </a:rPr>
              <a:t>в</a:t>
            </a:r>
            <a:r>
              <a:rPr lang="ru-RU" dirty="0" smtClean="0">
                <a:latin typeface="Times New Roman" panose="02020603050405020304" pitchFamily="18" charset="0"/>
                <a:cs typeface="Times New Roman" panose="02020603050405020304" pitchFamily="18" charset="0"/>
              </a:rPr>
              <a:t>ыдвигать </a:t>
            </a:r>
            <a:r>
              <a:rPr lang="ru-RU" dirty="0">
                <a:latin typeface="Times New Roman" panose="02020603050405020304" pitchFamily="18" charset="0"/>
                <a:cs typeface="Times New Roman" panose="02020603050405020304" pitchFamily="18" charset="0"/>
              </a:rPr>
              <a:t>и предлагать идеи </a:t>
            </a:r>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Найти  и изучить материалы для проведения КТД</a:t>
            </a:r>
          </a:p>
          <a:p>
            <a:r>
              <a:rPr lang="ru-RU" dirty="0" smtClean="0">
                <a:latin typeface="Times New Roman" panose="02020603050405020304" pitchFamily="18" charset="0"/>
                <a:cs typeface="Times New Roman" panose="02020603050405020304" pitchFamily="18" charset="0"/>
              </a:rPr>
              <a:t>Распределение обязанностей</a:t>
            </a:r>
          </a:p>
          <a:p>
            <a:r>
              <a:rPr lang="ru-RU" dirty="0" smtClean="0">
                <a:latin typeface="Times New Roman" panose="02020603050405020304" pitchFamily="18" charset="0"/>
                <a:cs typeface="Times New Roman" panose="02020603050405020304" pitchFamily="18" charset="0"/>
              </a:rPr>
              <a:t>Выполнить конкретные задания дела</a:t>
            </a:r>
            <a:endParaRPr lang="ru-RU" dirty="0">
              <a:latin typeface="Times New Roman" panose="02020603050405020304" pitchFamily="18" charset="0"/>
              <a:cs typeface="Times New Roman" panose="02020603050405020304" pitchFamily="18" charset="0"/>
            </a:endParaRPr>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052736"/>
            <a:ext cx="8229600" cy="1143000"/>
          </a:xfrm>
        </p:spPr>
        <p:txBody>
          <a:bodyPr>
            <a:noAutofit/>
          </a:bodyPr>
          <a:lstStyle/>
          <a:p>
            <a:r>
              <a:rPr lang="ru-RU" sz="3600" b="1" dirty="0" smtClean="0">
                <a:solidFill>
                  <a:srgbClr val="FF0000"/>
                </a:solidFill>
              </a:rPr>
              <a:t>Преимущества участия в программе «Орлята России» для учителей </a:t>
            </a:r>
            <a:endParaRPr lang="ru-RU" sz="3600" b="1" dirty="0">
              <a:solidFill>
                <a:srgbClr val="FF0000"/>
              </a:solidFill>
            </a:endParaRPr>
          </a:p>
        </p:txBody>
      </p:sp>
      <p:sp>
        <p:nvSpPr>
          <p:cNvPr id="3" name="Содержимое 2"/>
          <p:cNvSpPr>
            <a:spLocks noGrp="1"/>
          </p:cNvSpPr>
          <p:nvPr>
            <p:ph idx="1"/>
          </p:nvPr>
        </p:nvSpPr>
        <p:spPr>
          <a:xfrm>
            <a:off x="457200" y="2348880"/>
            <a:ext cx="8229600" cy="3777283"/>
          </a:xfrm>
        </p:spPr>
        <p:txBody>
          <a:bodyPr>
            <a:noAutofit/>
          </a:bodyPr>
          <a:lstStyle/>
          <a:p>
            <a:r>
              <a:rPr lang="ru-RU" sz="3600" dirty="0">
                <a:latin typeface="Times New Roman" panose="02020603050405020304" pitchFamily="18" charset="0"/>
                <a:cs typeface="Times New Roman" panose="02020603050405020304" pitchFamily="18" charset="0"/>
              </a:rPr>
              <a:t>Профессиональный рост. </a:t>
            </a:r>
            <a:endParaRPr lang="ru-RU" sz="3600" dirty="0" smtClean="0">
              <a:latin typeface="Times New Roman" panose="02020603050405020304" pitchFamily="18" charset="0"/>
              <a:cs typeface="Times New Roman" panose="02020603050405020304" pitchFamily="18" charset="0"/>
            </a:endParaRPr>
          </a:p>
          <a:p>
            <a:r>
              <a:rPr lang="ru-RU" sz="3600" dirty="0" smtClean="0">
                <a:latin typeface="Times New Roman" panose="02020603050405020304" pitchFamily="18" charset="0"/>
                <a:cs typeface="Times New Roman" panose="02020603050405020304" pitchFamily="18" charset="0"/>
              </a:rPr>
              <a:t>Обмен </a:t>
            </a:r>
            <a:r>
              <a:rPr lang="ru-RU" sz="3600" dirty="0">
                <a:latin typeface="Times New Roman" panose="02020603050405020304" pitchFamily="18" charset="0"/>
                <a:cs typeface="Times New Roman" panose="02020603050405020304" pitchFamily="18" charset="0"/>
              </a:rPr>
              <a:t>педагогическим опытом.  </a:t>
            </a:r>
            <a:endParaRPr lang="ru-RU" sz="3600" dirty="0" smtClean="0">
              <a:latin typeface="Times New Roman" panose="02020603050405020304" pitchFamily="18" charset="0"/>
              <a:cs typeface="Times New Roman" panose="02020603050405020304" pitchFamily="18" charset="0"/>
            </a:endParaRPr>
          </a:p>
          <a:p>
            <a:r>
              <a:rPr lang="ru-RU" sz="3600" dirty="0" smtClean="0">
                <a:latin typeface="Times New Roman" panose="02020603050405020304" pitchFamily="18" charset="0"/>
                <a:cs typeface="Times New Roman" panose="02020603050405020304" pitchFamily="18" charset="0"/>
              </a:rPr>
              <a:t>Внедрение </a:t>
            </a:r>
            <a:r>
              <a:rPr lang="ru-RU" sz="3600" dirty="0">
                <a:latin typeface="Times New Roman" panose="02020603050405020304" pitchFamily="18" charset="0"/>
                <a:cs typeface="Times New Roman" panose="02020603050405020304" pitchFamily="18" charset="0"/>
              </a:rPr>
              <a:t>успешных практик воспитания. </a:t>
            </a:r>
            <a:endParaRPr lang="ru-RU" sz="3600" dirty="0" smtClean="0">
              <a:latin typeface="Times New Roman" panose="02020603050405020304" pitchFamily="18" charset="0"/>
              <a:cs typeface="Times New Roman" panose="02020603050405020304" pitchFamily="18" charset="0"/>
            </a:endParaRPr>
          </a:p>
          <a:p>
            <a:r>
              <a:rPr lang="ru-RU" sz="3600" dirty="0" smtClean="0">
                <a:latin typeface="Times New Roman" panose="02020603050405020304" pitchFamily="18" charset="0"/>
                <a:cs typeface="Times New Roman" panose="02020603050405020304" pitchFamily="18" charset="0"/>
              </a:rPr>
              <a:t>Получение </a:t>
            </a:r>
            <a:r>
              <a:rPr lang="ru-RU" sz="3600" dirty="0">
                <a:latin typeface="Times New Roman" panose="02020603050405020304" pitchFamily="18" charset="0"/>
                <a:cs typeface="Times New Roman" panose="02020603050405020304" pitchFamily="18" charset="0"/>
              </a:rPr>
              <a:t>опыта воспитательной работы</a:t>
            </a:r>
            <a:r>
              <a:rPr lang="ru-RU" sz="3600" dirty="0" smtClean="0">
                <a:latin typeface="Times New Roman" panose="02020603050405020304" pitchFamily="18" charset="0"/>
                <a:cs typeface="Times New Roman" panose="02020603050405020304" pitchFamily="18" charset="0"/>
              </a:rPr>
              <a:t>.</a:t>
            </a:r>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052736"/>
            <a:ext cx="8229600" cy="1143000"/>
          </a:xfrm>
        </p:spPr>
        <p:txBody>
          <a:bodyPr>
            <a:noAutofit/>
          </a:bodyPr>
          <a:lstStyle/>
          <a:p>
            <a:r>
              <a:rPr lang="ru-RU" sz="3600" b="1" dirty="0" smtClean="0">
                <a:solidFill>
                  <a:srgbClr val="FF0000"/>
                </a:solidFill>
              </a:rPr>
              <a:t>Преимущества участия в программе «Орлята России» для родителей</a:t>
            </a:r>
            <a:endParaRPr lang="ru-RU" sz="3600" b="1" dirty="0">
              <a:solidFill>
                <a:srgbClr val="FF0000"/>
              </a:solidFill>
            </a:endParaRPr>
          </a:p>
        </p:txBody>
      </p:sp>
      <p:sp>
        <p:nvSpPr>
          <p:cNvPr id="3" name="Содержимое 2"/>
          <p:cNvSpPr>
            <a:spLocks noGrp="1"/>
          </p:cNvSpPr>
          <p:nvPr>
            <p:ph idx="1"/>
          </p:nvPr>
        </p:nvSpPr>
        <p:spPr>
          <a:xfrm>
            <a:off x="457200" y="2348880"/>
            <a:ext cx="8229600" cy="3777283"/>
          </a:xfrm>
        </p:spPr>
        <p:txBody>
          <a:bodyPr>
            <a:normAutofit lnSpcReduction="10000"/>
          </a:bodyPr>
          <a:lstStyle/>
          <a:p>
            <a:r>
              <a:rPr lang="ru-RU" dirty="0">
                <a:latin typeface="Times New Roman" panose="02020603050405020304" pitchFamily="18" charset="0"/>
                <a:cs typeface="Times New Roman" panose="02020603050405020304" pitchFamily="18" charset="0"/>
              </a:rPr>
              <a:t>Делает общение с детьми интересным </a:t>
            </a:r>
            <a:endParaRPr lang="en-US"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Позволяет </a:t>
            </a:r>
            <a:r>
              <a:rPr lang="ru-RU" dirty="0">
                <a:latin typeface="Times New Roman" panose="02020603050405020304" pitchFamily="18" charset="0"/>
                <a:cs typeface="Times New Roman" panose="02020603050405020304" pitchFamily="18" charset="0"/>
              </a:rPr>
              <a:t>стать частью единой команды взрослых и детей </a:t>
            </a:r>
            <a:endParaRPr lang="en-US" dirty="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Открывает </a:t>
            </a:r>
            <a:r>
              <a:rPr lang="ru-RU" dirty="0">
                <a:latin typeface="Times New Roman" panose="02020603050405020304" pitchFamily="18" charset="0"/>
                <a:cs typeface="Times New Roman" panose="02020603050405020304" pitchFamily="18" charset="0"/>
              </a:rPr>
              <a:t>простор для совместного творчества с детьми </a:t>
            </a:r>
            <a:endParaRPr lang="en-US"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Помогает увидеть и раскрыть таланты своего ребёнка</a:t>
            </a:r>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r>
              <a:rPr lang="ru-RU" dirty="0" smtClean="0"/>
              <a:t>Участие в интернет- проектах</a:t>
            </a:r>
            <a:endParaRPr lang="ru-RU" dirty="0"/>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
        <p:nvSpPr>
          <p:cNvPr id="5" name="Заголовок 1"/>
          <p:cNvSpPr txBox="1">
            <a:spLocks/>
          </p:cNvSpPr>
          <p:nvPr/>
        </p:nvSpPr>
        <p:spPr>
          <a:xfrm>
            <a:off x="457200" y="0"/>
            <a:ext cx="8229600" cy="18945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3600" b="1" i="1" smtClean="0">
                <a:solidFill>
                  <a:srgbClr val="FF0000"/>
                </a:solidFill>
                <a:effectLst>
                  <a:outerShdw blurRad="38100" dist="38100" dir="2700000" algn="tl">
                    <a:srgbClr val="000000">
                      <a:alpha val="43137"/>
                    </a:srgbClr>
                  </a:outerShdw>
                </a:effectLst>
                <a:latin typeface="+mn-lt"/>
                <a:cs typeface="Arial" pitchFamily="34" charset="0"/>
              </a:rPr>
              <a:t>Модуль (трек) </a:t>
            </a:r>
            <a:r>
              <a:rPr lang="en-US" sz="3600" b="1" i="1" smtClean="0">
                <a:solidFill>
                  <a:srgbClr val="FF0000"/>
                </a:solidFill>
                <a:effectLst>
                  <a:outerShdw blurRad="38100" dist="38100" dir="2700000" algn="tl">
                    <a:srgbClr val="000000">
                      <a:alpha val="43137"/>
                    </a:srgbClr>
                  </a:outerShdw>
                </a:effectLst>
                <a:latin typeface="+mn-lt"/>
                <a:cs typeface="Arial" pitchFamily="34" charset="0"/>
              </a:rPr>
              <a:t/>
            </a:r>
            <a:br>
              <a:rPr lang="en-US" sz="3600" b="1" i="1" smtClean="0">
                <a:solidFill>
                  <a:srgbClr val="FF0000"/>
                </a:solidFill>
                <a:effectLst>
                  <a:outerShdw blurRad="38100" dist="38100" dir="2700000" algn="tl">
                    <a:srgbClr val="000000">
                      <a:alpha val="43137"/>
                    </a:srgbClr>
                  </a:outerShdw>
                </a:effectLst>
                <a:latin typeface="+mn-lt"/>
                <a:cs typeface="Arial" pitchFamily="34" charset="0"/>
              </a:rPr>
            </a:br>
            <a:r>
              <a:rPr lang="ru-RU" sz="3600" b="1" i="1" smtClean="0">
                <a:solidFill>
                  <a:srgbClr val="FF0000"/>
                </a:solidFill>
                <a:effectLst>
                  <a:outerShdw blurRad="38100" dist="38100" dir="2700000" algn="tl">
                    <a:srgbClr val="000000">
                      <a:alpha val="43137"/>
                    </a:srgbClr>
                  </a:outerShdw>
                </a:effectLst>
                <a:latin typeface="+mn-lt"/>
                <a:cs typeface="Arial" pitchFamily="34" charset="0"/>
              </a:rPr>
              <a:t>«Орленок-Лидер»</a:t>
            </a:r>
            <a:endParaRPr lang="ru-RU" sz="3600" b="1" i="1" dirty="0">
              <a:solidFill>
                <a:srgbClr val="FF0000"/>
              </a:solidFill>
              <a:effectLst>
                <a:outerShdw blurRad="38100" dist="38100" dir="2700000" algn="tl">
                  <a:srgbClr val="000000">
                    <a:alpha val="43137"/>
                  </a:srgbClr>
                </a:outerShdw>
              </a:effectLst>
              <a:latin typeface="+mn-lt"/>
              <a:cs typeface="Arial" pitchFamily="34" charset="0"/>
            </a:endParaRPr>
          </a:p>
        </p:txBody>
      </p:sp>
      <p:pic>
        <p:nvPicPr>
          <p:cNvPr id="6"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0602" t="23164" r="40987" b="48969"/>
          <a:stretch/>
        </p:blipFill>
        <p:spPr bwMode="auto">
          <a:xfrm>
            <a:off x="375958" y="2492896"/>
            <a:ext cx="4181598" cy="2307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descr="https://sun9-65.userapi.com/impg/YxF4qpzDuQwALlVM8bdB7fIvIRM4c-HJI7n0yg/GwqjRcxeIcU.jpg?size=1280x716&amp;quality=95&amp;sign=d445e5dc1328be84301216148d01c02d&amp;type=album"/>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4149080"/>
            <a:ext cx="4361232" cy="24395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
        <p:nvSpPr>
          <p:cNvPr id="5" name="Объект 4"/>
          <p:cNvSpPr>
            <a:spLocks noGrp="1"/>
          </p:cNvSpPr>
          <p:nvPr>
            <p:ph idx="1"/>
          </p:nvPr>
        </p:nvSpPr>
        <p:spPr>
          <a:xfrm>
            <a:off x="3180" y="1299850"/>
            <a:ext cx="8229600" cy="4525963"/>
          </a:xfrm>
        </p:spPr>
        <p:txBody>
          <a:bodyPr/>
          <a:lstStyle/>
          <a:p>
            <a:r>
              <a:rPr lang="ru-RU" dirty="0">
                <a:latin typeface="Times New Roman" panose="02020603050405020304" pitchFamily="18" charset="0"/>
                <a:cs typeface="Times New Roman" panose="02020603050405020304" pitchFamily="18" charset="0"/>
              </a:rPr>
              <a:t>Проект «Помощь близким» </a:t>
            </a:r>
            <a:endParaRPr lang="ru-RU" dirty="0"/>
          </a:p>
        </p:txBody>
      </p:sp>
      <p:sp>
        <p:nvSpPr>
          <p:cNvPr id="8" name="Заголовок 1"/>
          <p:cNvSpPr txBox="1">
            <a:spLocks/>
          </p:cNvSpPr>
          <p:nvPr/>
        </p:nvSpPr>
        <p:spPr>
          <a:xfrm>
            <a:off x="395536" y="53402"/>
            <a:ext cx="8229600" cy="124644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Модуль (трек)</a:t>
            </a:r>
            <a:b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br>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 «Орленок-Доброволец»</a:t>
            </a:r>
            <a:endParaRPr lang="ru-RU" sz="3600" b="1" i="1" dirty="0">
              <a:solidFill>
                <a:srgbClr val="FF0000"/>
              </a:solidFill>
              <a:effectLst>
                <a:outerShdw blurRad="38100" dist="38100" dir="2700000" algn="tl">
                  <a:srgbClr val="000000">
                    <a:alpha val="43137"/>
                  </a:srgbClr>
                </a:outerShdw>
              </a:effectLst>
              <a:latin typeface="+mn-lt"/>
              <a:cs typeface="Arial" pitchFamily="34" charset="0"/>
            </a:endParaRPr>
          </a:p>
        </p:txBody>
      </p:sp>
      <p:pic>
        <p:nvPicPr>
          <p:cNvPr id="1028"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30172" t="28046" r="41724" b="27816"/>
          <a:stretch/>
        </p:blipFill>
        <p:spPr bwMode="auto">
          <a:xfrm>
            <a:off x="251520" y="2199422"/>
            <a:ext cx="4609892" cy="4072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6534" t="10061" r="27963" b="11399"/>
          <a:stretch/>
        </p:blipFill>
        <p:spPr bwMode="auto">
          <a:xfrm>
            <a:off x="7107872" y="1473293"/>
            <a:ext cx="1495771" cy="14522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rotWithShape="1">
          <a:blip r:embed="rId5">
            <a:extLst>
              <a:ext uri="{28A0092B-C50C-407E-A947-70E740481C1C}">
                <a14:useLocalDpi xmlns:a14="http://schemas.microsoft.com/office/drawing/2010/main" val="0"/>
              </a:ext>
            </a:extLst>
          </a:blip>
          <a:srcRect l="31293" t="29119" r="41810" b="28276"/>
          <a:stretch/>
        </p:blipFill>
        <p:spPr bwMode="auto">
          <a:xfrm>
            <a:off x="5364087" y="3063518"/>
            <a:ext cx="3600845" cy="32084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a:solidFill>
                  <a:schemeClr val="dk1"/>
                </a:solidFill>
                <a:latin typeface="Times New Roman" panose="02020603050405020304" pitchFamily="18" charset="0"/>
                <a:cs typeface="Times New Roman" panose="02020603050405020304" pitchFamily="18" charset="0"/>
              </a:rPr>
              <a:t>Экскурсии «Павловский музей»</a:t>
            </a:r>
          </a:p>
          <a:p>
            <a:r>
              <a:rPr lang="ru-RU" dirty="0">
                <a:solidFill>
                  <a:schemeClr val="dk1"/>
                </a:solidFill>
                <a:latin typeface="Times New Roman" panose="02020603050405020304" pitchFamily="18" charset="0"/>
                <a:cs typeface="Times New Roman" panose="02020603050405020304" pitchFamily="18" charset="0"/>
              </a:rPr>
              <a:t>Экскурсия «Памятники г</a:t>
            </a:r>
            <a:r>
              <a:rPr lang="ru-RU" dirty="0" smtClean="0">
                <a:solidFill>
                  <a:schemeClr val="dk1"/>
                </a:solidFill>
                <a:latin typeface="Times New Roman" panose="02020603050405020304" pitchFamily="18" charset="0"/>
                <a:cs typeface="Times New Roman" panose="02020603050405020304" pitchFamily="18" charset="0"/>
              </a:rPr>
              <a:t>. Павлово</a:t>
            </a:r>
            <a:r>
              <a:rPr lang="ru-RU" dirty="0">
                <a:solidFill>
                  <a:schemeClr val="dk1"/>
                </a:solidFill>
                <a:latin typeface="Times New Roman" panose="02020603050405020304" pitchFamily="18" charset="0"/>
                <a:cs typeface="Times New Roman" panose="02020603050405020304" pitchFamily="18" charset="0"/>
              </a:rPr>
              <a:t>»</a:t>
            </a:r>
          </a:p>
          <a:p>
            <a:endParaRPr lang="ru-RU" dirty="0"/>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
        <p:nvSpPr>
          <p:cNvPr id="5" name="Заголовок 1"/>
          <p:cNvSpPr txBox="1">
            <a:spLocks/>
          </p:cNvSpPr>
          <p:nvPr/>
        </p:nvSpPr>
        <p:spPr>
          <a:xfrm>
            <a:off x="395536" y="526368"/>
            <a:ext cx="8229600" cy="124644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3600" b="1" i="1" smtClean="0">
                <a:solidFill>
                  <a:srgbClr val="FF0000"/>
                </a:solidFill>
                <a:effectLst>
                  <a:outerShdw blurRad="38100" dist="38100" dir="2700000" algn="tl">
                    <a:srgbClr val="000000">
                      <a:alpha val="43137"/>
                    </a:srgbClr>
                  </a:outerShdw>
                </a:effectLst>
                <a:latin typeface="+mn-lt"/>
                <a:cs typeface="Arial" pitchFamily="34" charset="0"/>
              </a:rPr>
              <a:t>Модуль (трек) </a:t>
            </a:r>
            <a:br>
              <a:rPr lang="ru-RU" sz="3600" b="1" i="1" smtClean="0">
                <a:solidFill>
                  <a:srgbClr val="FF0000"/>
                </a:solidFill>
                <a:effectLst>
                  <a:outerShdw blurRad="38100" dist="38100" dir="2700000" algn="tl">
                    <a:srgbClr val="000000">
                      <a:alpha val="43137"/>
                    </a:srgbClr>
                  </a:outerShdw>
                </a:effectLst>
                <a:latin typeface="+mn-lt"/>
                <a:cs typeface="Arial" pitchFamily="34" charset="0"/>
              </a:rPr>
            </a:br>
            <a:r>
              <a:rPr lang="ru-RU" sz="3600" b="1" i="1" smtClean="0">
                <a:solidFill>
                  <a:srgbClr val="FF0000"/>
                </a:solidFill>
                <a:effectLst>
                  <a:outerShdw blurRad="38100" dist="38100" dir="2700000" algn="tl">
                    <a:srgbClr val="000000">
                      <a:alpha val="43137"/>
                    </a:srgbClr>
                  </a:outerShdw>
                </a:effectLst>
                <a:latin typeface="+mn-lt"/>
                <a:cs typeface="Arial" pitchFamily="34" charset="0"/>
              </a:rPr>
              <a:t>«Орленок-Хранитель»</a:t>
            </a:r>
            <a:endParaRPr lang="ru-RU" sz="3600" b="1" i="1" dirty="0">
              <a:solidFill>
                <a:srgbClr val="FF0000"/>
              </a:solidFill>
              <a:effectLst>
                <a:outerShdw blurRad="38100" dist="38100" dir="2700000" algn="tl">
                  <a:srgbClr val="000000">
                    <a:alpha val="43137"/>
                  </a:srgbClr>
                </a:outerShdw>
              </a:effectLst>
              <a:latin typeface="+mn-lt"/>
              <a:cs typeface="Arial" pitchFamily="34" charset="0"/>
            </a:endParaRPr>
          </a:p>
        </p:txBody>
      </p:sp>
      <p:pic>
        <p:nvPicPr>
          <p:cNvPr id="2050" name="Picture 2" descr="C:\Users\Кабинет19\Desktop\Харитонова А.С\Фото детей\100000310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9615" y="3068960"/>
            <a:ext cx="3802345" cy="28517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1" name="Picture 3" descr="C:\Users\Кабинет19\Desktop\Харитонова А.С\Фото детей\100000317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20072" y="3103342"/>
            <a:ext cx="3698731" cy="27739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r>
              <a:rPr lang="ru-RU" dirty="0">
                <a:latin typeface="Times New Roman" panose="02020603050405020304" pitchFamily="18" charset="0"/>
                <a:cs typeface="Times New Roman" panose="02020603050405020304" pitchFamily="18" charset="0"/>
              </a:rPr>
              <a:t>Акция «Лес – наш друг. Сохраним леса вместе!»</a:t>
            </a:r>
          </a:p>
          <a:p>
            <a:endParaRPr lang="ru-RU" dirty="0"/>
          </a:p>
        </p:txBody>
      </p:sp>
      <p:pic>
        <p:nvPicPr>
          <p:cNvPr id="4"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
        <p:nvSpPr>
          <p:cNvPr id="7" name="Заголовок 1"/>
          <p:cNvSpPr txBox="1">
            <a:spLocks/>
          </p:cNvSpPr>
          <p:nvPr/>
        </p:nvSpPr>
        <p:spPr>
          <a:xfrm>
            <a:off x="395536" y="429512"/>
            <a:ext cx="8229600" cy="124644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Модуль (трек)</a:t>
            </a:r>
            <a:b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br>
            <a:r>
              <a:rPr lang="ru-RU" sz="3600" b="1" i="1" dirty="0" smtClean="0">
                <a:solidFill>
                  <a:srgbClr val="FF0000"/>
                </a:solidFill>
                <a:effectLst>
                  <a:outerShdw blurRad="38100" dist="38100" dir="2700000" algn="tl">
                    <a:srgbClr val="000000">
                      <a:alpha val="43137"/>
                    </a:srgbClr>
                  </a:outerShdw>
                </a:effectLst>
                <a:latin typeface="+mn-lt"/>
                <a:cs typeface="Arial" pitchFamily="34" charset="0"/>
              </a:rPr>
              <a:t> «Орленок-Эколог»</a:t>
            </a:r>
            <a:endParaRPr lang="ru-RU" sz="3600" b="1" i="1" dirty="0">
              <a:solidFill>
                <a:srgbClr val="FF0000"/>
              </a:solidFill>
              <a:effectLst>
                <a:outerShdw blurRad="38100" dist="38100" dir="2700000" algn="tl">
                  <a:srgbClr val="000000">
                    <a:alpha val="43137"/>
                  </a:srgbClr>
                </a:outerShdw>
              </a:effectLst>
              <a:latin typeface="+mn-lt"/>
              <a:cs typeface="Arial" pitchFamily="34" charset="0"/>
            </a:endParaRPr>
          </a:p>
        </p:txBody>
      </p:sp>
      <p:pic>
        <p:nvPicPr>
          <p:cNvPr id="40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0431" t="14866" r="41552" b="21839"/>
          <a:stretch/>
        </p:blipFill>
        <p:spPr bwMode="auto">
          <a:xfrm>
            <a:off x="5013511" y="2259253"/>
            <a:ext cx="3611625" cy="4589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Прямоугольник 7"/>
          <p:cNvSpPr/>
          <p:nvPr/>
        </p:nvSpPr>
        <p:spPr>
          <a:xfrm>
            <a:off x="395536" y="2747829"/>
            <a:ext cx="4823549" cy="369332"/>
          </a:xfrm>
          <a:prstGeom prst="rect">
            <a:avLst/>
          </a:prstGeom>
        </p:spPr>
        <p:txBody>
          <a:bodyPr wrap="square">
            <a:spAutoFit/>
          </a:bodyPr>
          <a:lstStyle/>
          <a:p>
            <a:r>
              <a:rPr lang="en-US" dirty="0">
                <a:hlinkClick r:id="rId4"/>
              </a:rPr>
              <a:t>https://</a:t>
            </a:r>
            <a:r>
              <a:rPr lang="en-US" dirty="0" smtClean="0">
                <a:hlinkClick r:id="rId4"/>
              </a:rPr>
              <a:t>vk.com/video-227208870_456239017</a:t>
            </a:r>
            <a:r>
              <a:rPr lang="ru-RU" dirty="0" smtClean="0"/>
              <a:t> </a:t>
            </a:r>
            <a:endParaRPr lang="ru-RU" dirty="0"/>
          </a:p>
        </p:txBody>
      </p:sp>
      <p:pic>
        <p:nvPicPr>
          <p:cNvPr id="4100" name="Picture 4" descr="https://sun9-75.userapi.com/impg/P2QjPD3uYxldsMDnCG6anA6fiYR-xbKNx0EBbw/jyQlCSb-HoM.jpg?size=960x720&amp;quality=95&amp;sign=23c7e4940ad706306110fd06c360f86b&amp;type=album"/>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9592" y="3789040"/>
            <a:ext cx="3320481" cy="24903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1868" y="1052736"/>
            <a:ext cx="7846640" cy="3672408"/>
          </a:xfrm>
        </p:spPr>
        <p:txBody>
          <a:bodyPr>
            <a:noAutofit/>
          </a:bodyPr>
          <a:lstStyle/>
          <a:p>
            <a:r>
              <a:rPr lang="ru-RU" sz="3600" dirty="0"/>
              <a:t>IV ВСЕРОССИЙСКИЙ ПЕДАГОГИЧЕСКИЙ КОНКУРС</a:t>
            </a:r>
            <a:br>
              <a:rPr lang="ru-RU" sz="3600" dirty="0"/>
            </a:br>
            <a:r>
              <a:rPr lang="ru-RU" sz="3600" dirty="0"/>
              <a:t>«ВОСПИТАНИЕ ПАТРИОТА И ГРАЖДАНИНА РОССИИ 21 ВЕКА»</a:t>
            </a:r>
            <a:br>
              <a:rPr lang="ru-RU" sz="3600" dirty="0"/>
            </a:br>
            <a:endParaRPr lang="ru-RU" sz="3600" dirty="0"/>
          </a:p>
        </p:txBody>
      </p:sp>
      <p:pic>
        <p:nvPicPr>
          <p:cNvPr id="17412" name="Picture 4" descr="https://eisk-licey4.ru/wp-content/uploads/2023/12/1050848_html_8173ea8471f05be4.png"/>
          <p:cNvPicPr>
            <a:picLocks noChangeAspect="1" noChangeArrowheads="1"/>
          </p:cNvPicPr>
          <p:nvPr/>
        </p:nvPicPr>
        <p:blipFill>
          <a:blip r:embed="rId2" cstate="print"/>
          <a:srcRect/>
          <a:stretch>
            <a:fillRect/>
          </a:stretch>
        </p:blipFill>
        <p:spPr bwMode="auto">
          <a:xfrm>
            <a:off x="6897308" y="0"/>
            <a:ext cx="2246692" cy="1052736"/>
          </a:xfrm>
          <a:prstGeom prst="rect">
            <a:avLst/>
          </a:prstGeom>
          <a:noFill/>
        </p:spPr>
      </p:pic>
      <p:sp>
        <p:nvSpPr>
          <p:cNvPr id="6" name="Подзаголовок 2"/>
          <p:cNvSpPr txBox="1">
            <a:spLocks/>
          </p:cNvSpPr>
          <p:nvPr/>
        </p:nvSpPr>
        <p:spPr>
          <a:xfrm>
            <a:off x="1338824" y="4124300"/>
            <a:ext cx="6552728" cy="1057672"/>
          </a:xfrm>
          <a:prstGeom prst="rect">
            <a:avLst/>
          </a:prstGeom>
        </p:spPr>
        <p:txBody>
          <a:bodyPr vert="horz" lIns="91440" tIns="45720" rIns="91440" bIns="45720" rtlCol="0">
            <a:normAutofit fontScale="70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ru-RU" dirty="0" smtClean="0">
                <a:solidFill>
                  <a:schemeClr val="tx1"/>
                </a:solidFill>
                <a:latin typeface="Times New Roman" panose="02020603050405020304" pitchFamily="18" charset="0"/>
                <a:cs typeface="Times New Roman" panose="02020603050405020304" pitchFamily="18" charset="0"/>
              </a:rPr>
              <a:t>Харитонова Антонина Сергеевна,</a:t>
            </a:r>
            <a:br>
              <a:rPr lang="ru-RU" dirty="0" smtClean="0">
                <a:solidFill>
                  <a:schemeClr val="tx1"/>
                </a:solidFill>
                <a:latin typeface="Times New Roman" panose="02020603050405020304" pitchFamily="18" charset="0"/>
                <a:cs typeface="Times New Roman" panose="02020603050405020304" pitchFamily="18" charset="0"/>
              </a:rPr>
            </a:br>
            <a:r>
              <a:rPr lang="ru-RU" dirty="0" smtClean="0">
                <a:solidFill>
                  <a:schemeClr val="tx1"/>
                </a:solidFill>
                <a:latin typeface="Times New Roman" panose="02020603050405020304" pitchFamily="18" charset="0"/>
                <a:cs typeface="Times New Roman" panose="02020603050405020304" pitchFamily="18" charset="0"/>
              </a:rPr>
              <a:t>учитель начальных классов,</a:t>
            </a:r>
          </a:p>
          <a:p>
            <a:r>
              <a:rPr lang="ru-RU" dirty="0" smtClean="0">
                <a:solidFill>
                  <a:schemeClr val="tx1"/>
                </a:solidFill>
                <a:latin typeface="Times New Roman" panose="02020603050405020304" pitchFamily="18" charset="0"/>
                <a:cs typeface="Times New Roman" panose="02020603050405020304" pitchFamily="18" charset="0"/>
              </a:rPr>
              <a:t>МАОУ СШ № 5 </a:t>
            </a:r>
            <a:r>
              <a:rPr lang="ru-RU" dirty="0" err="1" smtClean="0">
                <a:solidFill>
                  <a:schemeClr val="tx1"/>
                </a:solidFill>
                <a:latin typeface="Times New Roman" panose="02020603050405020304" pitchFamily="18" charset="0"/>
                <a:cs typeface="Times New Roman" panose="02020603050405020304" pitchFamily="18" charset="0"/>
              </a:rPr>
              <a:t>г.Павлово</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195736" y="5949280"/>
            <a:ext cx="5249867" cy="369332"/>
          </a:xfrm>
          <a:prstGeom prst="rect">
            <a:avLst/>
          </a:prstGeom>
        </p:spPr>
        <p:txBody>
          <a:bodyPr wrap="square">
            <a:spAutoFit/>
          </a:bodyPr>
          <a:lstStyle/>
          <a:p>
            <a:r>
              <a:rPr lang="en-US" dirty="0">
                <a:hlinkClick r:id="rId3"/>
              </a:rPr>
              <a:t>https://</a:t>
            </a:r>
            <a:r>
              <a:rPr lang="en-US" dirty="0" smtClean="0">
                <a:hlinkClick r:id="rId3"/>
              </a:rPr>
              <a:t>vk.com/club227208870</a:t>
            </a:r>
            <a:r>
              <a:rPr lang="ru-RU" dirty="0" smtClean="0"/>
              <a:t> </a:t>
            </a:r>
            <a:endParaRPr lang="ru-RU" dirty="0"/>
          </a:p>
        </p:txBody>
      </p:sp>
      <p:sp>
        <p:nvSpPr>
          <p:cNvPr id="3" name="TextBox 2"/>
          <p:cNvSpPr txBox="1"/>
          <p:nvPr/>
        </p:nvSpPr>
        <p:spPr>
          <a:xfrm>
            <a:off x="1475656" y="5579948"/>
            <a:ext cx="6912768" cy="369332"/>
          </a:xfrm>
          <a:prstGeom prst="rect">
            <a:avLst/>
          </a:prstGeom>
          <a:noFill/>
        </p:spPr>
        <p:txBody>
          <a:bodyPr wrap="square" rtlCol="0">
            <a:spAutoFit/>
          </a:bodyPr>
          <a:lstStyle/>
          <a:p>
            <a:r>
              <a:rPr lang="ru-RU" dirty="0" smtClean="0">
                <a:latin typeface="Times New Roman" panose="02020603050405020304" pitchFamily="18" charset="0"/>
                <a:cs typeface="Times New Roman" panose="02020603050405020304" pitchFamily="18" charset="0"/>
              </a:rPr>
              <a:t>Со всеми нашими делами можно ознакомиться по ссылке</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296861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284</TotalTime>
  <Words>1165</Words>
  <Application>Microsoft Office PowerPoint</Application>
  <PresentationFormat>Экран (4:3)</PresentationFormat>
  <Paragraphs>163</Paragraphs>
  <Slides>25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Тема Office</vt:lpstr>
      <vt:lpstr>IV ВСЕРОССИЙСКИЙ ПЕДАГОГИЧЕСКИЙ КОНКУРС «ВОСПИТАНИЕ ПАТРИОТА И ГРАЖДАНИНА РОССИИ 21 ВЕКА» </vt:lpstr>
      <vt:lpstr>Презентация PowerPoint</vt:lpstr>
      <vt:lpstr>Наш коллектив</vt:lpstr>
      <vt:lpstr>Соратниках реализации программы (родители)</vt:lpstr>
      <vt:lpstr>Главная цель развития социальной активности обучающихся класса</vt:lpstr>
      <vt:lpstr>Ценностные ориентиры, приоритеты, традиции класса</vt:lpstr>
      <vt:lpstr>Актуальность включения в программу вашего класса</vt:lpstr>
      <vt:lpstr>КТД</vt:lpstr>
      <vt:lpstr>Как состоится старт всех дел</vt:lpstr>
      <vt:lpstr>Модуль (трек)  «Орленок-Лидер»</vt:lpstr>
      <vt:lpstr>Модуль (трек) «Орленок-Эрудит»</vt:lpstr>
      <vt:lpstr>Модуль (трек)  «Орленок-Доброволец»</vt:lpstr>
      <vt:lpstr>Модуль (трек) «Орленок-Мастер»</vt:lpstr>
      <vt:lpstr>Модуль (трек) «Орленок-Спортсмен»</vt:lpstr>
      <vt:lpstr>Модуль (трек)  «Орленок-Хранитель»</vt:lpstr>
      <vt:lpstr>Модуль (трек)  «Орленок-Эколог»</vt:lpstr>
      <vt:lpstr>Формы и технологии</vt:lpstr>
      <vt:lpstr>Что могут выполнять обучающиеся сами при подготовке и проведении КТД</vt:lpstr>
      <vt:lpstr>Преимущества участия в программе «Орлята России» для учителей </vt:lpstr>
      <vt:lpstr>Преимущества участия в программе «Орлята России» для родителей</vt:lpstr>
      <vt:lpstr>Презентация PowerPoint</vt:lpstr>
      <vt:lpstr>Презентация PowerPoint</vt:lpstr>
      <vt:lpstr>Презентация PowerPoint</vt:lpstr>
      <vt:lpstr>Презентация PowerPoint</vt:lpstr>
      <vt:lpstr>IV ВСЕРОССИЙСКИЙ ПЕДАГОГИЧЕСКИЙ КОНКУРС «ВОСПИТАНИЕ ПАТРИОТА И ГРАЖДАНИНА РОССИИ 21 ВЕКА»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Niro</dc:creator>
  <cp:lastModifiedBy>RePack by Diakov</cp:lastModifiedBy>
  <cp:revision>51</cp:revision>
  <dcterms:created xsi:type="dcterms:W3CDTF">2024-03-15T10:31:56Z</dcterms:created>
  <dcterms:modified xsi:type="dcterms:W3CDTF">2024-10-11T12:02:48Z</dcterms:modified>
</cp:coreProperties>
</file>