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7" r:id="rId1"/>
  </p:sldMasterIdLst>
  <p:sldIdLst>
    <p:sldId id="256" r:id="rId2"/>
    <p:sldId id="280" r:id="rId3"/>
    <p:sldId id="281" r:id="rId4"/>
    <p:sldId id="257" r:id="rId5"/>
    <p:sldId id="261" r:id="rId6"/>
    <p:sldId id="272" r:id="rId7"/>
    <p:sldId id="258" r:id="rId8"/>
    <p:sldId id="268" r:id="rId9"/>
    <p:sldId id="267" r:id="rId10"/>
    <p:sldId id="259" r:id="rId11"/>
    <p:sldId id="279" r:id="rId12"/>
    <p:sldId id="263" r:id="rId13"/>
    <p:sldId id="282" r:id="rId14"/>
    <p:sldId id="283" r:id="rId15"/>
    <p:sldId id="274" r:id="rId1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05200" y="1498602"/>
            <a:ext cx="5257800" cy="3298825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defRPr sz="5400" cap="none" baseline="0"/>
            </a:lvl1pPr>
          </a:lstStyle>
          <a:p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05200" y="4927600"/>
            <a:ext cx="5257800" cy="12446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800" b="0">
                <a:solidFill>
                  <a:schemeClr val="tx1"/>
                </a:solidFill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noProof="0" smtClean="0"/>
              <a:t>Образец подзаголовка</a:t>
            </a:r>
            <a:endParaRPr lang="ru-RU" noProof="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89CCFD-F84D-4039-8870-2E457762BC24}" type="datetimeFigureOut">
              <a:rPr lang="ru-RU"/>
              <a:pPr>
                <a:defRPr/>
              </a:pPr>
              <a:t>22.04.2024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492FF2-9194-447F-BFF7-5724E0C5E8F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4445000"/>
            <a:ext cx="5257800" cy="1930400"/>
          </a:xfrm>
        </p:spPr>
        <p:txBody>
          <a:bodyPr anchor="t">
            <a:normAutofit/>
          </a:bodyPr>
          <a:lstStyle>
            <a:lvl1pPr algn="l">
              <a:defRPr sz="5400" b="0" cap="none" baseline="0"/>
            </a:lvl1pPr>
          </a:lstStyle>
          <a:p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3124201"/>
            <a:ext cx="5257800" cy="1296987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60949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898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48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97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46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9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45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594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701800"/>
            <a:ext cx="3733800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24400" y="1701800"/>
            <a:ext cx="3733800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D4FD0-47ED-43D3-A249-08CCE13A9AD0}" type="datetimeFigureOut">
              <a:rPr lang="ru-RU"/>
              <a:pPr>
                <a:defRPr/>
              </a:pPr>
              <a:t>22.04.2024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FB9D24-09C8-429E-B016-12953D4AD6F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41249" y="1608836"/>
            <a:ext cx="3730752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8200" y="2209800"/>
            <a:ext cx="3733800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727448" y="1608836"/>
            <a:ext cx="3730752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724400" y="2209800"/>
            <a:ext cx="3733800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8F049D-869F-41AE-B035-F1B20A8E4FF0}" type="datetimeFigureOut">
              <a:rPr lang="ru-RU"/>
              <a:pPr>
                <a:defRPr/>
              </a:pPr>
              <a:t>22.04.2024</a:t>
            </a:fld>
            <a:endParaRPr lang="ru-RU" dirty="0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D444DE-29FC-4916-AF08-544FF00B9BF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173C54-95E0-4E79-A226-4DF81E892313}" type="datetimeFigureOut">
              <a:rPr lang="ru-RU"/>
              <a:pPr>
                <a:defRPr/>
              </a:pPr>
              <a:t>22.04.2024</a:t>
            </a:fld>
            <a:endParaRPr lang="ru-RU" dirty="0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E15F72-BA06-4285-B2A4-5ECB0BC6245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88052C-F1C2-40C9-86F1-3842B67E245E}" type="datetimeFigureOut">
              <a:rPr lang="ru-RU"/>
              <a:pPr>
                <a:defRPr/>
              </a:pPr>
              <a:t>22.04.2024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60C966-07FA-49AC-AE5F-536C150B1E1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7"/>
          <p:cNvSpPr/>
          <p:nvPr/>
        </p:nvSpPr>
        <p:spPr>
          <a:xfrm>
            <a:off x="2971800" y="0"/>
            <a:ext cx="594360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1" y="1701800"/>
            <a:ext cx="2514600" cy="2844800"/>
          </a:xfrm>
        </p:spPr>
        <p:txBody>
          <a:bodyPr>
            <a:normAutofit/>
          </a:bodyPr>
          <a:lstStyle>
            <a:lvl1pPr algn="l">
              <a:defRPr sz="2000" b="1"/>
            </a:lvl1pPr>
          </a:lstStyle>
          <a:p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52800" y="482600"/>
            <a:ext cx="5105400" cy="5892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28601" y="4648200"/>
            <a:ext cx="2514600" cy="17272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6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D5ABAE-9C94-4D54-9561-E5B385E94450}" type="datetimeFigureOut">
              <a:rPr lang="ru-RU"/>
              <a:pPr>
                <a:defRPr/>
              </a:pPr>
              <a:t>22.04.2024</a:t>
            </a:fld>
            <a:endParaRPr lang="ru-RU" dirty="0"/>
          </a:p>
        </p:txBody>
      </p:sp>
      <p:sp>
        <p:nvSpPr>
          <p:cNvPr id="7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EC5332-16BD-47FD-B0C4-2EBC7028EDF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7"/>
          <p:cNvSpPr/>
          <p:nvPr/>
        </p:nvSpPr>
        <p:spPr>
          <a:xfrm>
            <a:off x="1562100" y="0"/>
            <a:ext cx="601980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4800600"/>
            <a:ext cx="5486400" cy="762000"/>
          </a:xfrm>
        </p:spPr>
        <p:txBody>
          <a:bodyPr>
            <a:normAutofit/>
          </a:bodyPr>
          <a:lstStyle>
            <a:lvl1pPr algn="l">
              <a:defRPr sz="2000" b="1"/>
            </a:lvl1pPr>
          </a:lstStyle>
          <a:p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279402"/>
            <a:ext cx="5486400" cy="4448175"/>
          </a:xfrm>
        </p:spPr>
        <p:txBody>
          <a:bodyPr rtlCol="0">
            <a:normAutofit/>
          </a:bodyPr>
          <a:lstStyle>
            <a:lvl1pPr marL="0" indent="0">
              <a:buNone/>
              <a:defRPr sz="2800"/>
            </a:lvl1pPr>
            <a:lvl2pPr marL="609493" indent="0">
              <a:buNone/>
              <a:defRPr sz="3700"/>
            </a:lvl2pPr>
            <a:lvl3pPr marL="1218987" indent="0">
              <a:buNone/>
              <a:defRPr sz="3200"/>
            </a:lvl3pPr>
            <a:lvl4pPr marL="1828480" indent="0">
              <a:buNone/>
              <a:defRPr sz="2700"/>
            </a:lvl4pPr>
            <a:lvl5pPr marL="2437973" indent="0">
              <a:buNone/>
              <a:defRPr sz="2700"/>
            </a:lvl5pPr>
            <a:lvl6pPr marL="3047467" indent="0">
              <a:buNone/>
              <a:defRPr sz="2700"/>
            </a:lvl6pPr>
            <a:lvl7pPr marL="3656960" indent="0">
              <a:buNone/>
              <a:defRPr sz="2700"/>
            </a:lvl7pPr>
            <a:lvl8pPr marL="4266453" indent="0">
              <a:buNone/>
              <a:defRPr sz="2700"/>
            </a:lvl8pPr>
            <a:lvl9pPr marL="4875947" indent="0">
              <a:buNone/>
              <a:defRPr sz="2700"/>
            </a:lvl9pPr>
          </a:lstStyle>
          <a:p>
            <a:pPr lvl="0"/>
            <a:r>
              <a:rPr lang="ru-RU" noProof="0" dirty="0" smtClean="0"/>
              <a:t>Вставка рисунка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5562600"/>
            <a:ext cx="5486400" cy="8128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6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6FDEA7-59ED-452B-A799-AAED658D769F}" type="datetimeFigureOut">
              <a:rPr lang="ru-RU"/>
              <a:pPr>
                <a:defRPr/>
              </a:pPr>
              <a:t>22.04.2024</a:t>
            </a:fld>
            <a:endParaRPr lang="ru-RU" dirty="0"/>
          </a:p>
        </p:txBody>
      </p:sp>
      <p:sp>
        <p:nvSpPr>
          <p:cNvPr id="7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CAFD26-A4DD-4DC0-AB79-D050438BFA9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0458FD-B7DF-4F70-B469-5F7C44054B22}" type="datetimeFigureOut">
              <a:rPr lang="ru-RU"/>
              <a:pPr>
                <a:defRPr/>
              </a:pPr>
              <a:t>22.04.2024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EA971C-287A-49C0-89FE-BBCD77C9121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274639"/>
            <a:ext cx="1066800" cy="5897561"/>
          </a:xfrm>
        </p:spPr>
        <p:txBody>
          <a:bodyPr vert="eaVert"/>
          <a:lstStyle/>
          <a:p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274639"/>
            <a:ext cx="6400800" cy="5897561"/>
          </a:xfrm>
        </p:spPr>
        <p:txBody>
          <a:bodyPr vert="eaVert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C10BD2-4969-40F9-BB4E-FEEFF7050E75}" type="datetimeFigureOut">
              <a:rPr lang="ru-RU"/>
              <a:pPr>
                <a:defRPr/>
              </a:pPr>
              <a:t>22.04.2024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1FA227-7801-477A-8A42-C475EDB2D18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228600" y="0"/>
            <a:ext cx="868680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027" name="Заголовок 1"/>
          <p:cNvSpPr>
            <a:spLocks noGrp="1"/>
          </p:cNvSpPr>
          <p:nvPr>
            <p:ph type="title"/>
          </p:nvPr>
        </p:nvSpPr>
        <p:spPr bwMode="auto">
          <a:xfrm>
            <a:off x="838200" y="76200"/>
            <a:ext cx="7620000" cy="139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21899" tIns="60949" rIns="121899" bIns="60949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8" name="Текст 2"/>
          <p:cNvSpPr>
            <a:spLocks noGrp="1"/>
          </p:cNvSpPr>
          <p:nvPr>
            <p:ph type="body" idx="1"/>
          </p:nvPr>
        </p:nvSpPr>
        <p:spPr bwMode="auto">
          <a:xfrm>
            <a:off x="838200" y="1701800"/>
            <a:ext cx="7620000" cy="447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21899" tIns="60949" rIns="121899" bIns="6094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400800"/>
            <a:ext cx="2057400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9F9F8D4-51F2-4FE2-9D8C-2FE65A6FA702}" type="datetimeFigureOut">
              <a:rPr lang="ru-RU"/>
              <a:pPr>
                <a:defRPr/>
              </a:pPr>
              <a:t>22.04.2024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932113" y="6400800"/>
            <a:ext cx="4662487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627938" y="6400800"/>
            <a:ext cx="830262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9F27F08-3C3C-457D-8D60-8D7661862D1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08" r:id="rId2"/>
    <p:sldLayoutId id="2147483710" r:id="rId3"/>
    <p:sldLayoutId id="2147483707" r:id="rId4"/>
    <p:sldLayoutId id="2147483706" r:id="rId5"/>
    <p:sldLayoutId id="2147483705" r:id="rId6"/>
    <p:sldLayoutId id="2147483711" r:id="rId7"/>
    <p:sldLayoutId id="2147483712" r:id="rId8"/>
    <p:sldLayoutId id="2147483713" r:id="rId9"/>
    <p:sldLayoutId id="2147483704" r:id="rId10"/>
    <p:sldLayoutId id="2147483703" r:id="rId11"/>
  </p:sldLayoutIdLst>
  <p:transition spd="med">
    <p:fade/>
  </p:transition>
  <p:timing>
    <p:tnLst>
      <p:par>
        <p:cTn id="1" dur="indefinite" restart="never" nodeType="tmRoot"/>
      </p:par>
    </p:tnLst>
  </p:timing>
  <p:txStyles>
    <p:titleStyle>
      <a:lvl1pPr algn="l" defTabSz="1217613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1217613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itchFamily="34" charset="0"/>
        </a:defRPr>
      </a:lvl2pPr>
      <a:lvl3pPr algn="l" defTabSz="1217613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itchFamily="34" charset="0"/>
        </a:defRPr>
      </a:lvl3pPr>
      <a:lvl4pPr algn="l" defTabSz="1217613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itchFamily="34" charset="0"/>
        </a:defRPr>
      </a:lvl4pPr>
      <a:lvl5pPr algn="l" defTabSz="1217613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itchFamily="34" charset="0"/>
        </a:defRPr>
      </a:lvl5pPr>
      <a:lvl6pPr marL="457200" algn="l" defTabSz="1217613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itchFamily="34" charset="0"/>
        </a:defRPr>
      </a:lvl6pPr>
      <a:lvl7pPr marL="914400" algn="l" defTabSz="1217613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itchFamily="34" charset="0"/>
        </a:defRPr>
      </a:lvl7pPr>
      <a:lvl8pPr marL="1371600" algn="l" defTabSz="1217613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itchFamily="34" charset="0"/>
        </a:defRPr>
      </a:lvl8pPr>
      <a:lvl9pPr marL="1828800" algn="l" defTabSz="1217613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itchFamily="34" charset="0"/>
        </a:defRPr>
      </a:lvl9pPr>
    </p:titleStyle>
    <p:bodyStyle>
      <a:lvl1pPr marL="303213" indent="-303213" algn="l" defTabSz="1217613" rtl="0" eaLnBrk="0" fontAlgn="base" hangingPunct="0">
        <a:lnSpc>
          <a:spcPct val="95000"/>
        </a:lnSpc>
        <a:spcBef>
          <a:spcPts val="1863"/>
        </a:spcBef>
        <a:spcAft>
          <a:spcPct val="0"/>
        </a:spcAft>
        <a:buSzPct val="100000"/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30250" indent="-303213" algn="l" defTabSz="1217613" rtl="0" eaLnBrk="0" fontAlgn="base" hangingPunct="0">
        <a:lnSpc>
          <a:spcPct val="95000"/>
        </a:lnSpc>
        <a:spcBef>
          <a:spcPts val="1063"/>
        </a:spcBef>
        <a:spcAft>
          <a:spcPct val="0"/>
        </a:spcAft>
        <a:buSzPct val="100000"/>
        <a:buFont typeface="Century Gothic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57288" indent="-303213" algn="l" defTabSz="1217613" rtl="0" eaLnBrk="0" fontAlgn="base" hangingPunct="0">
        <a:lnSpc>
          <a:spcPct val="95000"/>
        </a:lnSpc>
        <a:spcBef>
          <a:spcPts val="1063"/>
        </a:spcBef>
        <a:spcAft>
          <a:spcPct val="0"/>
        </a:spcAft>
        <a:buSzPct val="100000"/>
        <a:buFont typeface="Century Gothic" pitchFamily="34" charset="0"/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584325" indent="-303213" algn="l" defTabSz="1217613" rtl="0" eaLnBrk="0" fontAlgn="base" hangingPunct="0">
        <a:lnSpc>
          <a:spcPct val="95000"/>
        </a:lnSpc>
        <a:spcBef>
          <a:spcPts val="1063"/>
        </a:spcBef>
        <a:spcAft>
          <a:spcPct val="0"/>
        </a:spcAft>
        <a:buSzPct val="100000"/>
        <a:buFont typeface="Century Gothic" pitchFamily="34" charset="0"/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09775" indent="-303213" algn="l" defTabSz="1217613" rtl="0" eaLnBrk="0" fontAlgn="base" hangingPunct="0">
        <a:lnSpc>
          <a:spcPct val="95000"/>
        </a:lnSpc>
        <a:spcBef>
          <a:spcPts val="1063"/>
        </a:spcBef>
        <a:spcAft>
          <a:spcPct val="0"/>
        </a:spcAft>
        <a:buSzPct val="100000"/>
        <a:buFont typeface="Century Gothic" pitchFamily="34" charset="0"/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437973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461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1264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7885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71736" y="214290"/>
            <a:ext cx="6858048" cy="2743218"/>
          </a:xfrm>
        </p:spPr>
        <p:txBody>
          <a:bodyPr rtlCol="0">
            <a:normAutofit fontScale="90000"/>
          </a:bodyPr>
          <a:lstStyle/>
          <a:p>
            <a:pPr defTabSz="1218987"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ПРОФИЛАКТИКА ЭМОЦИОНАЛЬНОГО ВЫГОРАНИЯ ПЕДАГОГОВ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331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14875" y="3500438"/>
            <a:ext cx="3786188" cy="3186112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pic>
        <p:nvPicPr>
          <p:cNvPr id="30722" name="Picture 2" descr="http://www.companion.ua/data/filestorage/magazines/2013/15-16/057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7473" y="2963538"/>
            <a:ext cx="4426493" cy="3711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title"/>
          </p:nvPr>
        </p:nvSpPr>
        <p:spPr>
          <a:xfrm>
            <a:off x="357188" y="357188"/>
            <a:ext cx="4519612" cy="830262"/>
          </a:xfrm>
        </p:spPr>
        <p:txBody>
          <a:bodyPr/>
          <a:lstStyle/>
          <a:p>
            <a:pPr eaLnBrk="1" hangingPunct="1"/>
            <a:r>
              <a:rPr lang="ru-RU" smtClean="0"/>
              <a:t>Цели :</a:t>
            </a:r>
          </a:p>
        </p:txBody>
      </p:sp>
      <p:sp>
        <p:nvSpPr>
          <p:cNvPr id="14338" name="Содержимое 2"/>
          <p:cNvSpPr>
            <a:spLocks noGrp="1"/>
          </p:cNvSpPr>
          <p:nvPr>
            <p:ph idx="1"/>
          </p:nvPr>
        </p:nvSpPr>
        <p:spPr>
          <a:xfrm>
            <a:off x="357188" y="1714500"/>
            <a:ext cx="7620000" cy="4470400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</a:pPr>
            <a:r>
              <a:rPr lang="ru-RU" smtClean="0"/>
              <a:t> формирование у педагогов </a:t>
            </a:r>
            <a:br>
              <a:rPr lang="ru-RU" smtClean="0"/>
            </a:br>
            <a:r>
              <a:rPr lang="ru-RU" smtClean="0"/>
              <a:t> знаний о профессиональном</a:t>
            </a:r>
            <a:br>
              <a:rPr lang="ru-RU" smtClean="0"/>
            </a:br>
            <a:r>
              <a:rPr lang="ru-RU" smtClean="0"/>
              <a:t> выгорании, симптомах и </a:t>
            </a:r>
            <a:br>
              <a:rPr lang="ru-RU" smtClean="0"/>
            </a:br>
            <a:r>
              <a:rPr lang="ru-RU" smtClean="0"/>
              <a:t>факторах, способствующих </a:t>
            </a:r>
            <a:br>
              <a:rPr lang="ru-RU" smtClean="0"/>
            </a:br>
            <a:r>
              <a:rPr lang="ru-RU" smtClean="0"/>
              <a:t>его появлению;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ru-RU" smtClean="0"/>
              <a:t> проведение тренинга на предупреждение синдрома выгорания;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ru-RU" smtClean="0"/>
              <a:t> создание условий для личностного роста участников тренинга и актуализация их личностных ресурсов стрессоустойчивости.</a:t>
            </a:r>
          </a:p>
        </p:txBody>
      </p:sp>
      <p:pic>
        <p:nvPicPr>
          <p:cNvPr id="37890" name="Picture 2" descr="http://cs410420.vk.me/v410420763/39b7/c5P02HoG-3Y.jpg"/>
          <p:cNvPicPr>
            <a:picLocks noChangeAspect="1" noChangeArrowheads="1"/>
          </p:cNvPicPr>
          <p:nvPr/>
        </p:nvPicPr>
        <p:blipFill>
          <a:blip r:embed="rId2">
            <a:lum bright="10000" contrast="-20000"/>
          </a:blip>
          <a:srcRect/>
          <a:stretch>
            <a:fillRect/>
          </a:stretch>
        </p:blipFill>
        <p:spPr bwMode="auto">
          <a:xfrm>
            <a:off x="5572132" y="214290"/>
            <a:ext cx="3167058" cy="32620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Заголовок 1"/>
          <p:cNvSpPr>
            <a:spLocks noGrp="1"/>
          </p:cNvSpPr>
          <p:nvPr>
            <p:ph type="title"/>
          </p:nvPr>
        </p:nvSpPr>
        <p:spPr>
          <a:xfrm>
            <a:off x="357188" y="-214313"/>
            <a:ext cx="3305175" cy="1397001"/>
          </a:xfrm>
        </p:spPr>
        <p:txBody>
          <a:bodyPr/>
          <a:lstStyle/>
          <a:p>
            <a:pPr eaLnBrk="1" hangingPunct="1"/>
            <a:r>
              <a:rPr lang="ru-RU" smtClean="0"/>
              <a:t>Задачи: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50" y="1214438"/>
            <a:ext cx="7762875" cy="5286375"/>
          </a:xfrm>
        </p:spPr>
        <p:txBody>
          <a:bodyPr rtlCol="0">
            <a:normAutofit fontScale="77500" lnSpcReduction="20000"/>
          </a:bodyPr>
          <a:lstStyle/>
          <a:p>
            <a:pPr marL="457200" indent="-457200" defTabSz="1218987" eaLnBrk="1" fontAlgn="auto" hangingPunct="1">
              <a:spcBef>
                <a:spcPts val="1866"/>
              </a:spcBef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ru-RU" dirty="0" smtClean="0"/>
              <a:t>Принять себя, свои достоинства и</a:t>
            </a:r>
            <a:br>
              <a:rPr lang="ru-RU" dirty="0" smtClean="0"/>
            </a:br>
            <a:r>
              <a:rPr lang="ru-RU" dirty="0" smtClean="0"/>
              <a:t> недостатки, осознать собственную </a:t>
            </a:r>
            <a:br>
              <a:rPr lang="ru-RU" dirty="0" smtClean="0"/>
            </a:br>
            <a:r>
              <a:rPr lang="ru-RU" dirty="0" smtClean="0"/>
              <a:t>ценность и уникальность. </a:t>
            </a:r>
          </a:p>
          <a:p>
            <a:pPr marL="457200" indent="-457200" defTabSz="1218987" eaLnBrk="1" fontAlgn="auto" hangingPunct="1">
              <a:spcBef>
                <a:spcPts val="1866"/>
              </a:spcBef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ru-RU" dirty="0" smtClean="0"/>
              <a:t> Научиться спокойно относиться к </a:t>
            </a:r>
            <a:br>
              <a:rPr lang="ru-RU" dirty="0" smtClean="0"/>
            </a:br>
            <a:r>
              <a:rPr lang="ru-RU" dirty="0" smtClean="0"/>
              <a:t>стрессам как возможности приобретения</a:t>
            </a:r>
            <a:br>
              <a:rPr lang="ru-RU" dirty="0" smtClean="0"/>
            </a:br>
            <a:r>
              <a:rPr lang="ru-RU" dirty="0" smtClean="0"/>
              <a:t> личного опыта и возможности личностного</a:t>
            </a:r>
            <a:br>
              <a:rPr lang="ru-RU" dirty="0" smtClean="0"/>
            </a:br>
            <a:r>
              <a:rPr lang="ru-RU" dirty="0" smtClean="0"/>
              <a:t> роста, выработать способность в сложной</a:t>
            </a:r>
            <a:br>
              <a:rPr lang="ru-RU" dirty="0" smtClean="0"/>
            </a:br>
            <a:r>
              <a:rPr lang="ru-RU" dirty="0" smtClean="0"/>
              <a:t> ситуации находить для себя смысл.</a:t>
            </a:r>
          </a:p>
          <a:p>
            <a:pPr marL="457200" indent="-457200" defTabSz="1218987" eaLnBrk="1" fontAlgn="auto" hangingPunct="1">
              <a:spcBef>
                <a:spcPts val="1866"/>
              </a:spcBef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ru-RU" dirty="0" smtClean="0"/>
              <a:t> Научиться вырабатывать активную </a:t>
            </a:r>
            <a:br>
              <a:rPr lang="ru-RU" dirty="0" smtClean="0"/>
            </a:br>
            <a:r>
              <a:rPr lang="ru-RU" dirty="0" smtClean="0"/>
              <a:t>жизненную позицию. </a:t>
            </a:r>
          </a:p>
          <a:p>
            <a:pPr marL="457200" indent="-457200" defTabSz="1218987" eaLnBrk="1" fontAlgn="auto" hangingPunct="1">
              <a:spcBef>
                <a:spcPts val="1866"/>
              </a:spcBef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ru-RU" dirty="0" smtClean="0"/>
              <a:t>Развивать рефлексию, умение распознавать свои эмоциональные состояния, мотивы поведения, последствия поступков.</a:t>
            </a:r>
          </a:p>
          <a:p>
            <a:pPr marL="457200" indent="-457200" defTabSz="1218987" eaLnBrk="1" fontAlgn="auto" hangingPunct="1">
              <a:spcBef>
                <a:spcPts val="1866"/>
              </a:spcBef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ru-RU" dirty="0" smtClean="0"/>
              <a:t>Развивать способность к когнитивной структуризации и осмыслению ситуаций, позитивность и рациональность мышления. </a:t>
            </a:r>
          </a:p>
          <a:p>
            <a:pPr marL="457200" indent="-457200" defTabSz="1218987" eaLnBrk="1" fontAlgn="auto" hangingPunct="1">
              <a:spcBef>
                <a:spcPts val="1866"/>
              </a:spcBef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ru-RU" dirty="0" smtClean="0"/>
              <a:t>Научить эффективно использовать способы снятия внутреннего напряжения и </a:t>
            </a:r>
            <a:r>
              <a:rPr lang="ru-RU" dirty="0" err="1" smtClean="0"/>
              <a:t>саморегуляции</a:t>
            </a:r>
            <a:r>
              <a:rPr lang="ru-RU" dirty="0" smtClean="0"/>
              <a:t>. </a:t>
            </a:r>
            <a:endParaRPr lang="ru-RU" dirty="0"/>
          </a:p>
        </p:txBody>
      </p:sp>
      <p:pic>
        <p:nvPicPr>
          <p:cNvPr id="38916" name="Picture 4" descr="http://ito.vspu.net/ENK/2011-2012/NVP/robotu_styd/2013/specialist/Shastova/Preview/images/aufgabenliste_add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43636" y="214290"/>
            <a:ext cx="2719388" cy="36193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capitalpost.ru/wp-content/uploads/2013/06/Vyigoranie-na-rabote.jpg"/>
          <p:cNvPicPr>
            <a:picLocks noChangeAspect="1" noChangeArrowheads="1"/>
          </p:cNvPicPr>
          <p:nvPr/>
        </p:nvPicPr>
        <p:blipFill>
          <a:blip r:embed="rId2"/>
          <a:srcRect r="39" b="18"/>
          <a:stretch>
            <a:fillRect/>
          </a:stretch>
        </p:blipFill>
        <p:spPr bwMode="auto">
          <a:xfrm>
            <a:off x="3929058" y="214290"/>
            <a:ext cx="5072098" cy="32422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>
          <a:xfrm>
            <a:off x="214313" y="500063"/>
            <a:ext cx="3786187" cy="6143625"/>
          </a:xfrm>
        </p:spPr>
        <p:txBody>
          <a:bodyPr/>
          <a:lstStyle/>
          <a:p>
            <a:pPr eaLnBrk="1" hangingPunct="1"/>
            <a:r>
              <a:rPr lang="ru-RU" sz="2000" b="1" smtClean="0">
                <a:solidFill>
                  <a:srgbClr val="FF0000"/>
                </a:solidFill>
              </a:rPr>
              <a:t>«Психическое выгорание» </a:t>
            </a:r>
            <a:r>
              <a:rPr lang="ru-RU" sz="1800" smtClean="0"/>
              <a:t>– состояние физического,        эмоционального и умственного истощения, проявляющееся в профессиях социальной сферы. (В.Е.Орел) Явление выгорания с данной точки зрения рассматривается как проявляющееся в виде целого ряда симптомов, которые делятся на аффективные, когнитивные, физические и поведенческие. </a:t>
            </a:r>
            <a:br>
              <a:rPr lang="ru-RU" sz="1800" smtClean="0"/>
            </a:br>
            <a:r>
              <a:rPr lang="ru-RU" sz="1800" smtClean="0"/>
              <a:t/>
            </a:r>
            <a:br>
              <a:rPr lang="ru-RU" sz="1800" smtClean="0"/>
            </a:br>
            <a:r>
              <a:rPr lang="ru-RU" sz="2400" b="1" smtClean="0">
                <a:solidFill>
                  <a:srgbClr val="FF0000"/>
                </a:solidFill>
              </a:rPr>
              <a:t>«Синдром эмоционального выгорания»</a:t>
            </a:r>
            <a:r>
              <a:rPr lang="ru-RU" sz="2400" smtClean="0">
                <a:solidFill>
                  <a:srgbClr val="FF0000"/>
                </a:solidFill>
              </a:rPr>
              <a:t> </a:t>
            </a:r>
            <a:r>
              <a:rPr lang="ru-RU" sz="1800" smtClean="0"/>
              <a:t>- отрицательное воздействие профессиональной деятельности на личность в сфере человек-человек, проявляющееся в виде определенных изменений в поведении и состоянии человека.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57625" y="3643313"/>
            <a:ext cx="5286375" cy="3214687"/>
          </a:xfrm>
        </p:spPr>
        <p:txBody>
          <a:bodyPr rtlCol="0">
            <a:normAutofit fontScale="92500"/>
          </a:bodyPr>
          <a:lstStyle/>
          <a:p>
            <a:pPr marL="304747" indent="-304747" defTabSz="1218987" eaLnBrk="1" fontAlgn="auto" hangingPunct="1">
              <a:spcBef>
                <a:spcPts val="1866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1600" dirty="0" smtClean="0"/>
              <a:t>Существует более узкая трактовка феномена выгорания, в центре которой лежат эмоции и чувства человека. Эмоциональное выгорание, по мнению доктора психологических наук Бойко Виктора Васильевича, - это выработанный личностью механизм психологической защиты в форме полного или частичного исключения эмоций (понижения их энергетики) в ответ на избранные психотравмирующие воздействия. Данный стереотип эмоционального восприятия действительности складывается под воздействием ряда факторов и предпосылок – внешних и внутренних. </a:t>
            </a:r>
            <a:r>
              <a:rPr lang="ru-RU" sz="1400" dirty="0" smtClean="0"/>
              <a:t/>
            </a:r>
            <a:br>
              <a:rPr lang="ru-RU" sz="1400" dirty="0" smtClean="0"/>
            </a:br>
            <a:endParaRPr lang="ru-RU" sz="140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17410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7411" name="Picture 2" descr="http://www.uchportal.ru/_ld/250/7474075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750" y="0"/>
            <a:ext cx="9175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s://kudriavcevva.files.wordpress.com/2013/02/d181d0bfd0b8d187d0bad0b8.jpg?w=6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66914" y="2665561"/>
            <a:ext cx="6069002" cy="41843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8434" name="Содержимое 2"/>
          <p:cNvSpPr>
            <a:spLocks noGrp="1"/>
          </p:cNvSpPr>
          <p:nvPr>
            <p:ph idx="1"/>
          </p:nvPr>
        </p:nvSpPr>
        <p:spPr>
          <a:xfrm>
            <a:off x="323850" y="285750"/>
            <a:ext cx="8229600" cy="6572250"/>
          </a:xfrm>
        </p:spPr>
        <p:txBody>
          <a:bodyPr/>
          <a:lstStyle/>
          <a:p>
            <a:pPr eaLnBrk="1" hangingPunct="1">
              <a:lnSpc>
                <a:spcPct val="75000"/>
              </a:lnSpc>
              <a:buFont typeface="Arial" charset="0"/>
              <a:buNone/>
            </a:pPr>
            <a:r>
              <a:rPr lang="ru-RU" sz="1600" smtClean="0"/>
              <a:t>Сам термин (“burno</a:t>
            </a:r>
            <a:r>
              <a:rPr lang="en-US" sz="1600" smtClean="0"/>
              <a:t>u</a:t>
            </a:r>
            <a:r>
              <a:rPr lang="ru-RU" sz="1600" smtClean="0"/>
              <a:t>t”) введен американским психиатром Х. Дж. Фрейденбергом в 1974 году. Ввели его для обозначения состояния, когда на работе человек чувствует себя «загнанным в клетку». Чаще всего подвержены эмоциональному выгоранию люди профессий типа «Человек-человек». Работа с людьми требует больших эмоциональных затрат.</a:t>
            </a:r>
            <a:endParaRPr lang="en-US" sz="1600" smtClean="0"/>
          </a:p>
          <a:p>
            <a:pPr eaLnBrk="1" hangingPunct="1">
              <a:lnSpc>
                <a:spcPct val="75000"/>
              </a:lnSpc>
              <a:buFont typeface="Arial" charset="0"/>
              <a:buNone/>
            </a:pPr>
            <a:r>
              <a:rPr lang="ru-RU" sz="1600" smtClean="0"/>
              <a:t>Особую опасность таит в себе работа педагогов, психологов, медицинских и социальных работников. Синдром у работников этой сферы характеризуется отсутствием эмоциональной вовлеченности и контакта с клиентами, утратой способности к сопереживанию пациентам, усталостью, ведущей к редукции профессиональных обязанностей и </a:t>
            </a:r>
            <a:r>
              <a:rPr lang="ru-RU" sz="1600" smtClean="0">
                <a:latin typeface="Arial" charset="0"/>
              </a:rPr>
              <a:t>            </a:t>
            </a:r>
            <a:r>
              <a:rPr lang="ru-RU" sz="1600" smtClean="0"/>
              <a:t>негативному влиянию работы на личную жизнь.</a:t>
            </a:r>
            <a:r>
              <a:rPr lang="ru-RU" sz="1600" smtClean="0">
                <a:latin typeface="Arial" charset="0"/>
              </a:rPr>
              <a:t/>
            </a:r>
            <a:br>
              <a:rPr lang="ru-RU" sz="1600" smtClean="0">
                <a:latin typeface="Arial" charset="0"/>
              </a:rPr>
            </a:br>
            <a:r>
              <a:rPr lang="ru-RU" sz="1600" smtClean="0"/>
              <a:t> Деятельность педагога </a:t>
            </a:r>
            <a:r>
              <a:rPr lang="ru-RU" sz="1600" smtClean="0">
                <a:latin typeface="Arial" charset="0"/>
              </a:rPr>
              <a:t/>
            </a:r>
            <a:br>
              <a:rPr lang="ru-RU" sz="1600" smtClean="0">
                <a:latin typeface="Arial" charset="0"/>
              </a:rPr>
            </a:br>
            <a:r>
              <a:rPr lang="ru-RU" sz="1600" smtClean="0">
                <a:latin typeface="Arial" charset="0"/>
              </a:rPr>
              <a:t> </a:t>
            </a:r>
            <a:r>
              <a:rPr lang="ru-RU" sz="1600" smtClean="0"/>
              <a:t>требует большой</a:t>
            </a:r>
            <a:r>
              <a:rPr lang="ru-RU" sz="1600" smtClean="0">
                <a:latin typeface="Arial" charset="0"/>
              </a:rPr>
              <a:t/>
            </a:r>
            <a:br>
              <a:rPr lang="ru-RU" sz="1600" smtClean="0">
                <a:latin typeface="Arial" charset="0"/>
              </a:rPr>
            </a:br>
            <a:r>
              <a:rPr lang="ru-RU" sz="1600" smtClean="0"/>
              <a:t> эмоциональной</a:t>
            </a:r>
            <a:r>
              <a:rPr lang="ru-RU" sz="1600" smtClean="0">
                <a:latin typeface="Arial" charset="0"/>
              </a:rPr>
              <a:t/>
            </a:r>
            <a:br>
              <a:rPr lang="ru-RU" sz="1600" smtClean="0">
                <a:latin typeface="Arial" charset="0"/>
              </a:rPr>
            </a:br>
            <a:r>
              <a:rPr lang="ru-RU" sz="1600" smtClean="0"/>
              <a:t> нагрузки,</a:t>
            </a:r>
            <a:r>
              <a:rPr lang="ru-RU" sz="1600" smtClean="0">
                <a:latin typeface="Arial" charset="0"/>
              </a:rPr>
              <a:t/>
            </a:r>
            <a:br>
              <a:rPr lang="ru-RU" sz="1600" smtClean="0">
                <a:latin typeface="Arial" charset="0"/>
              </a:rPr>
            </a:br>
            <a:r>
              <a:rPr lang="ru-RU" sz="1600" smtClean="0"/>
              <a:t> ответственности</a:t>
            </a:r>
            <a:r>
              <a:rPr lang="ru-RU" sz="1600" smtClean="0">
                <a:latin typeface="Arial" charset="0"/>
              </a:rPr>
              <a:t/>
            </a:r>
            <a:br>
              <a:rPr lang="ru-RU" sz="1600" smtClean="0">
                <a:latin typeface="Arial" charset="0"/>
              </a:rPr>
            </a:br>
            <a:r>
              <a:rPr lang="ru-RU" sz="1600" smtClean="0"/>
              <a:t> и имеет весьма </a:t>
            </a:r>
            <a:r>
              <a:rPr lang="ru-RU" sz="1600" smtClean="0">
                <a:latin typeface="Arial" charset="0"/>
              </a:rPr>
              <a:t/>
            </a:r>
            <a:br>
              <a:rPr lang="ru-RU" sz="1600" smtClean="0">
                <a:latin typeface="Arial" charset="0"/>
              </a:rPr>
            </a:br>
            <a:r>
              <a:rPr lang="ru-RU" sz="1600" smtClean="0">
                <a:latin typeface="Arial" charset="0"/>
              </a:rPr>
              <a:t> </a:t>
            </a:r>
            <a:r>
              <a:rPr lang="ru-RU" sz="1600" smtClean="0"/>
              <a:t>неопределенные</a:t>
            </a:r>
            <a:r>
              <a:rPr lang="ru-RU" sz="1600" smtClean="0">
                <a:latin typeface="Arial" charset="0"/>
              </a:rPr>
              <a:t/>
            </a:r>
            <a:br>
              <a:rPr lang="ru-RU" sz="1600" smtClean="0">
                <a:latin typeface="Arial" charset="0"/>
              </a:rPr>
            </a:br>
            <a:r>
              <a:rPr lang="ru-RU" sz="1600" smtClean="0"/>
              <a:t> критерии успеха. </a:t>
            </a:r>
            <a:r>
              <a:rPr lang="ru-RU" sz="1600" smtClean="0">
                <a:latin typeface="Arial" charset="0"/>
              </a:rPr>
              <a:t/>
            </a:r>
            <a:br>
              <a:rPr lang="ru-RU" sz="1600" smtClean="0">
                <a:latin typeface="Arial" charset="0"/>
              </a:rPr>
            </a:br>
            <a:r>
              <a:rPr lang="ru-RU" sz="1600" smtClean="0">
                <a:latin typeface="Arial" charset="0"/>
              </a:rPr>
              <a:t> </a:t>
            </a:r>
            <a:r>
              <a:rPr lang="ru-RU" sz="1600" smtClean="0"/>
              <a:t>Негативное</a:t>
            </a:r>
            <a:r>
              <a:rPr lang="ru-RU" sz="1600" smtClean="0">
                <a:latin typeface="Arial" charset="0"/>
              </a:rPr>
              <a:t/>
            </a:r>
            <a:br>
              <a:rPr lang="ru-RU" sz="1600" smtClean="0">
                <a:latin typeface="Arial" charset="0"/>
              </a:rPr>
            </a:br>
            <a:r>
              <a:rPr lang="ru-RU" sz="1600" smtClean="0">
                <a:latin typeface="Arial" charset="0"/>
              </a:rPr>
              <a:t> </a:t>
            </a:r>
            <a:r>
              <a:rPr lang="ru-RU" sz="1600" smtClean="0"/>
              <a:t>влияние на здоровье</a:t>
            </a:r>
            <a:r>
              <a:rPr lang="ru-RU" sz="1600" smtClean="0">
                <a:latin typeface="Arial" charset="0"/>
              </a:rPr>
              <a:t/>
            </a:r>
            <a:br>
              <a:rPr lang="ru-RU" sz="1600" smtClean="0">
                <a:latin typeface="Arial" charset="0"/>
              </a:rPr>
            </a:br>
            <a:r>
              <a:rPr lang="ru-RU" sz="1600" smtClean="0"/>
              <a:t> оказывают постоянные</a:t>
            </a:r>
            <a:r>
              <a:rPr lang="ru-RU" sz="1600" smtClean="0">
                <a:latin typeface="Arial" charset="0"/>
              </a:rPr>
              <a:t/>
            </a:r>
            <a:br>
              <a:rPr lang="ru-RU" sz="1600" smtClean="0">
                <a:latin typeface="Arial" charset="0"/>
              </a:rPr>
            </a:br>
            <a:r>
              <a:rPr lang="ru-RU" sz="1600" smtClean="0"/>
              <a:t> стрессовые ситуации,</a:t>
            </a:r>
            <a:r>
              <a:rPr lang="ru-RU" sz="1600" smtClean="0">
                <a:latin typeface="Arial" charset="0"/>
              </a:rPr>
              <a:t/>
            </a:r>
            <a:br>
              <a:rPr lang="ru-RU" sz="1600" smtClean="0">
                <a:latin typeface="Arial" charset="0"/>
              </a:rPr>
            </a:br>
            <a:r>
              <a:rPr lang="ru-RU" sz="1600" smtClean="0"/>
              <a:t> в которые попадает</a:t>
            </a:r>
            <a:r>
              <a:rPr lang="ru-RU" sz="1600" smtClean="0">
                <a:latin typeface="Arial" charset="0"/>
              </a:rPr>
              <a:t/>
            </a:r>
            <a:br>
              <a:rPr lang="ru-RU" sz="1600" smtClean="0">
                <a:latin typeface="Arial" charset="0"/>
              </a:rPr>
            </a:br>
            <a:r>
              <a:rPr lang="ru-RU" sz="1600" smtClean="0"/>
              <a:t> этот</a:t>
            </a:r>
            <a:r>
              <a:rPr lang="ru-RU" sz="1600" smtClean="0">
                <a:latin typeface="Arial" charset="0"/>
              </a:rPr>
              <a:t> </a:t>
            </a:r>
            <a:r>
              <a:rPr lang="ru-RU" sz="1600" smtClean="0"/>
              <a:t>педагог, а также</a:t>
            </a:r>
            <a:r>
              <a:rPr lang="ru-RU" sz="1600" smtClean="0">
                <a:latin typeface="Arial" charset="0"/>
              </a:rPr>
              <a:t/>
            </a:r>
            <a:br>
              <a:rPr lang="ru-RU" sz="1600" smtClean="0">
                <a:latin typeface="Arial" charset="0"/>
              </a:rPr>
            </a:br>
            <a:r>
              <a:rPr lang="ru-RU" sz="1600" smtClean="0"/>
              <a:t> по причине личной</a:t>
            </a:r>
            <a:br>
              <a:rPr lang="ru-RU" sz="1600" smtClean="0"/>
            </a:br>
            <a:r>
              <a:rPr lang="ru-RU" sz="1600" smtClean="0"/>
              <a:t> незащищенности и</a:t>
            </a:r>
            <a:r>
              <a:rPr lang="ru-RU" sz="1600" smtClean="0">
                <a:latin typeface="Arial" charset="0"/>
              </a:rPr>
              <a:t/>
            </a:r>
            <a:br>
              <a:rPr lang="ru-RU" sz="1600" smtClean="0">
                <a:latin typeface="Arial" charset="0"/>
              </a:rPr>
            </a:br>
            <a:r>
              <a:rPr lang="ru-RU" sz="1600" smtClean="0"/>
              <a:t> других морально-</a:t>
            </a:r>
            <a:br>
              <a:rPr lang="ru-RU" sz="1600" smtClean="0"/>
            </a:br>
            <a:r>
              <a:rPr lang="ru-RU" sz="1600" smtClean="0">
                <a:latin typeface="Arial" charset="0"/>
              </a:rPr>
              <a:t> </a:t>
            </a:r>
            <a:r>
              <a:rPr lang="ru-RU" sz="1600" smtClean="0"/>
              <a:t>психологических </a:t>
            </a:r>
            <a:r>
              <a:rPr lang="ru-RU" sz="1600" smtClean="0">
                <a:latin typeface="Arial" charset="0"/>
              </a:rPr>
              <a:t/>
            </a:r>
            <a:br>
              <a:rPr lang="ru-RU" sz="1600" smtClean="0">
                <a:latin typeface="Arial" charset="0"/>
              </a:rPr>
            </a:br>
            <a:r>
              <a:rPr lang="ru-RU" sz="1600" smtClean="0">
                <a:latin typeface="Arial" charset="0"/>
              </a:rPr>
              <a:t> </a:t>
            </a:r>
            <a:r>
              <a:rPr lang="ru-RU" sz="1600" smtClean="0"/>
              <a:t>факторов.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19458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9459" name="Picture 4" descr="http://i06.fotocdn.net/s3/159/gallery_l/291/23286995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3975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ятиугольник 7"/>
          <p:cNvSpPr/>
          <p:nvPr/>
        </p:nvSpPr>
        <p:spPr>
          <a:xfrm>
            <a:off x="142875" y="4572000"/>
            <a:ext cx="9001125" cy="1785938"/>
          </a:xfrm>
          <a:prstGeom prst="homePlate">
            <a:avLst/>
          </a:prstGeom>
          <a:solidFill>
            <a:schemeClr val="tx1">
              <a:lumMod val="20000"/>
              <a:lumOff val="80000"/>
            </a:schemeClr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ятиугольник 6"/>
          <p:cNvSpPr/>
          <p:nvPr/>
        </p:nvSpPr>
        <p:spPr>
          <a:xfrm>
            <a:off x="142875" y="2286000"/>
            <a:ext cx="9001125" cy="2071688"/>
          </a:xfrm>
          <a:prstGeom prst="homePlate">
            <a:avLst/>
          </a:prstGeom>
          <a:solidFill>
            <a:schemeClr val="tx1">
              <a:lumMod val="20000"/>
              <a:lumOff val="80000"/>
            </a:schemeClr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Пятиугольник 5"/>
          <p:cNvSpPr/>
          <p:nvPr/>
        </p:nvSpPr>
        <p:spPr>
          <a:xfrm>
            <a:off x="142875" y="214313"/>
            <a:ext cx="9001125" cy="1928812"/>
          </a:xfrm>
          <a:prstGeom prst="homePlate">
            <a:avLst/>
          </a:prstGeom>
          <a:solidFill>
            <a:schemeClr val="tx1">
              <a:lumMod val="20000"/>
              <a:lumOff val="80000"/>
            </a:schemeClr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484" name="Заголовок 1"/>
          <p:cNvSpPr>
            <a:spLocks noGrp="1"/>
          </p:cNvSpPr>
          <p:nvPr>
            <p:ph type="title"/>
          </p:nvPr>
        </p:nvSpPr>
        <p:spPr>
          <a:xfrm>
            <a:off x="428625" y="214313"/>
            <a:ext cx="8229600" cy="1643062"/>
          </a:xfrm>
        </p:spPr>
        <p:txBody>
          <a:bodyPr/>
          <a:lstStyle/>
          <a:p>
            <a:pPr eaLnBrk="1" hangingPunct="1"/>
            <a:r>
              <a:rPr lang="ru-RU" smtClean="0"/>
              <a:t/>
            </a:r>
            <a:br>
              <a:rPr lang="ru-RU" smtClean="0"/>
            </a:br>
            <a:endParaRPr lang="ru-RU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50" y="214313"/>
            <a:ext cx="8429625" cy="6357937"/>
          </a:xfrm>
        </p:spPr>
        <p:txBody>
          <a:bodyPr rtlCol="0">
            <a:normAutofit lnSpcReduction="10000"/>
          </a:bodyPr>
          <a:lstStyle/>
          <a:p>
            <a:pPr marL="304747" indent="-304747" defTabSz="1218987" eaLnBrk="1" fontAlgn="auto" hangingPunct="1">
              <a:spcBef>
                <a:spcPts val="1866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600" b="1" dirty="0" smtClean="0"/>
              <a:t>Первая стадия</a:t>
            </a:r>
            <a:r>
              <a:rPr lang="ru-RU" sz="1600" dirty="0" smtClean="0"/>
              <a:t> - забывание каких-то моментов, говоря бытовым языком, провалы в памяти (например, внесена нужная запись или нет в документацию). Обычно на эти первоначальные симптомы мало кто обращает внимание, называя это в шутку «девичьей памятью» или «склерозом». В зависимости от характера деятельности, величины нервно-психических нагрузок и личностных особенностей специалиста или руководителя первая стадия может формироваться в течение трех-пяти лет.</a:t>
            </a:r>
          </a:p>
          <a:p>
            <a:pPr marL="304747" indent="-304747" defTabSz="1218987" eaLnBrk="1" fontAlgn="auto" hangingPunct="1">
              <a:spcBef>
                <a:spcPts val="1866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1600" b="1" dirty="0" smtClean="0"/>
          </a:p>
          <a:p>
            <a:pPr marL="304747" indent="-304747" defTabSz="1218987" eaLnBrk="1" fontAlgn="auto" hangingPunct="1">
              <a:spcBef>
                <a:spcPts val="1866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600" b="1" dirty="0" smtClean="0"/>
              <a:t>На второй стадии</a:t>
            </a:r>
            <a:r>
              <a:rPr lang="ru-RU" sz="1600" dirty="0" smtClean="0"/>
              <a:t> наблюдается снижение интереса к работе, потребности в общении (в том числе и дома, с друзьями) : «не хочется видеть» тех, с кем специалист общается по роду деятельности (клиентов, больных, школьников) ; «в четверг ощущение, что уже пятница», «неделя длится нескончаемо», нарастание апатии к концу недели, появление устойчивых соматических симптомов; повышенная раздражительность, человек «заводится», как говорят, с вполоборота. Время формирования данной стадии в среднем от пяти до пятнадцати лет.</a:t>
            </a:r>
          </a:p>
          <a:p>
            <a:pPr marL="304747" indent="-304747" defTabSz="1218987" eaLnBrk="1" fontAlgn="auto" hangingPunct="1">
              <a:spcBef>
                <a:spcPts val="1866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1600" b="1" dirty="0" smtClean="0"/>
          </a:p>
          <a:p>
            <a:pPr marL="304747" indent="-304747" defTabSz="1218987" eaLnBrk="1" fontAlgn="auto" hangingPunct="1">
              <a:spcBef>
                <a:spcPts val="1866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600" b="1" dirty="0" smtClean="0"/>
              <a:t>Третья стадия</a:t>
            </a:r>
            <a:r>
              <a:rPr lang="ru-RU" sz="1600" dirty="0" smtClean="0"/>
              <a:t> - собственно личностное выгорание. Характерна полная потеря интереса к работе и жизни вообще, эмоциональное безразличие, отупение, ощущение постоянного отсутствия сил. Человек стремится к уединению. На этой стадии ему гораздо приятнее общаться с животными и природой, чем с людьми. Стадия может формироваться от десяти до двадцати лет в обычных условиях.</a:t>
            </a:r>
            <a:endParaRPr lang="ru-RU" sz="160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285728"/>
            <a:ext cx="9144000" cy="868346"/>
          </a:xfrm>
        </p:spPr>
        <p:txBody>
          <a:bodyPr rtlCol="0">
            <a:normAutofit fontScale="90000"/>
          </a:bodyPr>
          <a:lstStyle/>
          <a:p>
            <a:pPr defTabSz="1218987"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Симптомы эмоционального выгорания: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4" name="7-конечная звезда 3"/>
          <p:cNvSpPr/>
          <p:nvPr/>
        </p:nvSpPr>
        <p:spPr>
          <a:xfrm>
            <a:off x="500063" y="928688"/>
            <a:ext cx="3143250" cy="2500312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Усталость, утомление, истощение</a:t>
            </a:r>
          </a:p>
        </p:txBody>
      </p:sp>
      <p:sp>
        <p:nvSpPr>
          <p:cNvPr id="5" name="7-конечная звезда 4"/>
          <p:cNvSpPr/>
          <p:nvPr/>
        </p:nvSpPr>
        <p:spPr>
          <a:xfrm rot="203153">
            <a:off x="6064250" y="3803650"/>
            <a:ext cx="3082925" cy="2214563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агрессивные чувства </a:t>
            </a:r>
          </a:p>
        </p:txBody>
      </p:sp>
      <p:sp>
        <p:nvSpPr>
          <p:cNvPr id="6" name="7-конечная звезда 5"/>
          <p:cNvSpPr/>
          <p:nvPr/>
        </p:nvSpPr>
        <p:spPr>
          <a:xfrm>
            <a:off x="3000375" y="1428750"/>
            <a:ext cx="2786063" cy="2500313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 </a:t>
            </a:r>
            <a:endParaRPr lang="en-US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психосоматические недомогания</a:t>
            </a:r>
          </a:p>
        </p:txBody>
      </p:sp>
      <p:sp>
        <p:nvSpPr>
          <p:cNvPr id="7" name="7-конечная звезда 6"/>
          <p:cNvSpPr/>
          <p:nvPr/>
        </p:nvSpPr>
        <p:spPr>
          <a:xfrm rot="21127295">
            <a:off x="4738688" y="5194300"/>
            <a:ext cx="1987550" cy="1535113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бессонница</a:t>
            </a:r>
          </a:p>
        </p:txBody>
      </p:sp>
      <p:sp>
        <p:nvSpPr>
          <p:cNvPr id="8" name="Пятно 2 7"/>
          <p:cNvSpPr/>
          <p:nvPr/>
        </p:nvSpPr>
        <p:spPr>
          <a:xfrm rot="798100">
            <a:off x="3459163" y="3189288"/>
            <a:ext cx="3433762" cy="2522537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скудность репертуара рабочих действий</a:t>
            </a:r>
          </a:p>
        </p:txBody>
      </p:sp>
      <p:sp>
        <p:nvSpPr>
          <p:cNvPr id="9" name="Пятно 1 8"/>
          <p:cNvSpPr/>
          <p:nvPr/>
        </p:nvSpPr>
        <p:spPr>
          <a:xfrm rot="20946548">
            <a:off x="5003800" y="658813"/>
            <a:ext cx="4195763" cy="3513137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негативное отношение к детям, родителям, коллегам и к работе</a:t>
            </a:r>
          </a:p>
        </p:txBody>
      </p:sp>
      <p:sp>
        <p:nvSpPr>
          <p:cNvPr id="10" name="Пятно 2 9"/>
          <p:cNvSpPr/>
          <p:nvPr/>
        </p:nvSpPr>
        <p:spPr>
          <a:xfrm rot="21404149">
            <a:off x="106363" y="2682875"/>
            <a:ext cx="4008437" cy="3849688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упадническое настроение и связанные с ним эмоции</a:t>
            </a:r>
          </a:p>
        </p:txBody>
      </p:sp>
      <p:sp>
        <p:nvSpPr>
          <p:cNvPr id="11" name="7-конечная звезда 10"/>
          <p:cNvSpPr/>
          <p:nvPr/>
        </p:nvSpPr>
        <p:spPr>
          <a:xfrm rot="840859">
            <a:off x="2497138" y="5172075"/>
            <a:ext cx="2082800" cy="1628775"/>
          </a:xfrm>
          <a:prstGeom prst="star7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Чувство вины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5602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5603" name="Picture 6" descr="http://900igr.net/datas/fizkultura/Zdorove-uchitelja/0006-006-Otsenka-riska-formirovanija-sindroma-professionalnogo-vygoranij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715404" cy="2401918"/>
          </a:xfrm>
        </p:spPr>
        <p:txBody>
          <a:bodyPr rtlCol="0">
            <a:normAutofit fontScale="90000"/>
          </a:bodyPr>
          <a:lstStyle/>
          <a:p>
            <a:pPr defTabSz="1218987"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Качества, помогающие специалисту избежать</a:t>
            </a:r>
            <a:r>
              <a:rPr lang="ru-RU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ru-RU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профессионального выгорания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428875" y="1785938"/>
            <a:ext cx="6500813" cy="5072062"/>
          </a:xfrm>
        </p:spPr>
        <p:txBody>
          <a:bodyPr rtlCol="0">
            <a:normAutofit fontScale="62500" lnSpcReduction="20000"/>
          </a:bodyPr>
          <a:lstStyle/>
          <a:p>
            <a:pPr marL="304747" indent="-304747" defTabSz="1218987" eaLnBrk="1" fontAlgn="auto" hangingPunct="1">
              <a:spcBef>
                <a:spcPts val="1866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i="1" dirty="0" smtClean="0"/>
              <a:t>Во-первых:</a:t>
            </a:r>
            <a:r>
              <a:rPr lang="ru-RU" dirty="0" smtClean="0"/>
              <a:t> </a:t>
            </a:r>
            <a:br>
              <a:rPr lang="ru-RU" dirty="0" smtClean="0"/>
            </a:br>
            <a:r>
              <a:rPr lang="ru-RU" dirty="0" smtClean="0"/>
              <a:t>-хорошее здоровье и сознательная, целенаправленная забота о своем физическом состоянии (постоянные занятия спортом, здоровый образ жизни).</a:t>
            </a:r>
            <a:br>
              <a:rPr lang="ru-RU" dirty="0" smtClean="0"/>
            </a:br>
            <a:r>
              <a:rPr lang="ru-RU" dirty="0" smtClean="0"/>
              <a:t>-адекватная самооценка и уверенность в себе, своих</a:t>
            </a:r>
            <a:br>
              <a:rPr lang="ru-RU" dirty="0" smtClean="0"/>
            </a:br>
            <a:r>
              <a:rPr lang="ru-RU" dirty="0" smtClean="0"/>
              <a:t>способностях и возможностях.</a:t>
            </a:r>
            <a:r>
              <a:rPr lang="ru-RU" b="1" i="1" dirty="0" smtClean="0"/>
              <a:t> </a:t>
            </a:r>
            <a:endParaRPr lang="ru-RU" dirty="0" smtClean="0"/>
          </a:p>
          <a:p>
            <a:pPr marL="304747" indent="-304747" defTabSz="1218987" eaLnBrk="1" fontAlgn="auto" hangingPunct="1">
              <a:spcBef>
                <a:spcPts val="1866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i="1" dirty="0" smtClean="0"/>
              <a:t>Во-вторых:</a:t>
            </a:r>
            <a:r>
              <a:rPr lang="ru-RU" dirty="0" smtClean="0"/>
              <a:t> </a:t>
            </a:r>
            <a:br>
              <a:rPr lang="ru-RU" dirty="0" smtClean="0"/>
            </a:br>
            <a:r>
              <a:rPr lang="ru-RU" dirty="0" smtClean="0"/>
              <a:t>-опыт успешного преодоления профессионального</a:t>
            </a:r>
            <a:br>
              <a:rPr lang="ru-RU" dirty="0" smtClean="0"/>
            </a:br>
            <a:r>
              <a:rPr lang="ru-RU" dirty="0" smtClean="0"/>
              <a:t>стресса;</a:t>
            </a:r>
            <a:br>
              <a:rPr lang="ru-RU" dirty="0" smtClean="0"/>
            </a:br>
            <a:r>
              <a:rPr lang="ru-RU" dirty="0" smtClean="0"/>
              <a:t>-способность конструктивно меняться в</a:t>
            </a:r>
            <a:r>
              <a:rPr lang="ru-RU" i="1" dirty="0" smtClean="0"/>
              <a:t> </a:t>
            </a:r>
            <a:r>
              <a:rPr lang="ru-RU" dirty="0" smtClean="0"/>
              <a:t>напряженных условиях;</a:t>
            </a:r>
            <a:br>
              <a:rPr lang="ru-RU" dirty="0" smtClean="0"/>
            </a:br>
            <a:r>
              <a:rPr lang="ru-RU" dirty="0" smtClean="0"/>
              <a:t>-высокая мобильность;</a:t>
            </a:r>
            <a:br>
              <a:rPr lang="ru-RU" dirty="0" smtClean="0"/>
            </a:br>
            <a:r>
              <a:rPr lang="ru-RU" dirty="0" smtClean="0"/>
              <a:t>-открытость;</a:t>
            </a:r>
            <a:br>
              <a:rPr lang="ru-RU" dirty="0" smtClean="0"/>
            </a:br>
            <a:r>
              <a:rPr lang="ru-RU" dirty="0" smtClean="0"/>
              <a:t>-общительность;</a:t>
            </a:r>
            <a:br>
              <a:rPr lang="ru-RU" dirty="0" smtClean="0"/>
            </a:br>
            <a:r>
              <a:rPr lang="ru-RU" dirty="0" smtClean="0"/>
              <a:t>-самостоятельность;</a:t>
            </a:r>
            <a:br>
              <a:rPr lang="ru-RU" dirty="0" smtClean="0"/>
            </a:br>
            <a:r>
              <a:rPr lang="ru-RU" dirty="0" smtClean="0"/>
              <a:t>-стремление опираться на собственные силы.</a:t>
            </a:r>
            <a:br>
              <a:rPr lang="ru-RU" dirty="0" smtClean="0"/>
            </a:br>
            <a:endParaRPr lang="ru-RU" dirty="0" smtClean="0"/>
          </a:p>
          <a:p>
            <a:pPr marL="304747" indent="-304747" defTabSz="1218987" eaLnBrk="1" fontAlgn="auto" hangingPunct="1">
              <a:spcBef>
                <a:spcPts val="1866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i="1" dirty="0" smtClean="0"/>
              <a:t>В-третьих:</a:t>
            </a:r>
            <a:r>
              <a:rPr lang="ru-RU" dirty="0" smtClean="0"/>
              <a:t> </a:t>
            </a:r>
            <a:br>
              <a:rPr lang="ru-RU" dirty="0" smtClean="0"/>
            </a:br>
            <a:r>
              <a:rPr lang="ru-RU" dirty="0" smtClean="0"/>
              <a:t>-способность формировать и поддерживать в себе</a:t>
            </a:r>
            <a:br>
              <a:rPr lang="ru-RU" dirty="0" smtClean="0"/>
            </a:br>
            <a:r>
              <a:rPr lang="ru-RU" dirty="0" smtClean="0"/>
              <a:t>позитивные, оптимистичные установки и ценности - как</a:t>
            </a:r>
            <a:br>
              <a:rPr lang="ru-RU" dirty="0" smtClean="0"/>
            </a:br>
            <a:r>
              <a:rPr lang="ru-RU" dirty="0" smtClean="0"/>
              <a:t>в отношении самих себя, так и других людей и жизни</a:t>
            </a:r>
            <a:br>
              <a:rPr lang="ru-RU" dirty="0" smtClean="0"/>
            </a:br>
            <a:r>
              <a:rPr lang="ru-RU" dirty="0" smtClean="0"/>
              <a:t>вообще.</a:t>
            </a:r>
            <a:endParaRPr lang="ru-RU" dirty="0"/>
          </a:p>
        </p:txBody>
      </p:sp>
      <p:pic>
        <p:nvPicPr>
          <p:cNvPr id="1026" name="Picture 2" descr="http://kvedomosti.com/uploads/posts/2015-11/pyat-prostyh-sposobov-ukrepit-immunitet_1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9" y="1785926"/>
            <a:ext cx="1643074" cy="15099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http://img-2.onedio.com/img/2r0/5464bec5224fa3ad0342a9c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3143248"/>
            <a:ext cx="2145259" cy="1428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0" name="Picture 6" descr="http://www.coachingforwomen.com.au/smiley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4643446"/>
            <a:ext cx="1785918" cy="20488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healthyoga.org/wp-content/uploads/2011/09/respirazione-yoga.jpg"/>
          <p:cNvPicPr>
            <a:picLocks noChangeAspect="1" noChangeArrowheads="1"/>
          </p:cNvPicPr>
          <p:nvPr/>
        </p:nvPicPr>
        <p:blipFill>
          <a:blip r:embed="rId2">
            <a:lum bright="20000" contrast="-20000"/>
          </a:blip>
          <a:srcRect/>
          <a:stretch>
            <a:fillRect/>
          </a:stretch>
        </p:blipFill>
        <p:spPr bwMode="auto">
          <a:xfrm>
            <a:off x="1785918" y="214290"/>
            <a:ext cx="5913439" cy="63865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7620000" cy="1397000"/>
          </a:xfrm>
        </p:spPr>
        <p:txBody>
          <a:bodyPr rtlCol="0">
            <a:noAutofit/>
          </a:bodyPr>
          <a:lstStyle/>
          <a:p>
            <a:pPr defTabSz="1218987" eaLnBrk="1" fontAlgn="auto" hangingPunct="1">
              <a:spcAft>
                <a:spcPts val="0"/>
              </a:spcAft>
              <a:defRPr/>
            </a:pPr>
            <a:r>
              <a:rPr lang="ru-RU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МЕТОДЫ ВОССТАНОВЛЕНИЯ ПСИХИЧЕСКОГО ЗДОРОВЬЯ</a:t>
            </a:r>
            <a:endParaRPr lang="ru-RU" sz="3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0000" lnSpcReduction="20000"/>
          </a:bodyPr>
          <a:lstStyle/>
          <a:p>
            <a:pPr marL="304747" indent="-304747" defTabSz="1218987" eaLnBrk="1" fontAlgn="auto" hangingPunct="1">
              <a:spcBef>
                <a:spcPts val="1866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i="1" dirty="0" smtClean="0"/>
              <a:t>Аутотренинг (тренировка аутогенная) </a:t>
            </a:r>
            <a:r>
              <a:rPr lang="ru-RU" dirty="0" smtClean="0"/>
              <a:t>- метод самовнушения, разработанный немецким психологом И. Шульцем в 1932 году. Его основу составляет прием погружения в релаксационное состояние и самовнушение, за счет чего происходит овладение навыками произвольного вызывания ощущения тепла, тяжести, покоя, расслабления. Овладение сознательным контролем над подобными функциями приводит к нормализации и активизации основных психофизиологических процессов.</a:t>
            </a:r>
          </a:p>
          <a:p>
            <a:pPr marL="304747" indent="-304747" defTabSz="1218987" eaLnBrk="1" fontAlgn="auto" hangingPunct="1">
              <a:spcBef>
                <a:spcPts val="1866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i="1" dirty="0" smtClean="0"/>
              <a:t>Релаксация </a:t>
            </a:r>
            <a:r>
              <a:rPr lang="ru-RU" dirty="0" smtClean="0"/>
              <a:t>- это произвольное или непроизвольное состояние покоя, расслабления, связанное с полным или частичным мышечным расслаблением.</a:t>
            </a:r>
          </a:p>
          <a:p>
            <a:pPr marL="304747" indent="-304747" defTabSz="1218987" eaLnBrk="1" fontAlgn="auto" hangingPunct="1">
              <a:spcBef>
                <a:spcPts val="1866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i="1" dirty="0" smtClean="0"/>
              <a:t>Медитация </a:t>
            </a:r>
            <a:r>
              <a:rPr lang="ru-RU" dirty="0" smtClean="0"/>
              <a:t>- это интенсивное, проникающее вглубь размышление, погружение умом в предмет, идею и прочее, достигаемое путем сосредоточения на одном объекте и устранения всех факторов, рассеивающих внимание, как внешних (звук, свет), так и внутренних (физическое, эмоциональное и другое напряжения).</a:t>
            </a:r>
          </a:p>
          <a:p>
            <a:pPr marL="304747" indent="-304747" defTabSz="1218987" eaLnBrk="1" fontAlgn="auto" hangingPunct="1">
              <a:spcBef>
                <a:spcPts val="1866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lessonmusic.ru/uploads/images/sovremennaja_russkaja_narodnaja_muzika_davajte_radovatsj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2714620"/>
            <a:ext cx="7143800" cy="4018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4818" name="Заголовок 1"/>
          <p:cNvSpPr>
            <a:spLocks noGrp="1"/>
          </p:cNvSpPr>
          <p:nvPr>
            <p:ph type="title"/>
          </p:nvPr>
        </p:nvSpPr>
        <p:spPr>
          <a:xfrm>
            <a:off x="285750" y="142875"/>
            <a:ext cx="7620000" cy="1044575"/>
          </a:xfrm>
        </p:spPr>
        <p:txBody>
          <a:bodyPr/>
          <a:lstStyle/>
          <a:p>
            <a:pPr eaLnBrk="1" hangingPunct="1"/>
            <a:r>
              <a:rPr lang="ru-RU" sz="3600" smtClean="0"/>
              <a:t>Саморегуляция</a:t>
            </a:r>
            <a:r>
              <a:rPr lang="ru-RU" smtClean="0"/>
              <a:t> -</a:t>
            </a:r>
            <a:r>
              <a:rPr lang="ru-RU" sz="3200" smtClean="0"/>
              <a:t> </a:t>
            </a:r>
            <a:r>
              <a:rPr lang="ru-RU" sz="1800" smtClean="0"/>
              <a:t>все, что человек делает сам для своего здоровья.</a:t>
            </a:r>
            <a:r>
              <a:rPr lang="ru-RU" sz="2700" smtClean="0"/>
              <a:t> </a:t>
            </a:r>
            <a:endParaRPr lang="ru-RU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14375" y="1143000"/>
            <a:ext cx="7620000" cy="4470400"/>
          </a:xfrm>
        </p:spPr>
        <p:txBody>
          <a:bodyPr rtlCol="0">
            <a:normAutofit fontScale="77500" lnSpcReduction="20000"/>
          </a:bodyPr>
          <a:lstStyle/>
          <a:p>
            <a:pPr marL="304747" indent="-304747" defTabSz="1218987" eaLnBrk="1" fontAlgn="auto" hangingPunct="1">
              <a:spcBef>
                <a:spcPts val="1866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300" dirty="0" smtClean="0"/>
              <a:t>В результате </a:t>
            </a:r>
            <a:r>
              <a:rPr lang="ru-RU" sz="2300" dirty="0" err="1" smtClean="0"/>
              <a:t>саморегуляции</a:t>
            </a:r>
            <a:r>
              <a:rPr lang="ru-RU" sz="2300" dirty="0" smtClean="0"/>
              <a:t> могут возникать три основных эффекта: </a:t>
            </a:r>
          </a:p>
          <a:p>
            <a:pPr marL="304747" indent="-304747" defTabSz="1218987" eaLnBrk="1" fontAlgn="auto" hangingPunct="1">
              <a:spcBef>
                <a:spcPts val="1866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300" dirty="0" smtClean="0"/>
              <a:t>-</a:t>
            </a:r>
            <a:r>
              <a:rPr lang="ru-RU" sz="2300" dirty="0" smtClean="0"/>
              <a:t> эффект успокоения (устранение эмоционального напряжения);  </a:t>
            </a:r>
          </a:p>
          <a:p>
            <a:pPr marL="304747" indent="-304747" defTabSz="1218987" eaLnBrk="1" fontAlgn="auto" hangingPunct="1">
              <a:spcBef>
                <a:spcPts val="1866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2300" dirty="0" smtClean="0"/>
              <a:t>эффект восстановления (ослабление проявления утомления); -</a:t>
            </a:r>
          </a:p>
          <a:p>
            <a:pPr marL="304747" indent="-304747" defTabSz="1218987" eaLnBrk="1" fontAlgn="auto" hangingPunct="1">
              <a:spcBef>
                <a:spcPts val="1866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2300" dirty="0" smtClean="0"/>
              <a:t> эффект активизации (повышение психофизиологической реактивности). </a:t>
            </a:r>
          </a:p>
          <a:p>
            <a:pPr marL="304747" indent="-304747" defTabSz="1218987" eaLnBrk="1" fontAlgn="auto" hangingPunct="1">
              <a:spcBef>
                <a:spcPts val="1866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 smtClean="0"/>
          </a:p>
          <a:p>
            <a:pPr marL="304747" indent="-304747" defTabSz="1218987" eaLnBrk="1" fontAlgn="auto" hangingPunct="1">
              <a:spcBef>
                <a:spcPts val="1866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 smtClean="0"/>
          </a:p>
          <a:p>
            <a:pPr marL="304747" indent="-304747" defTabSz="1218987" eaLnBrk="1" fontAlgn="auto" hangingPunct="1">
              <a:spcBef>
                <a:spcPts val="1866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 smtClean="0"/>
          </a:p>
          <a:p>
            <a:pPr marL="304747" indent="-304747" defTabSz="1218987" eaLnBrk="1" fontAlgn="auto" hangingPunct="1">
              <a:spcBef>
                <a:spcPts val="1866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 </a:t>
            </a:r>
          </a:p>
          <a:p>
            <a:pPr marL="304747" indent="-304747" defTabSz="1218987" eaLnBrk="1" fontAlgn="auto" hangingPunct="1">
              <a:spcBef>
                <a:spcPts val="1866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banana.by/uploads/posts/2009-11/1258105506_1230381670_16116189_5723192_4902407_sm.jpg"/>
          <p:cNvPicPr>
            <a:picLocks noChangeAspect="1" noChangeArrowheads="1"/>
          </p:cNvPicPr>
          <p:nvPr/>
        </p:nvPicPr>
        <p:blipFill>
          <a:blip r:embed="rId2">
            <a:lum bright="10000" contrast="-10000"/>
          </a:blip>
          <a:srcRect/>
          <a:stretch>
            <a:fillRect/>
          </a:stretch>
        </p:blipFill>
        <p:spPr bwMode="auto">
          <a:xfrm>
            <a:off x="4929190" y="1214422"/>
            <a:ext cx="4214810" cy="54036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28625"/>
            <a:ext cx="7620000" cy="1397000"/>
          </a:xfrm>
        </p:spPr>
        <p:txBody>
          <a:bodyPr rtlCol="0">
            <a:normAutofit fontScale="90000"/>
          </a:bodyPr>
          <a:lstStyle/>
          <a:p>
            <a:pPr defTabSz="1218987" eaLnBrk="1" fontAlgn="auto" hangingPunct="1">
              <a:spcAft>
                <a:spcPts val="0"/>
              </a:spcAft>
              <a:defRPr/>
            </a:pPr>
            <a:r>
              <a:rPr lang="ru-RU" dirty="0" smtClean="0"/>
              <a:t>Естественные приемы </a:t>
            </a:r>
            <a:r>
              <a:rPr lang="ru-RU" dirty="0" err="1" smtClean="0"/>
              <a:t>саморегуляции</a:t>
            </a:r>
            <a:r>
              <a:rPr lang="ru-RU" dirty="0" smtClean="0"/>
              <a:t> организма: 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88" y="1428750"/>
            <a:ext cx="6429375" cy="4929188"/>
          </a:xfrm>
        </p:spPr>
        <p:txBody>
          <a:bodyPr rtlCol="0">
            <a:normAutofit fontScale="92500" lnSpcReduction="20000"/>
          </a:bodyPr>
          <a:lstStyle/>
          <a:p>
            <a:pPr marL="304747" indent="-304747" defTabSz="1218987" eaLnBrk="1" fontAlgn="auto" hangingPunct="1">
              <a:spcBef>
                <a:spcPts val="1866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    смех, улыбка, юмор; </a:t>
            </a:r>
            <a:br>
              <a:rPr lang="ru-RU" dirty="0" smtClean="0"/>
            </a:br>
            <a:r>
              <a:rPr lang="ru-RU" dirty="0" smtClean="0"/>
              <a:t>размышления о хорошем, приятном; </a:t>
            </a:r>
            <a:br>
              <a:rPr lang="ru-RU" dirty="0" smtClean="0"/>
            </a:br>
            <a:r>
              <a:rPr lang="ru-RU" dirty="0" smtClean="0"/>
              <a:t>различные движения, типа потягивания, расслабления мышц;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наблюдение за пейзажем за окном;</a:t>
            </a:r>
            <a:br>
              <a:rPr lang="ru-RU" dirty="0" smtClean="0"/>
            </a:br>
            <a:r>
              <a:rPr lang="ru-RU" dirty="0" smtClean="0"/>
              <a:t> рассматривание цветов в помещении, фотографий, других приятных или дорогих для человека вещей; </a:t>
            </a:r>
            <a:br>
              <a:rPr lang="ru-RU" dirty="0" smtClean="0"/>
            </a:br>
            <a:r>
              <a:rPr lang="ru-RU" dirty="0" smtClean="0"/>
              <a:t>мысленное обращение человека к высшим силам (богу, вселенной, великой идее);</a:t>
            </a:r>
            <a:br>
              <a:rPr lang="ru-RU" dirty="0" smtClean="0"/>
            </a:br>
            <a:r>
              <a:rPr lang="ru-RU" dirty="0" smtClean="0"/>
              <a:t> «купание» (реальное или мысленное) в солнечных лучах; </a:t>
            </a:r>
            <a:br>
              <a:rPr lang="ru-RU" dirty="0" smtClean="0"/>
            </a:br>
            <a:r>
              <a:rPr lang="ru-RU" dirty="0" smtClean="0"/>
              <a:t>вдыхание свежего воздуха; </a:t>
            </a:r>
            <a:br>
              <a:rPr lang="ru-RU" dirty="0" smtClean="0"/>
            </a:br>
            <a:r>
              <a:rPr lang="ru-RU" dirty="0" smtClean="0"/>
              <a:t>чтение стихов; </a:t>
            </a:r>
            <a:br>
              <a:rPr lang="ru-RU" dirty="0" smtClean="0"/>
            </a:br>
            <a:r>
              <a:rPr lang="ru-RU" dirty="0" smtClean="0"/>
              <a:t>высказывание похвалы, комплиментов кому-либо просто так. </a:t>
            </a:r>
            <a:br>
              <a:rPr lang="ru-RU" dirty="0" smtClean="0"/>
            </a:br>
            <a:endParaRPr lang="ru-RU" dirty="0" smtClean="0"/>
          </a:p>
          <a:p>
            <a:pPr marL="304747" indent="-304747" defTabSz="1218987" eaLnBrk="1" fontAlgn="auto" hangingPunct="1">
              <a:spcBef>
                <a:spcPts val="1866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sp>
        <p:nvSpPr>
          <p:cNvPr id="5" name="Улыбающееся лицо 4"/>
          <p:cNvSpPr/>
          <p:nvPr/>
        </p:nvSpPr>
        <p:spPr>
          <a:xfrm>
            <a:off x="357188" y="1500188"/>
            <a:ext cx="214312" cy="214312"/>
          </a:xfrm>
          <a:prstGeom prst="smileyFace">
            <a:avLst/>
          </a:prstGeom>
          <a:solidFill>
            <a:schemeClr val="bg1">
              <a:lumMod val="75000"/>
            </a:schemeClr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Улыбающееся лицо 5"/>
          <p:cNvSpPr/>
          <p:nvPr/>
        </p:nvSpPr>
        <p:spPr>
          <a:xfrm>
            <a:off x="357188" y="1785938"/>
            <a:ext cx="214312" cy="214312"/>
          </a:xfrm>
          <a:prstGeom prst="smileyFace">
            <a:avLst/>
          </a:prstGeom>
          <a:solidFill>
            <a:schemeClr val="bg1">
              <a:lumMod val="75000"/>
            </a:schemeClr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Улыбающееся лицо 7"/>
          <p:cNvSpPr/>
          <p:nvPr/>
        </p:nvSpPr>
        <p:spPr>
          <a:xfrm>
            <a:off x="357188" y="2000250"/>
            <a:ext cx="214312" cy="214313"/>
          </a:xfrm>
          <a:prstGeom prst="smileyFace">
            <a:avLst/>
          </a:prstGeom>
          <a:solidFill>
            <a:schemeClr val="bg1">
              <a:lumMod val="75000"/>
            </a:schemeClr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Улыбающееся лицо 8"/>
          <p:cNvSpPr/>
          <p:nvPr/>
        </p:nvSpPr>
        <p:spPr>
          <a:xfrm>
            <a:off x="428625" y="4286250"/>
            <a:ext cx="214313" cy="214313"/>
          </a:xfrm>
          <a:prstGeom prst="smileyFace">
            <a:avLst/>
          </a:prstGeom>
          <a:solidFill>
            <a:schemeClr val="bg1">
              <a:lumMod val="75000"/>
            </a:schemeClr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Улыбающееся лицо 9"/>
          <p:cNvSpPr/>
          <p:nvPr/>
        </p:nvSpPr>
        <p:spPr>
          <a:xfrm>
            <a:off x="357188" y="2500313"/>
            <a:ext cx="214312" cy="214312"/>
          </a:xfrm>
          <a:prstGeom prst="smileyFace">
            <a:avLst/>
          </a:prstGeom>
          <a:solidFill>
            <a:schemeClr val="bg1">
              <a:lumMod val="75000"/>
            </a:schemeClr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Улыбающееся лицо 10"/>
          <p:cNvSpPr/>
          <p:nvPr/>
        </p:nvSpPr>
        <p:spPr>
          <a:xfrm>
            <a:off x="428625" y="3500438"/>
            <a:ext cx="214313" cy="214312"/>
          </a:xfrm>
          <a:prstGeom prst="smileyFace">
            <a:avLst/>
          </a:prstGeom>
          <a:solidFill>
            <a:schemeClr val="bg1">
              <a:lumMod val="75000"/>
            </a:schemeClr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Улыбающееся лицо 11"/>
          <p:cNvSpPr/>
          <p:nvPr/>
        </p:nvSpPr>
        <p:spPr>
          <a:xfrm>
            <a:off x="357188" y="2786063"/>
            <a:ext cx="214312" cy="214312"/>
          </a:xfrm>
          <a:prstGeom prst="smileyFace">
            <a:avLst/>
          </a:prstGeom>
          <a:solidFill>
            <a:schemeClr val="bg1">
              <a:lumMod val="75000"/>
            </a:schemeClr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Улыбающееся лицо 12"/>
          <p:cNvSpPr/>
          <p:nvPr/>
        </p:nvSpPr>
        <p:spPr>
          <a:xfrm>
            <a:off x="428625" y="4786313"/>
            <a:ext cx="214313" cy="214312"/>
          </a:xfrm>
          <a:prstGeom prst="smileyFace">
            <a:avLst/>
          </a:prstGeom>
          <a:solidFill>
            <a:schemeClr val="bg1">
              <a:lumMod val="75000"/>
            </a:schemeClr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Улыбающееся лицо 13"/>
          <p:cNvSpPr/>
          <p:nvPr/>
        </p:nvSpPr>
        <p:spPr>
          <a:xfrm>
            <a:off x="428625" y="5000625"/>
            <a:ext cx="214313" cy="214313"/>
          </a:xfrm>
          <a:prstGeom prst="smileyFace">
            <a:avLst/>
          </a:prstGeom>
          <a:solidFill>
            <a:schemeClr val="bg1">
              <a:lumMod val="75000"/>
            </a:schemeClr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Улыбающееся лицо 14"/>
          <p:cNvSpPr/>
          <p:nvPr/>
        </p:nvSpPr>
        <p:spPr>
          <a:xfrm>
            <a:off x="428625" y="5286375"/>
            <a:ext cx="214313" cy="214313"/>
          </a:xfrm>
          <a:prstGeom prst="smileyFace">
            <a:avLst/>
          </a:prstGeom>
          <a:solidFill>
            <a:schemeClr val="bg1">
              <a:lumMod val="75000"/>
            </a:schemeClr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76200"/>
            <a:ext cx="8029604" cy="2209792"/>
          </a:xfrm>
        </p:spPr>
        <p:txBody>
          <a:bodyPr rtlCol="0">
            <a:prstTxWarp prst="textStop">
              <a:avLst/>
            </a:prstTxWarp>
            <a:norm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1218987" eaLnBrk="1" fontAlgn="auto" hangingPunct="1">
              <a:spcAft>
                <a:spcPts val="0"/>
              </a:spcAft>
              <a:defRPr/>
            </a:pP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Успехов Вам и внутреннего равновесия!</a:t>
            </a: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1746" name="Picture 2" descr="http://i.ytimg.com/vi/sDuiBYEnMyo/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2357430"/>
            <a:ext cx="7731656" cy="43490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ooks_16x9">
  <a:themeElements>
    <a:clrScheme name="Books_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Books_16x9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>
    <a:spDef>
      <a:spPr>
        <a:ln/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miter lim="800000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lnSpc>
            <a:spcPct val="95000"/>
          </a:lnSpc>
          <a:defRPr/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Stopka-knig</Template>
  <TotalTime>594</TotalTime>
  <Words>359</Words>
  <Application>Microsoft Office PowerPoint</Application>
  <PresentationFormat>Экран (4:3)</PresentationFormat>
  <Paragraphs>52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Books_16x9</vt:lpstr>
      <vt:lpstr>ПРОФИЛАКТИКА ЭМОЦИОНАЛЬНОГО ВЫГОРАНИЯ ПЕДАГОГОВ</vt:lpstr>
      <vt:lpstr>Цели :</vt:lpstr>
      <vt:lpstr>Задачи:</vt:lpstr>
      <vt:lpstr>«Психическое выгорание» – состояние физического,        эмоционального и умственного истощения, проявляющееся в профессиях социальной сферы. (В.Е.Орел) Явление выгорания с данной точки зрения рассматривается как проявляющееся в виде целого ряда симптомов, которые делятся на аффективные, когнитивные, физические и поведенческие.   «Синдром эмоционального выгорания» - отрицательное воздействие профессиональной деятельности на личность в сфере человек-человек, проявляющееся в виде определенных изменений в поведении и состоянии человека.</vt:lpstr>
      <vt:lpstr>Презентация PowerPoint</vt:lpstr>
      <vt:lpstr>Презентация PowerPoint</vt:lpstr>
      <vt:lpstr>Презентация PowerPoint</vt:lpstr>
      <vt:lpstr> </vt:lpstr>
      <vt:lpstr>Симптомы эмоционального выгорания:</vt:lpstr>
      <vt:lpstr>Презентация PowerPoint</vt:lpstr>
      <vt:lpstr>Качества, помогающие специалисту избежать профессионального выгорания </vt:lpstr>
      <vt:lpstr>МЕТОДЫ ВОССТАНОВЛЕНИЯ ПСИХИЧЕСКОГО ЗДОРОВЬЯ</vt:lpstr>
      <vt:lpstr>Саморегуляция - все, что человек делает сам для своего здоровья. </vt:lpstr>
      <vt:lpstr>Естественные приемы саморегуляции организма:  </vt:lpstr>
      <vt:lpstr>Успехов Вам и внутреннего равновесия!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ПРОФИЛАКТИКА ЭМОЦИОНАЛЬНОГО ВЫГОРАНИЯ ПЕДАГОГОВ</dc:title>
  <cp:lastModifiedBy>Пропустин</cp:lastModifiedBy>
  <cp:revision>44</cp:revision>
  <dcterms:modified xsi:type="dcterms:W3CDTF">2024-04-22T14:11:04Z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703923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D4.3.1</vt:lpwstr>
  </property>
</Properties>
</file>