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1" r:id="rId5"/>
    <p:sldId id="262" r:id="rId6"/>
    <p:sldId id="264" r:id="rId7"/>
    <p:sldId id="263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462" y="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04EAD-1AF9-4C05-BB44-94D39C080200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F4F34-1640-45F4-A3E9-ADA5B41D383A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04EAD-1AF9-4C05-BB44-94D39C080200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F4F34-1640-45F4-A3E9-ADA5B41D383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04EAD-1AF9-4C05-BB44-94D39C080200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F4F34-1640-45F4-A3E9-ADA5B41D383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04EAD-1AF9-4C05-BB44-94D39C080200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F4F34-1640-45F4-A3E9-ADA5B41D383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04EAD-1AF9-4C05-BB44-94D39C080200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F4F34-1640-45F4-A3E9-ADA5B41D383A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04EAD-1AF9-4C05-BB44-94D39C080200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F4F34-1640-45F4-A3E9-ADA5B41D383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04EAD-1AF9-4C05-BB44-94D39C080200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F4F34-1640-45F4-A3E9-ADA5B41D383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04EAD-1AF9-4C05-BB44-94D39C080200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F4F34-1640-45F4-A3E9-ADA5B41D383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04EAD-1AF9-4C05-BB44-94D39C080200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F4F34-1640-45F4-A3E9-ADA5B41D383A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04EAD-1AF9-4C05-BB44-94D39C080200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F4F34-1640-45F4-A3E9-ADA5B41D383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04EAD-1AF9-4C05-BB44-94D39C080200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F4F34-1640-45F4-A3E9-ADA5B41D383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8E04EAD-1AF9-4C05-BB44-94D39C080200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1BF4F34-1640-45F4-A3E9-ADA5B41D383A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5678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27584" y="2132856"/>
            <a:ext cx="7848872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ЭФФЕКТИВНОСТЬ КРУЖКОВОГО ЗАНЯТИЯ КАК УСЛОВИЕ ПОВЫШЕНИЯ   КАЧЕСТВА ДОПОЛНИТЕЛЬНОГО ОБРАЗОВАНИЯ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71600" y="3333185"/>
            <a:ext cx="44644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ru-RU" sz="20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(методическая оперативка для начинающих педагогов)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260648"/>
            <a:ext cx="8928992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Государственное образовательное учреждение </a:t>
            </a:r>
          </a:p>
          <a:p>
            <a:pPr algn="ctr"/>
            <a:r>
              <a:rPr lang="ru-RU" b="1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дополнительного образования </a:t>
            </a:r>
          </a:p>
          <a:p>
            <a:pPr algn="ctr"/>
            <a:r>
              <a:rPr lang="ru-RU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Луганской Народной Республики </a:t>
            </a:r>
          </a:p>
          <a:p>
            <a:pPr algn="ctr"/>
            <a:r>
              <a:rPr lang="ru-RU" sz="1600" b="1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«МОЛОДОГВАРДЕЙСКИЙ ЦЕНТР ДЕТСКО</a:t>
            </a:r>
            <a:r>
              <a:rPr lang="ru-RU" sz="16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  </a:t>
            </a:r>
            <a:r>
              <a:rPr lang="ru-RU" sz="1600" b="1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-  ЮНОШЕСКОГО ТВОРЧЕСТВА»</a:t>
            </a:r>
          </a:p>
          <a:p>
            <a:pPr algn="ctr"/>
            <a:endParaRPr lang="ru-RU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427984" y="5085184"/>
            <a:ext cx="447904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Директор ГОУ ДО ЛНР МЦДЮТ</a:t>
            </a:r>
          </a:p>
          <a:p>
            <a:r>
              <a:rPr lang="ru-RU" sz="2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Гринева З.М.</a:t>
            </a:r>
          </a:p>
        </p:txBody>
      </p:sp>
    </p:spTree>
    <p:extLst>
      <p:ext uri="{BB962C8B-B14F-4D97-AF65-F5344CB8AC3E}">
        <p14:creationId xmlns:p14="http://schemas.microsoft.com/office/powerpoint/2010/main" val="2363589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67544" y="836712"/>
            <a:ext cx="8424936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ЦЕЛЬ:      </a:t>
            </a:r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определить взаимозависимость эффективности   </a:t>
            </a:r>
          </a:p>
          <a:p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кружкового занятия   и качества дополнительного </a:t>
            </a:r>
          </a:p>
          <a:p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образования и наметить направления  повышения  </a:t>
            </a:r>
          </a:p>
          <a:p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эффективности занятия.</a:t>
            </a:r>
          </a:p>
          <a:p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sz="2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 </a:t>
            </a:r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определить критерии эффективности кружкового</a:t>
            </a:r>
          </a:p>
          <a:p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занятия и пути повышения эффективности</a:t>
            </a:r>
          </a:p>
          <a:p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занятия в условиях ГОУ ДО ЛНР МЦДЮТ.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96111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mulino58.ru/wp-content/uploads/b/a/2/ba21752454e16b72ae82aea32ca8a5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0" y="0"/>
            <a:ext cx="9135089" cy="6878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03648" y="764704"/>
            <a:ext cx="6840760" cy="397031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uk-UA" sz="2800" b="1" dirty="0">
                <a:ln w="11430">
                  <a:solidFill>
                    <a:schemeClr val="bg2">
                      <a:lumMod val="10000"/>
                    </a:schemeClr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Слово «</a:t>
            </a:r>
            <a:r>
              <a:rPr lang="ru-RU" sz="2800" b="1" dirty="0">
                <a:ln w="11430">
                  <a:solidFill>
                    <a:schemeClr val="bg2">
                      <a:lumMod val="10000"/>
                    </a:schemeClr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uk-UA" sz="2800" b="1" dirty="0" err="1">
                <a:ln w="11430">
                  <a:solidFill>
                    <a:schemeClr val="bg2">
                      <a:lumMod val="10000"/>
                    </a:schemeClr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ффективность</a:t>
            </a:r>
            <a:r>
              <a:rPr lang="uk-UA" sz="2800" b="1" dirty="0">
                <a:ln w="11430">
                  <a:solidFill>
                    <a:schemeClr val="bg2">
                      <a:lumMod val="10000"/>
                    </a:schemeClr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 в переводе с </a:t>
            </a:r>
            <a:r>
              <a:rPr lang="uk-UA" sz="2800" b="1" dirty="0" err="1">
                <a:ln w="11430">
                  <a:solidFill>
                    <a:schemeClr val="bg2">
                      <a:lumMod val="10000"/>
                    </a:schemeClr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латинского</a:t>
            </a:r>
            <a:r>
              <a:rPr lang="uk-UA" sz="2800" b="1" dirty="0">
                <a:ln w="11430">
                  <a:solidFill>
                    <a:schemeClr val="bg2">
                      <a:lumMod val="10000"/>
                    </a:schemeClr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dirty="0" err="1">
                <a:ln w="11430">
                  <a:solidFill>
                    <a:schemeClr val="bg2">
                      <a:lumMod val="10000"/>
                    </a:schemeClr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означает</a:t>
            </a:r>
            <a:r>
              <a:rPr lang="uk-UA" sz="2800" b="1" dirty="0">
                <a:ln w="11430">
                  <a:solidFill>
                    <a:schemeClr val="bg2">
                      <a:lumMod val="10000"/>
                    </a:schemeClr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</a:t>
            </a:r>
            <a:r>
              <a:rPr lang="ru-RU" sz="2800" b="1" dirty="0">
                <a:ln w="11430">
                  <a:solidFill>
                    <a:schemeClr val="bg2">
                      <a:lumMod val="10000"/>
                    </a:schemeClr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r>
              <a:rPr lang="uk-UA" sz="2800" b="1" dirty="0" err="1">
                <a:ln w="11430">
                  <a:solidFill>
                    <a:schemeClr val="bg2">
                      <a:lumMod val="10000"/>
                    </a:schemeClr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полнение</a:t>
            </a:r>
            <a:r>
              <a:rPr lang="uk-UA" sz="2800" b="1" dirty="0">
                <a:ln w="11430">
                  <a:solidFill>
                    <a:schemeClr val="bg2">
                      <a:lumMod val="10000"/>
                    </a:schemeClr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dirty="0" err="1">
                <a:ln w="11430">
                  <a:solidFill>
                    <a:schemeClr val="bg2">
                      <a:lumMod val="10000"/>
                    </a:schemeClr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действий</a:t>
            </a:r>
            <a:r>
              <a:rPr lang="uk-UA" sz="2800" b="1" dirty="0">
                <a:ln w="11430">
                  <a:solidFill>
                    <a:schemeClr val="bg2">
                      <a:lumMod val="10000"/>
                    </a:schemeClr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результат, </a:t>
            </a:r>
            <a:r>
              <a:rPr lang="uk-UA" sz="2800" b="1" dirty="0" err="1">
                <a:ln w="11430">
                  <a:solidFill>
                    <a:schemeClr val="bg2">
                      <a:lumMod val="10000"/>
                    </a:schemeClr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следствие</a:t>
            </a:r>
            <a:r>
              <a:rPr lang="uk-UA" sz="2800" b="1" dirty="0">
                <a:ln w="11430">
                  <a:solidFill>
                    <a:schemeClr val="bg2">
                      <a:lumMod val="10000"/>
                    </a:schemeClr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dirty="0" err="1">
                <a:ln w="11430">
                  <a:solidFill>
                    <a:schemeClr val="bg2">
                      <a:lumMod val="10000"/>
                    </a:schemeClr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каких-либо</a:t>
            </a:r>
            <a:r>
              <a:rPr lang="uk-UA" sz="2800" b="1" dirty="0">
                <a:ln w="11430">
                  <a:solidFill>
                    <a:schemeClr val="bg2">
                      <a:lumMod val="10000"/>
                    </a:schemeClr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dirty="0" err="1">
                <a:ln w="11430">
                  <a:solidFill>
                    <a:schemeClr val="bg2">
                      <a:lumMod val="10000"/>
                    </a:schemeClr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действий</a:t>
            </a:r>
            <a:endParaRPr lang="ru-RU" sz="2800" b="1" dirty="0">
              <a:ln w="11430">
                <a:solidFill>
                  <a:schemeClr val="bg2">
                    <a:lumMod val="1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>
                <a:ln w="11430">
                  <a:solidFill>
                    <a:schemeClr val="bg2">
                      <a:lumMod val="10000"/>
                    </a:schemeClr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sz="2800" b="1" dirty="0">
                <a:ln w="11430">
                  <a:solidFill>
                    <a:schemeClr val="bg2">
                      <a:lumMod val="10000"/>
                    </a:schemeClr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Эффективное занятие- это занятие, на котором выполнена поставленная цель и задачи, достигнут определённый результат</a:t>
            </a:r>
            <a:endParaRPr lang="ru-RU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10200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rot.info/uploads/posts/2021-01/thumbs/1610215360_46-p-fon-dlya-prezentatsii-po-tekhnologii-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55576" y="548680"/>
            <a:ext cx="7992888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 ПРИ ПРОВЕДЕНИИ КРУЖКОВОГО ЗАНЯТИЯ</a:t>
            </a:r>
            <a:r>
              <a:rPr lang="uk-UA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</a:p>
          <a:p>
            <a:endParaRPr lang="uk-UA" i="1" dirty="0"/>
          </a:p>
          <a:p>
            <a:r>
              <a:rPr lang="uk-UA" i="1" dirty="0"/>
              <a:t>   </a:t>
            </a:r>
            <a:r>
              <a:rPr lang="uk-UA" dirty="0"/>
              <a:t>           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целесообразное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расходование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времени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занятия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применение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разнообразных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методов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способов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обучения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высокий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межличностных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отношений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между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педагогом и 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детьми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четкая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занятия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мотивация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детей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  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получение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знаний;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практическая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значимость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полученных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знаний и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умений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1515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5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5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1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krot.info/uploads/posts/2021-01/thumbs/1610215360_46-p-fon-dlya-prezentatsii-po-tekhnologii-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06123" y="535900"/>
            <a:ext cx="748883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Способы  достижения </a:t>
            </a:r>
          </a:p>
          <a:p>
            <a:pPr fontAlgn="t"/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эффективности занятия :</a:t>
            </a:r>
          </a:p>
          <a:p>
            <a:pPr lvl="0" fontAlgn="t"/>
            <a:endParaRPr lang="ru-RU" dirty="0"/>
          </a:p>
          <a:p>
            <a:pPr lvl="0" fontAlgn="t"/>
            <a:endParaRPr lang="ru-RU" dirty="0"/>
          </a:p>
          <a:p>
            <a:pPr lvl="0" fontAlgn="t"/>
            <a:endParaRPr lang="ru-RU" dirty="0"/>
          </a:p>
          <a:p>
            <a:pPr marL="342900" lvl="0" indent="-342900" fontAlgn="t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педагогических технологий;</a:t>
            </a:r>
          </a:p>
          <a:p>
            <a:pPr marL="342900" lvl="0" indent="-342900" fontAlgn="t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учет интересов и мотивации детей; </a:t>
            </a:r>
          </a:p>
          <a:p>
            <a:pPr marL="342900" lvl="0" indent="-342900" fontAlgn="t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профессиональный рост педагогов.</a:t>
            </a:r>
          </a:p>
        </p:txBody>
      </p:sp>
    </p:spTree>
    <p:extLst>
      <p:ext uri="{BB962C8B-B14F-4D97-AF65-F5344CB8AC3E}">
        <p14:creationId xmlns:p14="http://schemas.microsoft.com/office/powerpoint/2010/main" val="2874565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75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krot.info/uploads/posts/2021-01/thumbs/1610215360_46-p-fon-dlya-prezentatsii-po-tekhnologii-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8" y="0"/>
            <a:ext cx="914399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41082" y="260648"/>
            <a:ext cx="7807381" cy="634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КРИТЕРИИ  ЭФФЕКТИВНОСТИ  ЗАНЯТИЯ:</a:t>
            </a:r>
            <a:endParaRPr lang="ru-R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ru-RU" dirty="0"/>
              <a:t> </a:t>
            </a:r>
          </a:p>
          <a:p>
            <a:r>
              <a:rPr lang="uk-UA" sz="2100" b="1" i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Эффективность</a:t>
            </a:r>
            <a:r>
              <a:rPr lang="uk-UA" sz="21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100" b="1" i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зависит</a:t>
            </a:r>
            <a:r>
              <a:rPr lang="uk-UA" sz="21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от:</a:t>
            </a:r>
          </a:p>
          <a:p>
            <a:endParaRPr lang="ru-RU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Конкретности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поставленной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цели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задач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Заинтересованности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педагога и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обучающихся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Качества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преподаваемого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материала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результативности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Формирования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умений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навыков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Разнообразия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методов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приемов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Эмоциональной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подачи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материала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индивидуальной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работы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Выбора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типа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занятия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Прогнозирования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результата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занятия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Особенностей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группы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обратной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связи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Мастерства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педагога,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процесса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сопровождения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Доступности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материала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Активной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работы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обучающихся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творчества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Сотрудничества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педагога и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обучающихся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Насыщенности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занятия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личности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педагога,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стиля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общения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Достижения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целей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Подведения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итогов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оценивания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580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75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25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75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1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2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25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12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12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475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125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125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25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125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85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125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9750"/>
                            </p:stCondLst>
                            <p:childTnLst>
                              <p:par>
                                <p:cTn id="6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1250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10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1250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250"/>
                            </p:stCondLst>
                            <p:childTnLst>
                              <p:par>
                                <p:cTn id="7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1250"/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3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1250"/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krot.info/uploads/posts/2021-01/thumbs/1610215360_46-p-fon-dlya-prezentatsii-po-tekhnologii-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914399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3608" y="620688"/>
            <a:ext cx="626469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ЦЕЛИ ЗАНЯТИЯ:</a:t>
            </a:r>
          </a:p>
          <a:p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Обучающая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Развивающая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Воспитывающая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4992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5" name="Group 1"/>
          <p:cNvGrpSpPr>
            <a:grpSpLocks noChangeAspect="1"/>
          </p:cNvGrpSpPr>
          <p:nvPr/>
        </p:nvGrpSpPr>
        <p:grpSpPr bwMode="auto">
          <a:xfrm>
            <a:off x="1044477" y="416498"/>
            <a:ext cx="7890019" cy="4680520"/>
            <a:chOff x="2365" y="1901"/>
            <a:chExt cx="7200" cy="4320"/>
          </a:xfrm>
        </p:grpSpPr>
        <p:sp>
          <p:nvSpPr>
            <p:cNvPr id="6" name="AutoShape 13"/>
            <p:cNvSpPr>
              <a:spLocks noChangeAspect="1" noChangeArrowheads="1" noTextEdit="1"/>
            </p:cNvSpPr>
            <p:nvPr/>
          </p:nvSpPr>
          <p:spPr bwMode="auto">
            <a:xfrm>
              <a:off x="2365" y="1901"/>
              <a:ext cx="720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7" name="Oval 12"/>
            <p:cNvSpPr>
              <a:spLocks noChangeArrowheads="1"/>
            </p:cNvSpPr>
            <p:nvPr/>
          </p:nvSpPr>
          <p:spPr bwMode="auto">
            <a:xfrm>
              <a:off x="4897" y="3382"/>
              <a:ext cx="2073" cy="1296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altLang="ru-RU" sz="2000" b="1" i="0" u="none" strike="noStrike" normalizeH="0" baseline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Rectangle 11"/>
            <p:cNvSpPr>
              <a:spLocks noChangeArrowheads="1"/>
            </p:cNvSpPr>
            <p:nvPr/>
          </p:nvSpPr>
          <p:spPr bwMode="auto">
            <a:xfrm>
              <a:off x="2693" y="2290"/>
              <a:ext cx="2081" cy="1092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alt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lang="ru-RU" altLang="ru-RU" sz="1200" dirty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6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ru-RU" altLang="ru-RU" sz="1600" b="1" i="0" u="none" strike="noStrike" normalizeH="0" baseline="0" dirty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Содержание учебного   материала</a:t>
              </a:r>
              <a:endParaRPr kumimoji="0" lang="ru-RU" altLang="ru-RU" sz="2400" b="1" i="0" u="none" strike="noStrike" normalizeH="0" baseline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Rectangle 10"/>
            <p:cNvSpPr>
              <a:spLocks noChangeArrowheads="1"/>
            </p:cNvSpPr>
            <p:nvPr/>
          </p:nvSpPr>
          <p:spPr bwMode="auto">
            <a:xfrm>
              <a:off x="6909" y="2356"/>
              <a:ext cx="2092" cy="933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altLang="ru-RU" sz="1600" b="1" i="0" u="none" strike="noStrike" normalizeH="0" baseline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600" b="1" i="0" u="none" strike="noStrike" normalizeH="0" baseline="0" dirty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Уровень возможностей</a:t>
              </a:r>
              <a:endParaRPr kumimoji="0" lang="ru-RU" altLang="ru-RU" sz="1600" b="1" i="0" u="none" strike="noStrike" normalizeH="0" baseline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600" b="1" i="0" u="none" strike="noStrike" normalizeH="0" baseline="0" dirty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Times New Roman" panose="02020603050405020304" pitchFamily="18" charset="0"/>
                  <a:ea typeface="Times New Roman" pitchFamily="18" charset="0"/>
                  <a:cs typeface="Times New Roman" panose="02020603050405020304" pitchFamily="18" charset="0"/>
                </a:rPr>
                <a:t>             кружковцев</a:t>
              </a:r>
              <a:endParaRPr kumimoji="0" lang="ru-RU" altLang="ru-RU" sz="1600" b="1" i="0" u="none" strike="noStrike" normalizeH="0" baseline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2943" y="4693"/>
              <a:ext cx="2181" cy="116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600" b="1" i="0" u="none" strike="noStrike" normalizeH="0" baseline="0" dirty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         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altLang="ru-RU" sz="1600" b="1" dirty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           </a:t>
              </a:r>
              <a:r>
                <a:rPr kumimoji="0" lang="ru-RU" altLang="ru-RU" sz="1600" b="1" i="0" u="none" strike="noStrike" normalizeH="0" baseline="0" dirty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 Уровень   </a:t>
              </a:r>
              <a:endParaRPr kumimoji="0" lang="ru-RU" altLang="ru-RU" sz="1600" b="1" i="0" u="none" strike="noStrike" normalizeH="0" baseline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600" b="1" i="0" u="none" strike="noStrike" normalizeH="0" baseline="0" dirty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Times New Roman" panose="02020603050405020304" pitchFamily="18" charset="0"/>
                  <a:ea typeface="Times New Roman" pitchFamily="18" charset="0"/>
                  <a:cs typeface="Times New Roman" panose="02020603050405020304" pitchFamily="18" charset="0"/>
                </a:rPr>
                <a:t>     профессионального</a:t>
              </a:r>
              <a:endParaRPr kumimoji="0" lang="ru-RU" altLang="ru-RU" sz="1600" b="1" i="0" u="none" strike="noStrike" normalizeH="0" baseline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600" b="1" i="0" u="none" strike="noStrike" normalizeH="0" baseline="0" dirty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Times New Roman" panose="02020603050405020304" pitchFamily="18" charset="0"/>
                  <a:ea typeface="Times New Roman" pitchFamily="18" charset="0"/>
                  <a:cs typeface="Times New Roman" panose="02020603050405020304" pitchFamily="18" charset="0"/>
                </a:rPr>
                <a:t>    мастерства педагога</a:t>
              </a:r>
              <a:endParaRPr kumimoji="0" lang="ru-RU" altLang="ru-RU" sz="1600" b="1" i="0" u="none" strike="noStrike" normalizeH="0" baseline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Rectangle 8"/>
            <p:cNvSpPr>
              <a:spLocks noChangeArrowheads="1"/>
            </p:cNvSpPr>
            <p:nvPr/>
          </p:nvSpPr>
          <p:spPr bwMode="auto">
            <a:xfrm>
              <a:off x="6970" y="4802"/>
              <a:ext cx="2162" cy="1143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2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      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alt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2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  </a:t>
              </a:r>
              <a:r>
                <a:rPr kumimoji="0" lang="ru-RU" altLang="ru-RU" sz="1600" b="1" i="0" u="none" strike="noStrike" normalizeH="0" baseline="0" dirty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Методы</a:t>
              </a:r>
              <a:endParaRPr kumimoji="0" lang="ru-RU" altLang="ru-RU" sz="1600" b="1" i="0" u="none" strike="noStrike" normalizeH="0" baseline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600" b="1" i="0" u="none" strike="noStrike" normalizeH="0" baseline="0" dirty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Times New Roman" panose="02020603050405020304" pitchFamily="18" charset="0"/>
                  <a:ea typeface="Times New Roman" pitchFamily="18" charset="0"/>
                  <a:cs typeface="Times New Roman" panose="02020603050405020304" pitchFamily="18" charset="0"/>
                </a:rPr>
                <a:t>   и формы работы</a:t>
              </a:r>
              <a:endParaRPr kumimoji="0" lang="ru-RU" altLang="ru-RU" sz="1600" b="1" i="0" u="none" strike="noStrike" normalizeH="0" baseline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Line 7"/>
            <p:cNvSpPr>
              <a:spLocks noChangeShapeType="1"/>
            </p:cNvSpPr>
            <p:nvPr/>
          </p:nvSpPr>
          <p:spPr bwMode="auto">
            <a:xfrm flipV="1">
              <a:off x="6970" y="4061"/>
              <a:ext cx="1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3" name="Line 6"/>
            <p:cNvSpPr>
              <a:spLocks noChangeShapeType="1"/>
            </p:cNvSpPr>
            <p:nvPr/>
          </p:nvSpPr>
          <p:spPr bwMode="auto">
            <a:xfrm>
              <a:off x="6970" y="4325"/>
              <a:ext cx="848" cy="460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4" name="Line 5"/>
            <p:cNvSpPr>
              <a:spLocks noChangeShapeType="1"/>
            </p:cNvSpPr>
            <p:nvPr/>
          </p:nvSpPr>
          <p:spPr bwMode="auto">
            <a:xfrm flipH="1" flipV="1">
              <a:off x="4896" y="4061"/>
              <a:ext cx="1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5" name="Line 4"/>
            <p:cNvSpPr>
              <a:spLocks noChangeShapeType="1"/>
            </p:cNvSpPr>
            <p:nvPr/>
          </p:nvSpPr>
          <p:spPr bwMode="auto">
            <a:xfrm flipH="1">
              <a:off x="4073" y="4288"/>
              <a:ext cx="824" cy="394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6" name="Line 3"/>
            <p:cNvSpPr>
              <a:spLocks noChangeShapeType="1"/>
            </p:cNvSpPr>
            <p:nvPr/>
          </p:nvSpPr>
          <p:spPr bwMode="auto">
            <a:xfrm flipH="1" flipV="1">
              <a:off x="4073" y="3507"/>
              <a:ext cx="824" cy="311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7" name="Line 2"/>
            <p:cNvSpPr>
              <a:spLocks noChangeShapeType="1"/>
            </p:cNvSpPr>
            <p:nvPr/>
          </p:nvSpPr>
          <p:spPr bwMode="auto">
            <a:xfrm flipV="1">
              <a:off x="6992" y="3403"/>
              <a:ext cx="630" cy="327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3616989" y="2398134"/>
            <a:ext cx="244827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1600" b="1" dirty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ru-RU" altLang="ru-RU" sz="1400" b="1" i="0" u="none" strike="noStrike" normalizeH="0" baseline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Содержание цели</a:t>
            </a:r>
          </a:p>
          <a:p>
            <a:pPr algn="ctr"/>
            <a:r>
              <a:rPr lang="ru-RU" altLang="ru-RU" sz="1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        </a:t>
            </a:r>
            <a:r>
              <a:rPr kumimoji="0" lang="ru-RU" altLang="ru-RU" sz="1400" b="1" i="0" u="none" strike="noStrike" normalizeH="0" baseline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   зависит: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18545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krot.info/uploads/posts/2021-01/thumbs/1610215360_46-p-fon-dlya-prezentatsii-po-tekhnologii-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914399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3608" y="404664"/>
            <a:ext cx="6192688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ОБУЧЕНИЯ </a:t>
            </a:r>
          </a:p>
          <a:p>
            <a:endParaRPr lang="ru-RU" b="1" i="1" dirty="0"/>
          </a:p>
          <a:p>
            <a:endParaRPr lang="ru-RU" b="1" i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547664" y="1244659"/>
            <a:ext cx="68407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способы совместной деятельности педагога и воспитанника, направленные на решение задач обучения.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https://i.mycdn.me/i?r=AyH4iRPQ2q0otWIFepML2LxRDueu_tqC455ME5ywwK8L0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068960"/>
            <a:ext cx="4809337" cy="32062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318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1" dur="2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5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5500831"/>
              </p:ext>
            </p:extLst>
          </p:nvPr>
        </p:nvGraphicFramePr>
        <p:xfrm>
          <a:off x="1187624" y="404664"/>
          <a:ext cx="6912768" cy="468052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{08FB837D-C827-4EFA-A057-4D05807E0F7C}</a:tableStyleId>
              </a:tblPr>
              <a:tblGrid>
                <a:gridCol w="41044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0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67029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                            КЛАССИФИКАЦИЯ   МЕТОДОВ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28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2913" marR="62913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1294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характеру руководства мыслительной деятельностью обучающихся: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2913" marR="6291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</a:t>
                      </a:r>
                      <a:r>
                        <a:rPr lang="uk-UA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источнику</a:t>
                      </a:r>
                      <a:r>
                        <a:rPr lang="uk-UA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k-UA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получения</a:t>
                      </a:r>
                      <a:r>
                        <a:rPr lang="uk-UA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знаний: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2913" marR="62913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005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ru-RU" sz="1800" b="1" i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объяснительно-иллюстративный;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i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репродуктивный;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i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проблемное изложение;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i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частично-поисковый;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i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исследовательский.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2913" marR="62913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uk-UA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uk-UA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словесн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ы</a:t>
                      </a:r>
                      <a:r>
                        <a:rPr lang="uk-U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й;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наглядный;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практический.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2913" marR="6291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143000" y="16303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     </a:t>
            </a: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3660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krot.info/uploads/posts/2021-01/thumbs/1610215360_46-p-fon-dlya-prezentatsii-po-tekhnologii-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9" y="5391"/>
            <a:ext cx="914399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42129" y="404664"/>
            <a:ext cx="6624736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</a:t>
            </a:r>
          </a:p>
          <a:p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внешнее выражение согласованной деятельности педагога и воспитанников, которая осуществляется в установленном порядке и определенном режиме.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i="1" dirty="0"/>
              <a:t> </a:t>
            </a:r>
            <a:endParaRPr lang="ru-RU" dirty="0"/>
          </a:p>
        </p:txBody>
      </p:sp>
      <p:pic>
        <p:nvPicPr>
          <p:cNvPr id="10242" name="Picture 2" descr="https://i.mycdn.me/i?r=AyH4iRPQ2q0otWIFepML2LxRMfzQYtAsc1hgmVUYsnbP_Q&amp;fn=w_61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89" r="-1094"/>
          <a:stretch/>
        </p:blipFill>
        <p:spPr bwMode="auto">
          <a:xfrm>
            <a:off x="1098962" y="2708920"/>
            <a:ext cx="4566608" cy="275474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522711"/>
            <a:ext cx="24679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4034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02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krot.info/uploads/posts/2021-01/thumbs/1610215360_46-p-fon-dlya-prezentatsii-po-tekhnologii-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9550" y="1074509"/>
            <a:ext cx="4032449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- групповые;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- бригадные;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- фронтальные;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- парные;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- индивидуальные;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- дифференцированные;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- дифференцированно - групповые.</a:t>
            </a:r>
          </a:p>
        </p:txBody>
      </p:sp>
      <p:pic>
        <p:nvPicPr>
          <p:cNvPr id="19458" name="Picture 2" descr="https://i.mycdn.me/i?r=AyH4iRPQ2q0otWIFepML2LxRFZt_9NzYT5Nuv1PWRZ1z-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88640"/>
            <a:ext cx="3331895" cy="18722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https://i.mycdn.me/i?r=AyH4iRPQ2q0otWIFepML2LxREl82VVK_0Mb9WBaBpI3A1w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7522" y="1294171"/>
            <a:ext cx="2323780" cy="290635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1" name="Picture 5" descr="C:\Users\ЦДТ\Downloads\1668434116407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484"/>
          <a:stretch/>
        </p:blipFill>
        <p:spPr bwMode="auto">
          <a:xfrm>
            <a:off x="5455935" y="4221088"/>
            <a:ext cx="3528080" cy="23762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2" name="Picture 6" descr="C:\Users\ЦДТ\Downloads\166843411643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276872"/>
            <a:ext cx="3346133" cy="17281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84417" y="192200"/>
            <a:ext cx="50943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ФОРМЫ  ОБУЧЕНИЯ  НА  КРУЖКОВЫХ  ЗАНЯТИЯХ: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9587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5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75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750"/>
                            </p:stCondLst>
                            <p:childTnLst>
                              <p:par>
                                <p:cTn id="2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1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4000"/>
                            </p:stCondLst>
                            <p:childTnLst>
                              <p:par>
                                <p:cTn id="4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250"/>
                            </p:stCondLst>
                            <p:childTnLst>
                              <p:par>
                                <p:cTn id="4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6500"/>
                            </p:stCondLst>
                            <p:childTnLst>
                              <p:par>
                                <p:cTn id="4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krot.info/uploads/posts/2021-01/thumbs/1610215360_46-p-fon-dlya-prezentatsii-po-tekhnologii-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914399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31930" y="1412776"/>
            <a:ext cx="424847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 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- лекция;                                                                     - дискуссия;                                                                      - беседа;                                                                     - ролевая игра;                                                                    - КВН;                                                                  - викторина;                                                                       - конкурс;                                                                        - соревнования;                                                                       - исследования;                                                                       - эксперимент;                                                                      - совместная деятельность по достижению цели занятия.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82526" y="260648"/>
            <a:ext cx="828196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ВИДЫ  ОРГАНИЗАЦИИ  ДЕЯТЕЛЬНОСТИ  КРУЖКОВЦЕВ  НА  ЗАНЯТИИ:</a:t>
            </a:r>
            <a:endParaRPr lang="ru-RU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i.mycdn.me/i?r=AzEPZsRbOZEKgBhR0XGMT1RkAMoe8CZkPiglRWjPBYJ_4KaKTM5SRkZCeTgDn6uOyi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7096" y="1615108"/>
            <a:ext cx="2880319" cy="21602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i.mycdn.me/i?r=AyH4iRPQ2q0otWIFepML2LxReWizcC4sCh4Cdhkoa4UbdA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91"/>
          <a:stretch/>
        </p:blipFill>
        <p:spPr bwMode="auto">
          <a:xfrm>
            <a:off x="3995936" y="4198955"/>
            <a:ext cx="4654795" cy="23682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i.mycdn.me/i?r=AyH4iRPQ2q0otWIFepML2LxRxjwHvlklE8t7D8SCNm5Yuw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6166" y="1628800"/>
            <a:ext cx="2939970" cy="21328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i.mycdn.me/i?r=AyH4iRPQ2q0otWIFepML2LxRd9MQGgPPaQgRtTBmwGF1S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869" y="1502787"/>
            <a:ext cx="4823571" cy="31340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i.mycdn.me/i?r=AyH4iRPQ2q0otWIFepML2LxRlS4BH_BdiXLaxEHJPEGFow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2219" y="3761656"/>
            <a:ext cx="4608512" cy="27415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4468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2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2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50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225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750"/>
                            </p:stCondLst>
                            <p:childTnLst>
                              <p:par>
                                <p:cTn id="2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225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000"/>
                            </p:stCondLst>
                            <p:childTnLst>
                              <p:par>
                                <p:cTn id="3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25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krot.info/uploads/posts/2021-01/thumbs/1610215360_46-p-fon-dlya-prezentatsii-po-tekhnologii-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59654"/>
            <a:ext cx="914399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29214" y="1628800"/>
            <a:ext cx="63367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Что такое результат занятия?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Взаимосвязь цели и результата на занятии?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Взаимосвязь содержания и результата на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занятии?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116491" y="116632"/>
            <a:ext cx="66967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 для обсуждения  о критериях :</a:t>
            </a:r>
          </a:p>
        </p:txBody>
      </p:sp>
      <p:pic>
        <p:nvPicPr>
          <p:cNvPr id="2050" name="Picture 2" descr="https://i.mycdn.me/i?r=AyH4iRPQ2q0otWIFepML2LxRsx35RkrYHoFasPDJXDxhmQ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068960"/>
            <a:ext cx="5504611" cy="309634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253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75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5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75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1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25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rot.info/uploads/posts/2021-01/thumbs/1610215360_46-p-fon-dlya-prezentatsii-po-tekhnologii-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914399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547664" y="404664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 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 занятия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763688" y="1124744"/>
            <a:ext cx="60486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осознанное владение кружковцами полученными знаниями, навыками в процессе занятия.</a:t>
            </a:r>
          </a:p>
        </p:txBody>
      </p:sp>
      <p:pic>
        <p:nvPicPr>
          <p:cNvPr id="3076" name="Picture 4" descr="https://i.mycdn.me/i?r=AyH4iRPQ2q0otWIFepML2LxRBTDB2jZ3R2yiYPDAWzn1O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24395" r="-9285" b="13337"/>
          <a:stretch/>
        </p:blipFill>
        <p:spPr bwMode="auto">
          <a:xfrm>
            <a:off x="827584" y="3140968"/>
            <a:ext cx="4176463" cy="31728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541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rot.info/uploads/posts/2021-01/thumbs/1610215360_46-p-fon-dlya-prezentatsii-po-tekhnologii-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914399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15616" y="404664"/>
            <a:ext cx="7272808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 </a:t>
            </a:r>
          </a:p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Достижение цели,</a:t>
            </a: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поставленной вначале занятия,  является хорошим результатом проведенного занятия.</a:t>
            </a:r>
          </a:p>
        </p:txBody>
      </p:sp>
      <p:pic>
        <p:nvPicPr>
          <p:cNvPr id="4098" name="Picture 2" descr="https://i.mycdn.me/i?r=AyH4iRPQ2q0otWIFepML2LxRr9r07g-32araT56o6O1ua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383" y="2564904"/>
            <a:ext cx="2484276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i.mycdn.me/i?r=AyH4iRPQ2q0otWIFepML2LxRdIb88UH7IHQ7wueQ6-6IE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5775" y="2564904"/>
            <a:ext cx="4224469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3787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rot.info/uploads/posts/2021-01/thumbs/1610215360_46-p-fon-dlya-prezentatsii-po-tekhnologii-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8" y="0"/>
            <a:ext cx="914399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92525" y="375837"/>
            <a:ext cx="777686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занятия</a:t>
            </a: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путь от цели к результату, содержание эффективно и оправдано тогда, когда достигнута цель, что является качественным показателем проведенного занятия и говорит о его эффективности.</a:t>
            </a:r>
          </a:p>
        </p:txBody>
      </p:sp>
      <p:pic>
        <p:nvPicPr>
          <p:cNvPr id="5122" name="Picture 2" descr="https://i.mycdn.me/i?r=AyH4iRPQ2q0otWIFepML2LxRxucR9ieqvxUrzUh6vfebKA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573016"/>
            <a:ext cx="6120680" cy="28963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8158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403648" y="1844824"/>
            <a:ext cx="6552728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творческое удовлетворение;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глубокое эмоциональное  воздействие;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радость и польза;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универсальные способности;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-творческая направленность в трудовом процессе.</a:t>
            </a:r>
          </a:p>
          <a:p>
            <a:r>
              <a:rPr lang="ru-RU" dirty="0"/>
              <a:t> 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825824" y="941906"/>
            <a:ext cx="49682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как результат труда:</a:t>
            </a:r>
          </a:p>
        </p:txBody>
      </p:sp>
    </p:spTree>
    <p:extLst>
      <p:ext uri="{BB962C8B-B14F-4D97-AF65-F5344CB8AC3E}">
        <p14:creationId xmlns:p14="http://schemas.microsoft.com/office/powerpoint/2010/main" val="2013617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75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2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rot.info/uploads/posts/2021-01/thumbs/1610215360_46-p-fon-dlya-prezentatsii-po-tekhnologii-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315416"/>
            <a:ext cx="9143998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11560" y="476672"/>
            <a:ext cx="81369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ПАМЯТКА </a:t>
            </a:r>
          </a:p>
          <a:p>
            <a:pPr algn="ctr"/>
            <a:r>
              <a:rPr lang="ru-RU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«В ПОМОЩЬ РУКОВОДИТЕЛЮ КРУЖКА»</a:t>
            </a:r>
          </a:p>
          <a:p>
            <a:r>
              <a:rPr lang="ru-RU" b="1" dirty="0"/>
              <a:t> </a:t>
            </a:r>
            <a:endParaRPr lang="ru-RU" dirty="0"/>
          </a:p>
          <a:p>
            <a:r>
              <a:rPr lang="ru-RU" dirty="0"/>
              <a:t> </a:t>
            </a: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3892" y="1556791"/>
            <a:ext cx="6732240" cy="47599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165" name="Picture 21" descr="http://i.mycdn.me/i?r=AzFIxPtkV78jcmdRfpoIOyaJKk2koyHbOQ4xp5HBj2ZWPTO7EuABt8t6j6ROsg0SwU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7069" y="2295210"/>
            <a:ext cx="1365886" cy="1116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7" name="Picture 23" descr="https://i.mycdn.me/i?r=AyH4iRPQ2q0otWIFepML2LxRVcJmfJ5kHzc3-8YfXDxdx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9645" y="5052821"/>
            <a:ext cx="940733" cy="529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9" name="Picture 25" descr="https://i.mycdn.me/i?r=AyH4iRPQ2q0otWIFepML2LxReNuTwtakwkc3TyGH7t83zw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490486"/>
            <a:ext cx="1338808" cy="8925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8631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1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1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AutoShape 2" descr="https://thepresentation.ru/img/tmb/3/288086/b57c2c53cba0dce5577501101a8193f5-800x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677656" y="548680"/>
            <a:ext cx="816005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  <a:p>
            <a:pPr algn="ctr"/>
            <a:endParaRPr lang="ru-RU" sz="4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Желаем творческих успехов!</a:t>
            </a:r>
            <a:endParaRPr lang="ru-RU" sz="4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4" name="Picture 6" descr="http://i.mycdn.me/i?r=AzFIxPtkV78jcmdRfpoIOyaJKk2koyHbOQ4xp5HBj2ZWPTO7EuABt8t6j6ROsg0SwU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573016"/>
            <a:ext cx="6552728" cy="3175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6802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291</TotalTime>
  <Words>626</Words>
  <Application>Microsoft Office PowerPoint</Application>
  <PresentationFormat>Экран (4:3)</PresentationFormat>
  <Paragraphs>142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7" baseType="lpstr">
      <vt:lpstr>Arial</vt:lpstr>
      <vt:lpstr>Arial Black</vt:lpstr>
      <vt:lpstr>Georgia</vt:lpstr>
      <vt:lpstr>Times New Roman</vt:lpstr>
      <vt:lpstr>Trebuchet MS</vt:lpstr>
      <vt:lpstr>Wingdings</vt:lpstr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ЦДТ</dc:creator>
  <cp:lastModifiedBy>User</cp:lastModifiedBy>
  <cp:revision>23</cp:revision>
  <dcterms:created xsi:type="dcterms:W3CDTF">2022-11-14T11:18:16Z</dcterms:created>
  <dcterms:modified xsi:type="dcterms:W3CDTF">2022-11-15T07:41:23Z</dcterms:modified>
</cp:coreProperties>
</file>