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80" r:id="rId3"/>
    <p:sldId id="261" r:id="rId4"/>
    <p:sldId id="281" r:id="rId5"/>
    <p:sldId id="262" r:id="rId6"/>
    <p:sldId id="276" r:id="rId7"/>
    <p:sldId id="277" r:id="rId8"/>
    <p:sldId id="266" r:id="rId9"/>
    <p:sldId id="265" r:id="rId10"/>
    <p:sldId id="268" r:id="rId11"/>
    <p:sldId id="269" r:id="rId12"/>
    <p:sldId id="279" r:id="rId13"/>
    <p:sldId id="270" r:id="rId14"/>
    <p:sldId id="273" r:id="rId15"/>
    <p:sldId id="274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72" autoAdjust="0"/>
    <p:restoredTop sz="94660"/>
  </p:normalViewPr>
  <p:slideViewPr>
    <p:cSldViewPr>
      <p:cViewPr varScale="1">
        <p:scale>
          <a:sx n="69" d="100"/>
          <a:sy n="69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30A24-9132-4B75-BECD-E025FEEF8060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764C5-8D57-4708-9007-212F69546A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641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764C5-8D57-4708-9007-212F69546AF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29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01.03.2019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7128792" cy="8525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chemeClr val="tx2"/>
                </a:solidFill>
                <a:latin typeface="Monotype Corsiva" panose="03010101010201010101" pitchFamily="66" charset="0"/>
                <a:cs typeface="Times New Roman" pitchFamily="18" charset="0"/>
              </a:rPr>
              <a:t>Тема: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    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«Геометрические фигуры.       Узоры </a:t>
            </a:r>
            <a:r>
              <a:rPr lang="ru-RU" sz="4400" b="1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и орнаменты </a:t>
            </a:r>
            <a:r>
              <a:rPr lang="ru-RU" sz="4400" b="1" dirty="0" smtClean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 на посуде»</a:t>
            </a:r>
          </a:p>
          <a:p>
            <a:pPr algn="r"/>
            <a:endParaRPr lang="ru-RU" sz="28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Выполнили: </a:t>
            </a:r>
          </a:p>
          <a:p>
            <a:pPr algn="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Учащиеся 2 класса МБОУ «ООШ №8»</a:t>
            </a:r>
          </a:p>
          <a:p>
            <a:pPr algn="r"/>
            <a:r>
              <a:rPr lang="ru-RU" sz="2800" i="1" dirty="0" err="1" smtClean="0">
                <a:solidFill>
                  <a:schemeClr val="tx2">
                    <a:lumMod val="75000"/>
                  </a:schemeClr>
                </a:solidFill>
              </a:rPr>
              <a:t>Сайфутдинов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 Матфей</a:t>
            </a:r>
          </a:p>
          <a:p>
            <a:pPr algn="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Николаев Сергей</a:t>
            </a:r>
          </a:p>
          <a:p>
            <a:pPr algn="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Руководитель:</a:t>
            </a:r>
          </a:p>
          <a:p>
            <a:pPr algn="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Мартынюк Елена Ивановна</a:t>
            </a:r>
          </a:p>
          <a:p>
            <a:pPr algn="r"/>
            <a:endParaRPr lang="ru-RU" sz="28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  <a:t>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b="1" dirty="0">
              <a:solidFill>
                <a:schemeClr val="tx2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51520" y="404664"/>
            <a:ext cx="66967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70C0"/>
                </a:solidFill>
                <a:latin typeface="Monotype Corsiva" panose="03010101010201010101" pitchFamily="66" charset="0"/>
                <a:cs typeface="Times New Roman" pitchFamily="18" charset="0"/>
              </a:rPr>
              <a:t>МБОУ  ООШ №8 г. Кировска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443419"/>
            <a:ext cx="2880320" cy="2976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96913"/>
            <a:ext cx="3241583" cy="29228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26" y="620688"/>
            <a:ext cx="3456384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76672"/>
            <a:ext cx="2502861" cy="26350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960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Наши работы:</a:t>
            </a:r>
            <a:endParaRPr lang="ru-RU" sz="4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34" y="1040672"/>
            <a:ext cx="4230457" cy="36844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903" y="1028702"/>
            <a:ext cx="2448272" cy="41284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780928"/>
            <a:ext cx="2292747" cy="37432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4450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095625" cy="39814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4664"/>
            <a:ext cx="2250994" cy="40050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060848"/>
            <a:ext cx="2520279" cy="4320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850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6827" y="870306"/>
            <a:ext cx="3294618" cy="26114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038" t="12548" r="13176" b="19614"/>
          <a:stretch/>
        </p:blipFill>
        <p:spPr>
          <a:xfrm>
            <a:off x="4269986" y="4143380"/>
            <a:ext cx="3182334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24" t="26895" r="7662"/>
          <a:stretch/>
        </p:blipFill>
        <p:spPr>
          <a:xfrm rot="5400000">
            <a:off x="3990183" y="793262"/>
            <a:ext cx="3467889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937" t="22740" r="20051" b="10640"/>
          <a:stretch/>
        </p:blipFill>
        <p:spPr>
          <a:xfrm>
            <a:off x="350934" y="4143380"/>
            <a:ext cx="3068937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9806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3318636" cy="59046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764704"/>
            <a:ext cx="3295377" cy="58632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7341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20688"/>
            <a:ext cx="3161173" cy="56244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3240360" cy="57653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3955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3753"/>
            <a:ext cx="3048459" cy="49594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309205"/>
            <a:ext cx="2922687" cy="49505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19" y="4653136"/>
            <a:ext cx="736893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</a:rPr>
              <a:t>Вывод</a:t>
            </a:r>
            <a:r>
              <a:rPr lang="ru-RU" sz="3200" dirty="0" smtClean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</a:rPr>
              <a:t>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  <a:ea typeface="Times New Roman" pitchFamily="18" charset="0"/>
              </a:rPr>
              <a:t>Геометрические узоры повсюду, это достаточно привычное явление, просто мы на это редко обращаем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132704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Цель проекта:</a:t>
            </a:r>
            <a:endParaRPr lang="ru-RU" sz="54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7416824" cy="4525963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Monotype Corsiva" panose="03010101010201010101" pitchFamily="66" charset="0"/>
              </a:rPr>
              <a:t>Узнать, что такое узор, орнамент и как украшают посуду разнообразным  узорами, используя геометрические фигуры.</a:t>
            </a:r>
            <a:endParaRPr lang="ru-RU" sz="4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09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12879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</a:rPr>
              <a:t>Задачи проекта:</a:t>
            </a:r>
            <a:endParaRPr lang="ru-RU" sz="3200" dirty="0" smtClean="0">
              <a:solidFill>
                <a:srgbClr val="FF0000"/>
              </a:solidFill>
            </a:endParaRPr>
          </a:p>
          <a:p>
            <a:pPr fontAlgn="base"/>
            <a:r>
              <a:rPr lang="ru-RU" sz="3200" dirty="0">
                <a:solidFill>
                  <a:schemeClr val="tx2"/>
                </a:solidFill>
                <a:latin typeface="Monotype Corsiva" panose="03010101010201010101" pitchFamily="66" charset="0"/>
              </a:rPr>
              <a:t>-</a:t>
            </a:r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Познакомиться </a:t>
            </a:r>
            <a:r>
              <a:rPr lang="ru-RU" sz="3200" dirty="0">
                <a:solidFill>
                  <a:schemeClr val="tx2"/>
                </a:solidFill>
                <a:latin typeface="Monotype Corsiva" panose="03010101010201010101" pitchFamily="66" charset="0"/>
              </a:rPr>
              <a:t>с использованием в декоративном украшении различных геометрических </a:t>
            </a:r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узоров;</a:t>
            </a:r>
          </a:p>
          <a:p>
            <a:pPr fontAlgn="base"/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 -Научиться </a:t>
            </a:r>
            <a:r>
              <a:rPr lang="ru-RU" sz="3200" dirty="0">
                <a:solidFill>
                  <a:schemeClr val="tx2"/>
                </a:solidFill>
                <a:latin typeface="Monotype Corsiva" panose="03010101010201010101" pitchFamily="66" charset="0"/>
              </a:rPr>
              <a:t>рисовать геометрические узоры, </a:t>
            </a:r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чередовать элементы</a:t>
            </a:r>
            <a:r>
              <a:rPr lang="ru-RU" sz="3200" dirty="0">
                <a:solidFill>
                  <a:schemeClr val="tx2"/>
                </a:solidFill>
                <a:latin typeface="Monotype Corsiva" panose="03010101010201010101" pitchFamily="66" charset="0"/>
              </a:rPr>
              <a:t>, понять правила их расположения друг за другом </a:t>
            </a:r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;</a:t>
            </a:r>
          </a:p>
          <a:p>
            <a:pPr fontAlgn="base"/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-Создать </a:t>
            </a:r>
            <a:r>
              <a:rPr lang="ru-RU" sz="3200" dirty="0">
                <a:solidFill>
                  <a:schemeClr val="tx2"/>
                </a:solidFill>
                <a:latin typeface="Monotype Corsiva" panose="03010101010201010101" pitchFamily="66" charset="0"/>
              </a:rPr>
              <a:t>самим образцы посуды со своим </a:t>
            </a:r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узором; </a:t>
            </a:r>
          </a:p>
          <a:p>
            <a:pPr fontAlgn="base"/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-Учиться </a:t>
            </a:r>
            <a:r>
              <a:rPr lang="ru-RU" sz="3200" dirty="0">
                <a:solidFill>
                  <a:schemeClr val="tx2"/>
                </a:solidFill>
                <a:latin typeface="Monotype Corsiva" panose="03010101010201010101" pitchFamily="66" charset="0"/>
              </a:rPr>
              <a:t>пользоваться дополнительной литературой, словарями, энциклопедиями, </a:t>
            </a:r>
            <a:r>
              <a:rPr lang="ru-RU" sz="32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интернетом.</a:t>
            </a:r>
            <a:endParaRPr lang="ru-RU" sz="3200" dirty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latin typeface="Monotype Corsiva" panose="03010101010201010101" pitchFamily="66" charset="0"/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solidFill>
                <a:schemeClr val="tx2"/>
              </a:solidFill>
              <a:latin typeface="Monotype Corsiva" panose="03010101010201010101" pitchFamily="66" charset="0"/>
              <a:ea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909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Методы исследования:</a:t>
            </a:r>
            <a:endParaRPr lang="ru-RU" sz="4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Изучение литературы и других источников информации.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 Поиск посуды с геометрическими узорами и орнаментами.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Фотографирование.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760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836712"/>
            <a:ext cx="73448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 </a:t>
            </a:r>
            <a:endParaRPr lang="ru-RU" sz="2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endParaRPr lang="ru-RU" sz="28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66"/>
          <a:stretch/>
        </p:blipFill>
        <p:spPr>
          <a:xfrm>
            <a:off x="571472" y="3643314"/>
            <a:ext cx="2904683" cy="2678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85720" y="785794"/>
            <a:ext cx="78581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Узор </a:t>
            </a:r>
            <a:r>
              <a:rPr lang="ru-RU" sz="28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- </a:t>
            </a:r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рисунок, являющийся сочетанием линий,  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красок, теней. </a:t>
            </a:r>
            <a:endParaRPr lang="ru-RU" sz="2800" b="1" dirty="0" smtClean="0">
              <a:solidFill>
                <a:schemeClr val="tx2"/>
              </a:solidFill>
              <a:latin typeface="Monotype Corsiva" panose="03010101010201010101" pitchFamily="66" charset="0"/>
            </a:endParaRPr>
          </a:p>
          <a:p>
            <a:r>
              <a:rPr lang="ru-RU" sz="28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Орнамент </a:t>
            </a:r>
            <a:r>
              <a:rPr lang="ru-RU" sz="28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- </a:t>
            </a:r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живописное, графическое или скульптурное украшение, узор из сочетания геометрических, растительных или животных элементов.</a:t>
            </a:r>
          </a:p>
          <a:p>
            <a:pPr algn="r"/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(С.И.Ожегов «Словарь русского языка»)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8" y="3786190"/>
            <a:ext cx="3044212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411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2079" y="373191"/>
            <a:ext cx="6856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Основные геометрические фигуры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9" r="77613" b="65742"/>
          <a:stretch/>
        </p:blipFill>
        <p:spPr>
          <a:xfrm>
            <a:off x="1081343" y="1163206"/>
            <a:ext cx="1364688" cy="1326995"/>
          </a:xfrm>
          <a:prstGeom prst="rect">
            <a:avLst/>
          </a:prstGeom>
        </p:spPr>
      </p:pic>
      <p:sp>
        <p:nvSpPr>
          <p:cNvPr id="6" name="Равнобедренный треугольник 5"/>
          <p:cNvSpPr/>
          <p:nvPr/>
        </p:nvSpPr>
        <p:spPr>
          <a:xfrm>
            <a:off x="3510736" y="1184558"/>
            <a:ext cx="1294238" cy="11206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1092085"/>
            <a:ext cx="1223776" cy="130564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423420" y="2411974"/>
            <a:ext cx="769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круг</a:t>
            </a:r>
            <a:endParaRPr lang="ru-RU" sz="2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0070" y="2404116"/>
            <a:ext cx="1887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треугольник</a:t>
            </a:r>
            <a:endParaRPr lang="ru-RU" sz="2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7953" y="2405598"/>
            <a:ext cx="1301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квадрат</a:t>
            </a:r>
            <a:endParaRPr lang="ru-RU" sz="2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69645" y="3105037"/>
            <a:ext cx="252028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авильный пятиугольник 11"/>
          <p:cNvSpPr/>
          <p:nvPr/>
        </p:nvSpPr>
        <p:spPr>
          <a:xfrm>
            <a:off x="3359396" y="2878161"/>
            <a:ext cx="1708402" cy="1368152"/>
          </a:xfrm>
          <a:prstGeom prst="pent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решение 12"/>
          <p:cNvSpPr/>
          <p:nvPr/>
        </p:nvSpPr>
        <p:spPr>
          <a:xfrm>
            <a:off x="5590784" y="3105037"/>
            <a:ext cx="1634480" cy="1214554"/>
          </a:xfrm>
          <a:prstGeom prst="flowChartDecisi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23420" y="4316277"/>
            <a:ext cx="933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>
                <a:solidFill>
                  <a:schemeClr val="tx2"/>
                </a:solidFill>
                <a:latin typeface="Monotype Corsiva" panose="03010101010201010101" pitchFamily="66" charset="0"/>
              </a:rPr>
              <a:t>элипс</a:t>
            </a:r>
            <a:endParaRPr lang="ru-RU" sz="2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21791" y="4246313"/>
            <a:ext cx="2183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многоугольник</a:t>
            </a:r>
            <a:endParaRPr lang="ru-RU" sz="2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79861" y="4345499"/>
            <a:ext cx="856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ромб</a:t>
            </a:r>
            <a:endParaRPr lang="ru-RU" sz="2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72079" y="4881637"/>
            <a:ext cx="2835950" cy="5760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298245" y="4289892"/>
            <a:ext cx="5132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/>
              <a:t>.</a:t>
            </a:r>
            <a:endParaRPr lang="ru-RU" sz="9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050709" y="5918566"/>
            <a:ext cx="1016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точка</a:t>
            </a:r>
            <a:endParaRPr lang="ru-RU" sz="2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6" name="Полилиния 25"/>
          <p:cNvSpPr/>
          <p:nvPr/>
        </p:nvSpPr>
        <p:spPr>
          <a:xfrm>
            <a:off x="3258261" y="4949909"/>
            <a:ext cx="2011680" cy="975445"/>
          </a:xfrm>
          <a:custGeom>
            <a:avLst/>
            <a:gdLst>
              <a:gd name="connsiteX0" fmla="*/ 0 w 2011680"/>
              <a:gd name="connsiteY0" fmla="*/ 877824 h 975445"/>
              <a:gd name="connsiteX1" fmla="*/ 560832 w 2011680"/>
              <a:gd name="connsiteY1" fmla="*/ 73152 h 975445"/>
              <a:gd name="connsiteX2" fmla="*/ 1304544 w 2011680"/>
              <a:gd name="connsiteY2" fmla="*/ 975360 h 975445"/>
              <a:gd name="connsiteX3" fmla="*/ 1999488 w 2011680"/>
              <a:gd name="connsiteY3" fmla="*/ 12192 h 975445"/>
              <a:gd name="connsiteX4" fmla="*/ 1999488 w 2011680"/>
              <a:gd name="connsiteY4" fmla="*/ 12192 h 975445"/>
              <a:gd name="connsiteX5" fmla="*/ 2011680 w 2011680"/>
              <a:gd name="connsiteY5" fmla="*/ 0 h 975445"/>
              <a:gd name="connsiteX6" fmla="*/ 2011680 w 2011680"/>
              <a:gd name="connsiteY6" fmla="*/ 0 h 975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11680" h="975445">
                <a:moveTo>
                  <a:pt x="0" y="877824"/>
                </a:moveTo>
                <a:cubicBezTo>
                  <a:pt x="171704" y="467360"/>
                  <a:pt x="343408" y="56896"/>
                  <a:pt x="560832" y="73152"/>
                </a:cubicBezTo>
                <a:cubicBezTo>
                  <a:pt x="778256" y="89408"/>
                  <a:pt x="1064768" y="985520"/>
                  <a:pt x="1304544" y="975360"/>
                </a:cubicBezTo>
                <a:cubicBezTo>
                  <a:pt x="1544320" y="965200"/>
                  <a:pt x="1999488" y="12192"/>
                  <a:pt x="1999488" y="12192"/>
                </a:cubicBezTo>
                <a:lnTo>
                  <a:pt x="1999488" y="12192"/>
                </a:lnTo>
                <a:lnTo>
                  <a:pt x="2011680" y="0"/>
                </a:lnTo>
                <a:lnTo>
                  <a:pt x="2011680" y="0"/>
                </a:ln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1081343" y="5995094"/>
            <a:ext cx="3829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Прямая и ломанная линии</a:t>
            </a:r>
            <a:endParaRPr lang="ru-RU" sz="28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99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1364" y="332656"/>
            <a:ext cx="71375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Альбом «</a:t>
            </a:r>
            <a:r>
              <a:rPr lang="ru-RU" sz="3200" dirty="0">
                <a:solidFill>
                  <a:srgbClr val="002060"/>
                </a:solidFill>
                <a:latin typeface="Monotype Corsiva" panose="03010101010201010101" pitchFamily="66" charset="0"/>
              </a:rPr>
              <a:t>Орнаменты и узоры на посуде</a:t>
            </a:r>
            <a:r>
              <a:rPr lang="ru-RU" sz="3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».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Посуда с витрины магазина «Твой» с геометрическими фигурами: круги, ромбы.</a:t>
            </a:r>
            <a:endParaRPr lang="ru-RU" sz="32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86" y="2204864"/>
            <a:ext cx="3125487" cy="3434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9296" y="2204864"/>
            <a:ext cx="373213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452396"/>
            <a:ext cx="3626977" cy="232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756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13648"/>
            <a:ext cx="3528392" cy="2646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429000"/>
            <a:ext cx="3528391" cy="2646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609436"/>
            <a:ext cx="3648406" cy="2607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007" y="3413511"/>
            <a:ext cx="2664296" cy="30809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11560" y="188640"/>
            <a:ext cx="6684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Посуда, которую мы нашли дома и у друзей</a:t>
            </a:r>
            <a:endParaRPr lang="ru-RU" sz="2800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34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08720"/>
            <a:ext cx="3389696" cy="2542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908720"/>
            <a:ext cx="3389696" cy="2542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3784199"/>
            <a:ext cx="2581067" cy="28348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3786190"/>
            <a:ext cx="3347778" cy="265119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39552" y="188640"/>
            <a:ext cx="6756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Домашняя посуда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49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248</Words>
  <Application>Microsoft Office PowerPoint</Application>
  <PresentationFormat>Экран (4:3)</PresentationFormat>
  <Paragraphs>50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Цель проекта:</vt:lpstr>
      <vt:lpstr>Презентация PowerPoint</vt:lpstr>
      <vt:lpstr>Методы исследования: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52</cp:revision>
  <dcterms:created xsi:type="dcterms:W3CDTF">2014-07-09T08:33:20Z</dcterms:created>
  <dcterms:modified xsi:type="dcterms:W3CDTF">2019-03-01T17:38:58Z</dcterms:modified>
</cp:coreProperties>
</file>