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80" r:id="rId8"/>
    <p:sldId id="262" r:id="rId9"/>
    <p:sldId id="263" r:id="rId10"/>
    <p:sldId id="264" r:id="rId11"/>
    <p:sldId id="265" r:id="rId12"/>
    <p:sldId id="266" r:id="rId13"/>
    <p:sldId id="284" r:id="rId14"/>
    <p:sldId id="267" r:id="rId15"/>
    <p:sldId id="285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7" r:id="rId25"/>
    <p:sldId id="278" r:id="rId26"/>
    <p:sldId id="279" r:id="rId27"/>
    <p:sldId id="281" r:id="rId28"/>
    <p:sldId id="283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196AAA-AAE4-4F1B-8C98-CEC2B15FAD81}" type="datetimeFigureOut">
              <a:rPr lang="ru-RU" smtClean="0"/>
              <a:pPr/>
              <a:t>01.04.2024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456CCB-64E3-4025-97F8-3F9E108AAA8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196AAA-AAE4-4F1B-8C98-CEC2B15FAD81}" type="datetimeFigureOut">
              <a:rPr lang="ru-RU" smtClean="0"/>
              <a:pPr/>
              <a:t>01.04.2024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456CCB-64E3-4025-97F8-3F9E108AAA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196AAA-AAE4-4F1B-8C98-CEC2B15FAD81}" type="datetimeFigureOut">
              <a:rPr lang="ru-RU" smtClean="0"/>
              <a:pPr/>
              <a:t>01.04.2024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456CCB-64E3-4025-97F8-3F9E108AAA8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196AAA-AAE4-4F1B-8C98-CEC2B15FAD81}" type="datetimeFigureOut">
              <a:rPr lang="ru-RU" smtClean="0"/>
              <a:pPr/>
              <a:t>01.04.2024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456CCB-64E3-4025-97F8-3F9E108AAA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196AAA-AAE4-4F1B-8C98-CEC2B15FAD81}" type="datetimeFigureOut">
              <a:rPr lang="ru-RU" smtClean="0"/>
              <a:pPr/>
              <a:t>01.04.2024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456CCB-64E3-4025-97F8-3F9E108AAA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196AAA-AAE4-4F1B-8C98-CEC2B15FAD81}" type="datetimeFigureOut">
              <a:rPr lang="ru-RU" smtClean="0"/>
              <a:pPr/>
              <a:t>01.04.2024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456CCB-64E3-4025-97F8-3F9E108AAA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196AAA-AAE4-4F1B-8C98-CEC2B15FAD81}" type="datetimeFigureOut">
              <a:rPr lang="ru-RU" smtClean="0"/>
              <a:pPr/>
              <a:t>01.04.2024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456CCB-64E3-4025-97F8-3F9E108AAA8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196AAA-AAE4-4F1B-8C98-CEC2B15FAD81}" type="datetimeFigureOut">
              <a:rPr lang="ru-RU" smtClean="0"/>
              <a:pPr/>
              <a:t>01.04.2024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456CCB-64E3-4025-97F8-3F9E108AAA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196AAA-AAE4-4F1B-8C98-CEC2B15FAD81}" type="datetimeFigureOut">
              <a:rPr lang="ru-RU" smtClean="0"/>
              <a:pPr/>
              <a:t>01.04.2024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456CCB-64E3-4025-97F8-3F9E108AAA8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196AAA-AAE4-4F1B-8C98-CEC2B15FAD81}" type="datetimeFigureOut">
              <a:rPr lang="ru-RU" smtClean="0"/>
              <a:pPr/>
              <a:t>01.04.2024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456CCB-64E3-4025-97F8-3F9E108AAA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196AAA-AAE4-4F1B-8C98-CEC2B15FAD81}" type="datetimeFigureOut">
              <a:rPr lang="ru-RU" smtClean="0"/>
              <a:pPr/>
              <a:t>01.04.2024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456CCB-64E3-4025-97F8-3F9E108AAA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25196AAA-AAE4-4F1B-8C98-CEC2B15FAD81}" type="datetimeFigureOut">
              <a:rPr lang="ru-RU" smtClean="0"/>
              <a:pPr/>
              <a:t>01.04.2024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DD456CCB-64E3-4025-97F8-3F9E108AAA8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32560" y="142852"/>
            <a:ext cx="7406640" cy="428628"/>
          </a:xfrm>
        </p:spPr>
        <p:txBody>
          <a:bodyPr>
            <a:normAutofit/>
          </a:bodyPr>
          <a:lstStyle/>
          <a:p>
            <a:r>
              <a:rPr lang="ru-RU" sz="1400" dirty="0" smtClean="0">
                <a:solidFill>
                  <a:schemeClr val="tx1"/>
                </a:solidFill>
              </a:rPr>
              <a:t>Муниципальное бюджетное дошкольное образовательное учреждение « Детский сад № 9»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57290" y="1571612"/>
            <a:ext cx="7406640" cy="4929222"/>
          </a:xfrm>
        </p:spPr>
        <p:txBody>
          <a:bodyPr>
            <a:normAutofit fontScale="85000" lnSpcReduction="20000"/>
          </a:bodyPr>
          <a:lstStyle/>
          <a:p>
            <a:endParaRPr lang="ru-RU" dirty="0" smtClean="0"/>
          </a:p>
          <a:p>
            <a:r>
              <a:rPr lang="ru-RU" sz="4700" dirty="0" smtClean="0">
                <a:solidFill>
                  <a:schemeClr val="accent5"/>
                </a:solidFill>
              </a:rPr>
              <a:t>              Презентация на тему</a:t>
            </a:r>
          </a:p>
          <a:p>
            <a:endParaRPr lang="ru-RU" sz="3600" dirty="0" smtClean="0">
              <a:solidFill>
                <a:schemeClr val="accent5"/>
              </a:solidFill>
            </a:endParaRPr>
          </a:p>
          <a:p>
            <a:r>
              <a:rPr lang="ru-RU" sz="3000" dirty="0" smtClean="0">
                <a:solidFill>
                  <a:schemeClr val="accent5"/>
                </a:solidFill>
              </a:rPr>
              <a:t>« Развитие мелкой моторики у детей младшего  </a:t>
            </a:r>
          </a:p>
          <a:p>
            <a:r>
              <a:rPr lang="ru-RU" sz="3000" dirty="0" smtClean="0">
                <a:solidFill>
                  <a:schemeClr val="accent5"/>
                </a:solidFill>
              </a:rPr>
              <a:t>                     дошкольного возраста»  </a:t>
            </a:r>
          </a:p>
          <a:p>
            <a:r>
              <a:rPr lang="ru-RU" sz="2400" dirty="0" smtClean="0">
                <a:solidFill>
                  <a:schemeClr val="accent5"/>
                </a:solidFill>
              </a:rPr>
              <a:t>                                         </a:t>
            </a:r>
          </a:p>
          <a:p>
            <a:r>
              <a:rPr lang="ru-RU" sz="2400" dirty="0" smtClean="0">
                <a:solidFill>
                  <a:srgbClr val="7030A0"/>
                </a:solidFill>
              </a:rPr>
              <a:t>                                                                    </a:t>
            </a:r>
          </a:p>
          <a:p>
            <a:endParaRPr lang="ru-RU" sz="2400" dirty="0" smtClean="0">
              <a:solidFill>
                <a:srgbClr val="7030A0"/>
              </a:solidFill>
            </a:endParaRPr>
          </a:p>
          <a:p>
            <a:endParaRPr lang="ru-RU" sz="2400" dirty="0" smtClean="0">
              <a:solidFill>
                <a:srgbClr val="7030A0"/>
              </a:solidFill>
            </a:endParaRPr>
          </a:p>
          <a:p>
            <a:r>
              <a:rPr lang="ru-RU" sz="1500" dirty="0" smtClean="0">
                <a:solidFill>
                  <a:schemeClr val="tx1"/>
                </a:solidFill>
              </a:rPr>
              <a:t>                                                                                                                                                   Подготовил воспитатель</a:t>
            </a:r>
          </a:p>
          <a:p>
            <a:r>
              <a:rPr lang="ru-RU" sz="1500" dirty="0" smtClean="0">
                <a:solidFill>
                  <a:schemeClr val="tx1"/>
                </a:solidFill>
              </a:rPr>
              <a:t>                                                                                                                                </a:t>
            </a:r>
            <a:r>
              <a:rPr lang="ru-RU" sz="1500" dirty="0" err="1" smtClean="0">
                <a:solidFill>
                  <a:schemeClr val="tx1"/>
                </a:solidFill>
              </a:rPr>
              <a:t>Молохова</a:t>
            </a:r>
            <a:r>
              <a:rPr lang="ru-RU" sz="1500" dirty="0" smtClean="0">
                <a:solidFill>
                  <a:schemeClr val="tx1"/>
                </a:solidFill>
              </a:rPr>
              <a:t> Татьяна Александровна</a:t>
            </a:r>
          </a:p>
          <a:p>
            <a:endParaRPr lang="ru-RU" sz="2400" dirty="0" smtClean="0">
              <a:solidFill>
                <a:srgbClr val="7030A0"/>
              </a:solidFill>
            </a:endParaRPr>
          </a:p>
          <a:p>
            <a:r>
              <a:rPr lang="ru-RU" sz="2400" dirty="0" smtClean="0">
                <a:solidFill>
                  <a:srgbClr val="7030A0"/>
                </a:solidFill>
              </a:rPr>
              <a:t>                                                                                                    </a:t>
            </a:r>
            <a:endParaRPr lang="ru-RU" sz="24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Актуальность: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Мелкая моторика в жизни и деятельности детей дошкольного возраста выполняет много разных функций. На кончиках детских пальцев расположены нервные окончания, которые способствуют передаче огромного количества сигналов в мозговой центр, а это влияет на развитие ребенка в целом. Еще В. А. Сухомлинский говорил: </a:t>
            </a:r>
            <a:r>
              <a:rPr lang="ru-RU" u="sng" dirty="0" smtClean="0"/>
              <a:t>«Ум ребенка находится на кончиках его пальцев». </a:t>
            </a:r>
            <a:r>
              <a:rPr lang="ru-RU" dirty="0" smtClean="0"/>
              <a:t>Именно поэтому, актуальность мелкой моторики бесспорна.</a:t>
            </a:r>
          </a:p>
          <a:p>
            <a:endParaRPr lang="ru-RU" dirty="0"/>
          </a:p>
        </p:txBody>
      </p:sp>
    </p:spTree>
  </p:cSld>
  <p:clrMapOvr>
    <a:masterClrMapping/>
  </p:clrMapOvr>
  <p:transition>
    <p:wipe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     Цель: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развитие мелкой моторики и координации рук у детей младшего дошкольного возраста через различные виды деятельности.</a:t>
            </a:r>
          </a:p>
          <a:p>
            <a:r>
              <a:rPr lang="ru-RU" dirty="0" smtClean="0"/>
              <a:t> использование </a:t>
            </a:r>
            <a:r>
              <a:rPr lang="ru-RU" b="1" dirty="0" smtClean="0"/>
              <a:t>нетрадиционного оборудования для развития мелкой моторики детей младшего дошкольного возраста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>
    <p:wipe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 Задачи: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z="2000" dirty="0" smtClean="0"/>
              <a:t>Улучшать моторику, координацию движений кистей, пальцев рук детей младшего дошкольного возраста</a:t>
            </a:r>
          </a:p>
          <a:p>
            <a:r>
              <a:rPr lang="ru-RU" sz="2000" dirty="0" smtClean="0"/>
              <a:t>Способствовать совершенствованию и расширению словарного запаса посредством пальчиковых игр и пальчиковой гимнастики</a:t>
            </a:r>
          </a:p>
          <a:p>
            <a:r>
              <a:rPr lang="ru-RU" sz="2000" dirty="0" smtClean="0"/>
              <a:t>Развивать внимание, воображение и творческие способности детей младшего дошкольного возраста</a:t>
            </a:r>
          </a:p>
          <a:p>
            <a:pPr lvl="0"/>
            <a:r>
              <a:rPr lang="ru-RU" sz="2000" dirty="0" smtClean="0"/>
              <a:t>Совершенствовать предметно-развивающую среду младшей группы </a:t>
            </a:r>
          </a:p>
          <a:p>
            <a:r>
              <a:rPr lang="ru-RU" sz="2000" dirty="0" smtClean="0"/>
              <a:t>Создавать эмоционально-комфортную обстановку в группе</a:t>
            </a:r>
          </a:p>
          <a:p>
            <a:r>
              <a:rPr lang="ru-RU" sz="2000" dirty="0" smtClean="0"/>
              <a:t>Информировать родителей о значении игр и упражнений для развития мелкой моторики детей младшего дошкольного.</a:t>
            </a:r>
          </a:p>
          <a:p>
            <a:pPr lvl="0"/>
            <a:endParaRPr lang="ru-RU" sz="2000" dirty="0" smtClean="0"/>
          </a:p>
          <a:p>
            <a:endParaRPr lang="ru-RU" dirty="0"/>
          </a:p>
        </p:txBody>
      </p:sp>
    </p:spTree>
  </p:cSld>
  <p:clrMapOvr>
    <a:masterClrMapping/>
  </p:clrMapOvr>
  <p:transition>
    <p:wipe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      </a:t>
            </a:r>
            <a:r>
              <a:rPr lang="ru-RU" dirty="0" smtClean="0"/>
              <a:t>Что такое моторика</a:t>
            </a:r>
            <a:r>
              <a:rPr lang="en-US" dirty="0" smtClean="0"/>
              <a:t>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/>
              <a:t>Моторика</a:t>
            </a:r>
            <a:r>
              <a:rPr lang="ru-RU" dirty="0" smtClean="0"/>
              <a:t>, в переводе с латинского языка – это движение.</a:t>
            </a:r>
            <a:endParaRPr lang="en-US" dirty="0" smtClean="0"/>
          </a:p>
          <a:p>
            <a:endParaRPr lang="en-US" dirty="0" smtClean="0"/>
          </a:p>
          <a:p>
            <a:pPr>
              <a:buNone/>
            </a:pPr>
            <a:r>
              <a:rPr lang="ru-RU" dirty="0" smtClean="0"/>
              <a:t> Различают – крупную </a:t>
            </a:r>
            <a:r>
              <a:rPr lang="ru-RU" b="1" dirty="0" smtClean="0"/>
              <a:t>моторику и мелкую моторику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>
    <p:wipe dir="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Крупная моторика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u="sng" dirty="0" smtClean="0"/>
              <a:t>Крупная моторика</a:t>
            </a:r>
            <a:r>
              <a:rPr lang="ru-RU" dirty="0" smtClean="0"/>
              <a:t> – это совокупность действий для выполнения какой-либо задачи. Бег, ползание, прыжки, ходьба, наклоны и т. д.</a:t>
            </a:r>
          </a:p>
          <a:p>
            <a:pPr>
              <a:buNone/>
            </a:pPr>
            <a:r>
              <a:rPr lang="ru-RU" u="sng" dirty="0" smtClean="0"/>
              <a:t>Крупная моторика это основа</a:t>
            </a:r>
            <a:r>
              <a:rPr lang="ru-RU" dirty="0" smtClean="0"/>
              <a:t>, вначале ребенок осваивает крупную моторику, а потом к ней постепенно добавляются навыки мелкой моторики.</a:t>
            </a:r>
          </a:p>
          <a:p>
            <a:endParaRPr lang="ru-RU" dirty="0"/>
          </a:p>
        </p:txBody>
      </p:sp>
    </p:spTree>
  </p:cSld>
  <p:clrMapOvr>
    <a:masterClrMapping/>
  </p:clrMapOvr>
  <p:transition>
    <p:wipe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photo1710745960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4414" y="285728"/>
            <a:ext cx="7572428" cy="6391300"/>
          </a:xfrm>
        </p:spPr>
      </p:pic>
    </p:spTree>
  </p:cSld>
  <p:clrMapOvr>
    <a:masterClrMapping/>
  </p:clrMapOvr>
  <p:transition>
    <p:dissolv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Мелкая моторика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u="sng" dirty="0" smtClean="0"/>
              <a:t>Мелкая моторика</a:t>
            </a:r>
            <a:r>
              <a:rPr lang="ru-RU" dirty="0" smtClean="0"/>
              <a:t> – это способность манипулировать мелкими предметами и выполнять более точные действия. При мелкой моторике работают мелкие мышцы.</a:t>
            </a:r>
          </a:p>
          <a:p>
            <a:pPr>
              <a:buNone/>
            </a:pPr>
            <a:r>
              <a:rPr lang="ru-RU" dirty="0" smtClean="0"/>
              <a:t>Застегивание пуговиц, завязывание шнурков, рисование, вырезание, лепка и другое – </a:t>
            </a:r>
            <a:r>
              <a:rPr lang="ru-RU" u="sng" dirty="0" smtClean="0"/>
              <a:t>это все мелкая моторика.</a:t>
            </a:r>
          </a:p>
          <a:p>
            <a:endParaRPr lang="ru-RU" dirty="0"/>
          </a:p>
        </p:txBody>
      </p:sp>
    </p:spTree>
  </p:cSld>
  <p:clrMapOvr>
    <a:masterClrMapping/>
  </p:clrMapOvr>
  <p:transition>
    <p:wipe dir="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Как развить мелкую моторику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«Пальчиковые игры» - это уникальное средство для развития мелкой моторики и речи ребенка в их единстве и взаимосвязи. Играть с пальчиками рук можно дома, в гостях, на улице, в транспорте, в песочнице и т.д. Пальчиковая гимнастика решает множество задач в развитии ребенка: - помогает развивать речь.</a:t>
            </a:r>
            <a:endParaRPr lang="ru-RU" dirty="0"/>
          </a:p>
        </p:txBody>
      </p:sp>
    </p:spTree>
  </p:cSld>
  <p:clrMapOvr>
    <a:masterClrMapping/>
  </p:clrMapOvr>
  <p:transition>
    <p:wipe dir="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285728"/>
            <a:ext cx="7498080" cy="1143000"/>
          </a:xfrm>
        </p:spPr>
        <p:txBody>
          <a:bodyPr>
            <a:normAutofit/>
          </a:bodyPr>
          <a:lstStyle/>
          <a:p>
            <a:r>
              <a:rPr lang="ru-RU" sz="3200" dirty="0" err="1" smtClean="0"/>
              <a:t>Самомассаж</a:t>
            </a:r>
            <a:r>
              <a:rPr lang="ru-RU" sz="3200" dirty="0" smtClean="0"/>
              <a:t> с предметами и без них.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« Перекати орех»</a:t>
            </a:r>
          </a:p>
          <a:p>
            <a:r>
              <a:rPr lang="ru-RU" dirty="0" smtClean="0"/>
              <a:t>Само массаж с помощью камешков «</a:t>
            </a:r>
            <a:r>
              <a:rPr lang="ru-RU" dirty="0" err="1" smtClean="0"/>
              <a:t>Марблс</a:t>
            </a:r>
            <a:r>
              <a:rPr lang="ru-RU" dirty="0" smtClean="0"/>
              <a:t>»</a:t>
            </a:r>
          </a:p>
          <a:p>
            <a:r>
              <a:rPr lang="ru-RU" dirty="0" smtClean="0"/>
              <a:t>Массаж пальцев с помощью мячиков «</a:t>
            </a:r>
            <a:r>
              <a:rPr lang="ru-RU" dirty="0" err="1" smtClean="0"/>
              <a:t>Су-Джок</a:t>
            </a:r>
            <a:r>
              <a:rPr lang="ru-RU" dirty="0" smtClean="0"/>
              <a:t>»</a:t>
            </a:r>
          </a:p>
          <a:p>
            <a:r>
              <a:rPr lang="ru-RU" dirty="0" smtClean="0"/>
              <a:t>Перекатывания карандаша в ладонях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wipe dir="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« Перекати орех»</a:t>
            </a:r>
            <a:endParaRPr lang="ru-RU" dirty="0"/>
          </a:p>
        </p:txBody>
      </p:sp>
      <p:pic>
        <p:nvPicPr>
          <p:cNvPr id="4" name="Содержимое 3" descr="photo1710742723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728" y="1142984"/>
            <a:ext cx="7215238" cy="5572164"/>
          </a:xfrm>
        </p:spPr>
      </p:pic>
    </p:spTree>
  </p:cSld>
  <p:clrMapOvr>
    <a:masterClrMapping/>
  </p:clrMapOvr>
  <p:transition>
    <p:dissolv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Самомассаж</a:t>
            </a:r>
            <a:r>
              <a:rPr lang="ru-RU" dirty="0" smtClean="0"/>
              <a:t> с </a:t>
            </a:r>
            <a:r>
              <a:rPr lang="ru-RU" dirty="0" err="1" smtClean="0"/>
              <a:t>пременением</a:t>
            </a:r>
            <a:r>
              <a:rPr lang="ru-RU" dirty="0" smtClean="0"/>
              <a:t> камешков «</a:t>
            </a:r>
            <a:r>
              <a:rPr lang="ru-RU" dirty="0" err="1" smtClean="0"/>
              <a:t>Марблс</a:t>
            </a:r>
            <a:r>
              <a:rPr lang="ru-RU" dirty="0" smtClean="0"/>
              <a:t>»</a:t>
            </a:r>
            <a:endParaRPr lang="ru-RU" dirty="0"/>
          </a:p>
        </p:txBody>
      </p:sp>
      <p:pic>
        <p:nvPicPr>
          <p:cNvPr id="4" name="Содержимое 3" descr="photo1711475725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35100" y="2143116"/>
            <a:ext cx="7208866" cy="4357718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68346"/>
          </a:xfrm>
        </p:spPr>
        <p:txBody>
          <a:bodyPr>
            <a:normAutofit/>
          </a:bodyPr>
          <a:lstStyle/>
          <a:p>
            <a:r>
              <a:rPr lang="ru-RU" dirty="0" smtClean="0"/>
              <a:t>                 «</a:t>
            </a:r>
            <a:r>
              <a:rPr lang="ru-RU" dirty="0" err="1" smtClean="0"/>
              <a:t>Су-Джок</a:t>
            </a:r>
            <a:r>
              <a:rPr lang="ru-RU" dirty="0" smtClean="0"/>
              <a:t>»</a:t>
            </a:r>
            <a:endParaRPr lang="ru-RU" dirty="0"/>
          </a:p>
        </p:txBody>
      </p:sp>
      <p:pic>
        <p:nvPicPr>
          <p:cNvPr id="4" name="Содержимое 3" descr="photo1710743057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750" y="1357299"/>
            <a:ext cx="7497763" cy="4883362"/>
          </a:xfrm>
        </p:spPr>
      </p:pic>
    </p:spTree>
  </p:cSld>
  <p:clrMapOvr>
    <a:masterClrMapping/>
  </p:clrMapOvr>
  <p:transition>
    <p:dissolv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Перекатывание карандаша в ладонях</a:t>
            </a:r>
            <a:endParaRPr lang="ru-RU" dirty="0"/>
          </a:p>
        </p:txBody>
      </p:sp>
      <p:pic>
        <p:nvPicPr>
          <p:cNvPr id="4" name="Содержимое 3" descr="photo1711475261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2" y="1500174"/>
            <a:ext cx="5572164" cy="4800600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571612"/>
            <a:ext cx="7498080" cy="467678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Нанизывания отлично развивает пальчики рук. Нанизывать можно все, что нанизывается: пуговицы, бусы, макаронные изделия, и т.п.</a:t>
            </a:r>
          </a:p>
          <a:p>
            <a:pPr>
              <a:buNone/>
            </a:pPr>
            <a:r>
              <a:rPr lang="ru-RU" dirty="0" smtClean="0"/>
              <a:t>Собирание разрезных картинок, </a:t>
            </a:r>
            <a:r>
              <a:rPr lang="ru-RU" dirty="0" err="1" smtClean="0"/>
              <a:t>пазлов</a:t>
            </a:r>
            <a:r>
              <a:rPr lang="ru-RU" dirty="0" smtClean="0"/>
              <a:t>,  кубиков, пирамидок. Игры развивают зрительное восприятие, пространственную ориентировку, зрительно-двигательную координацию.</a:t>
            </a:r>
            <a:endParaRPr lang="ru-RU" dirty="0"/>
          </a:p>
        </p:txBody>
      </p:sp>
    </p:spTree>
  </p:cSld>
  <p:clrMapOvr>
    <a:masterClrMapping/>
  </p:clrMapOvr>
  <p:transition>
    <p:wipe dir="d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« Нанизывание» </a:t>
            </a:r>
            <a:endParaRPr lang="ru-RU" dirty="0"/>
          </a:p>
        </p:txBody>
      </p:sp>
      <p:pic>
        <p:nvPicPr>
          <p:cNvPr id="4" name="Содержимое 3" descr="photo1710743866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4414" y="1643050"/>
            <a:ext cx="7643866" cy="5072098"/>
          </a:xfrm>
        </p:spPr>
      </p:pic>
    </p:spTree>
  </p:cSld>
  <p:clrMapOvr>
    <a:masterClrMapping/>
  </p:clrMapOvr>
  <p:transition>
    <p:dissolv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«Собери пирамиду»  </a:t>
            </a:r>
            <a:endParaRPr lang="ru-RU" dirty="0"/>
          </a:p>
        </p:txBody>
      </p:sp>
      <p:pic>
        <p:nvPicPr>
          <p:cNvPr id="4" name="Содержимое 3" descr="photo1710743754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85918" y="1643050"/>
            <a:ext cx="6715172" cy="4978628"/>
          </a:xfrm>
        </p:spPr>
      </p:pic>
    </p:spTree>
  </p:cSld>
  <p:clrMapOvr>
    <a:masterClrMapping/>
  </p:clrMapOvr>
  <p:transition>
    <p:dissolv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«Конструирование»</a:t>
            </a:r>
            <a:endParaRPr lang="ru-RU" dirty="0"/>
          </a:p>
        </p:txBody>
      </p:sp>
      <p:pic>
        <p:nvPicPr>
          <p:cNvPr id="4" name="Содержимое 3" descr="photo1710743751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4414" y="1714488"/>
            <a:ext cx="7572428" cy="5000660"/>
          </a:xfrm>
        </p:spPr>
      </p:pic>
    </p:spTree>
  </p:cSld>
  <p:clrMapOvr>
    <a:masterClrMapping/>
  </p:clrMapOvr>
  <p:transition>
    <p:dissolv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« Нанизывание на шнурок»</a:t>
            </a:r>
            <a:endParaRPr lang="ru-RU" dirty="0"/>
          </a:p>
        </p:txBody>
      </p:sp>
      <p:pic>
        <p:nvPicPr>
          <p:cNvPr id="4" name="Содержимое 3" descr="photo1710743648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2976" y="1643050"/>
            <a:ext cx="7858180" cy="5214950"/>
          </a:xfrm>
        </p:spPr>
      </p:pic>
    </p:spTree>
  </p:cSld>
  <p:clrMapOvr>
    <a:masterClrMapping/>
  </p:clrMapOvr>
  <p:transition>
    <p:dissolv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«Собирание </a:t>
            </a:r>
            <a:r>
              <a:rPr lang="ru-RU" dirty="0" err="1" smtClean="0"/>
              <a:t>пазлов</a:t>
            </a:r>
            <a:r>
              <a:rPr lang="ru-RU" dirty="0" smtClean="0"/>
              <a:t>»</a:t>
            </a:r>
            <a:endParaRPr lang="ru-RU" dirty="0"/>
          </a:p>
        </p:txBody>
      </p:sp>
      <p:pic>
        <p:nvPicPr>
          <p:cNvPr id="4" name="Содержимое 3" descr="photo1710743484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1538" y="1571612"/>
            <a:ext cx="7858180" cy="5143536"/>
          </a:xfrm>
        </p:spPr>
      </p:pic>
    </p:spTree>
  </p:cSld>
  <p:clrMapOvr>
    <a:masterClrMapping/>
  </p:clrMapOvr>
  <p:transition>
    <p:dissolv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01175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Развитие мелкой моторики, осуществляемое в процессе обучения рисованию, аппликации, лепке  (использование нетрадиционных техник рисования,  лепка из пластилина, аппликация).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428728" y="2857496"/>
            <a:ext cx="7504960" cy="3390904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ransition>
    <p:wipe dir="d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« Лепка из пластилина»</a:t>
            </a:r>
            <a:endParaRPr lang="ru-RU" dirty="0"/>
          </a:p>
        </p:txBody>
      </p:sp>
      <p:pic>
        <p:nvPicPr>
          <p:cNvPr id="4" name="Содержимое 3" descr="photo1710745362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2976" y="1571612"/>
            <a:ext cx="7715303" cy="5143536"/>
          </a:xfrm>
        </p:spPr>
      </p:pic>
    </p:spTree>
  </p:cSld>
  <p:clrMapOvr>
    <a:masterClrMapping/>
  </p:clrMapOvr>
  <p:transition>
    <p:dissolv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« Рисование с помощью пальцев»</a:t>
            </a:r>
            <a:endParaRPr lang="ru-RU" dirty="0"/>
          </a:p>
        </p:txBody>
      </p:sp>
      <p:pic>
        <p:nvPicPr>
          <p:cNvPr id="4" name="Содержимое 3" descr="photo1710745229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2976" y="1571612"/>
            <a:ext cx="7786742" cy="5143536"/>
          </a:xfrm>
        </p:spPr>
      </p:pic>
    </p:spTree>
  </p:cSld>
  <p:clrMapOvr>
    <a:masterClrMapping/>
  </p:clrMapOvr>
  <p:transition>
    <p:dissolv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« Аппликация из бумажных салфеток»</a:t>
            </a:r>
            <a:endParaRPr lang="ru-RU" dirty="0"/>
          </a:p>
        </p:txBody>
      </p:sp>
      <p:pic>
        <p:nvPicPr>
          <p:cNvPr id="4" name="Содержимое 3" descr="photo1710744809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4414" y="1571612"/>
            <a:ext cx="7715303" cy="5286388"/>
          </a:xfrm>
        </p:spPr>
      </p:pic>
    </p:spTree>
  </p:cSld>
  <p:clrMapOvr>
    <a:masterClrMapping/>
  </p:clrMapOvr>
  <p:transition>
    <p:dissolv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«Аппликация»</a:t>
            </a:r>
            <a:endParaRPr lang="ru-RU" dirty="0"/>
          </a:p>
        </p:txBody>
      </p:sp>
      <p:pic>
        <p:nvPicPr>
          <p:cNvPr id="4" name="Содержимое 3" descr="photo1710744826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1538" y="1500174"/>
            <a:ext cx="7862912" cy="5143536"/>
          </a:xfrm>
        </p:spPr>
      </p:pic>
    </p:spTree>
  </p:cSld>
  <p:clrMapOvr>
    <a:masterClrMapping/>
  </p:clrMapOvr>
  <p:transition>
    <p:dissolv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285728"/>
            <a:ext cx="7498080" cy="1143000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Скручивание лент, развивает мелкую моторику и координацию движений</a:t>
            </a:r>
            <a:endParaRPr lang="ru-RU" sz="2800" dirty="0"/>
          </a:p>
        </p:txBody>
      </p:sp>
      <p:pic>
        <p:nvPicPr>
          <p:cNvPr id="4" name="Содержимое 3" descr="photo1711475261 (1)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85918" y="1447800"/>
            <a:ext cx="6858048" cy="5195910"/>
          </a:xfrm>
        </p:spPr>
      </p:pic>
    </p:spTree>
  </p:cSld>
  <p:clrMapOvr>
    <a:masterClrMapping/>
  </p:clrMapOvr>
  <p:transition>
    <p:wipe dir="d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Заключение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428736"/>
            <a:ext cx="7498080" cy="4819664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dirty="0" smtClean="0"/>
              <a:t>Заданий и упражнений, направленных на развитие мелкой моторики очень много. При желании, особенно, если подключить фантазию и воображение, придумывать их можно бесконечно. И главное здесь - учитывать индивидуальные особенности каждого ребенка, его возраст, настроение, желание и возможности. Стоит заметить, что ни одна игрушка, ни одно упражнение не станут развивающими, если не будут интересны ребенку. И тут задача взрослых, наша с вами задача, поддержать ребенка, при необходимости оказать помощь, и конечно быть терпеливыми и спокойными. Ведь умелыми, пальцы станут не сразу. Чтобы заинтересовать ребенка и помочь ему овладеть новой информацией, нужно превратить обучение в игру, не отступать, если задания покажутся трудными, не забывать хвалить ребенка. Надеюсь, я смогла Вас убедить в значимости развития мелкой моторики и в том, что совместными усилиями мы поможем нашим детям тренировать пальчики рук. Таким образом, в результате проделанной работы пришла к заключению, что целенаправленная, систематическая работа по развитию мелкой моторики рук у детей младшего дошкольного возраста способствует формированию интеллектуальных способностей, а самое главное способствует физическому и психическому здоровью ребенка. </a:t>
            </a:r>
            <a:endParaRPr lang="ru-RU" dirty="0"/>
          </a:p>
        </p:txBody>
      </p:sp>
    </p:spTree>
  </p:cSld>
  <p:clrMapOvr>
    <a:masterClrMapping/>
  </p:clrMapOvr>
  <p:transition>
    <p:wipe dir="d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219</TotalTime>
  <Words>641</Words>
  <Application>Microsoft Office PowerPoint</Application>
  <PresentationFormat>Экран (4:3)</PresentationFormat>
  <Paragraphs>64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Солнцестояние</vt:lpstr>
      <vt:lpstr>Муниципальное бюджетное дошкольное образовательное учреждение « Детский сад № 9»</vt:lpstr>
      <vt:lpstr>             Актуальность:</vt:lpstr>
      <vt:lpstr>                      Цель:</vt:lpstr>
      <vt:lpstr>                  Задачи:</vt:lpstr>
      <vt:lpstr>        Что такое моторика?</vt:lpstr>
      <vt:lpstr>          Крупная моторика</vt:lpstr>
      <vt:lpstr>Слайд 7</vt:lpstr>
      <vt:lpstr>           Мелкая моторика</vt:lpstr>
      <vt:lpstr>Как развить мелкую моторику</vt:lpstr>
      <vt:lpstr>Слайд 10</vt:lpstr>
      <vt:lpstr>Самомассаж с предметами и без них.</vt:lpstr>
      <vt:lpstr>         « Перекати орех»</vt:lpstr>
      <vt:lpstr>Самомассаж с пременением камешков «Марблс»</vt:lpstr>
      <vt:lpstr>                 «Су-Джок»</vt:lpstr>
      <vt:lpstr>Перекатывание карандаша в ладонях</vt:lpstr>
      <vt:lpstr> </vt:lpstr>
      <vt:lpstr>          « Нанизывание» </vt:lpstr>
      <vt:lpstr>          «Собери пирамиду»  </vt:lpstr>
      <vt:lpstr>          «Конструирование»</vt:lpstr>
      <vt:lpstr> « Нанизывание на шнурок»</vt:lpstr>
      <vt:lpstr>        «Собирание пазлов»</vt:lpstr>
      <vt:lpstr>Развитие мелкой моторики, осуществляемое в процессе обучения рисованию, аппликации, лепке  (использование нетрадиционных техник рисования,  лепка из пластилина, аппликация).  </vt:lpstr>
      <vt:lpstr>     « Лепка из пластилина»</vt:lpstr>
      <vt:lpstr>« Рисование с помощью пальцев»</vt:lpstr>
      <vt:lpstr>« Аппликация из бумажных салфеток»</vt:lpstr>
      <vt:lpstr>              «Аппликация»</vt:lpstr>
      <vt:lpstr>Скручивание лент, развивает мелкую моторику и координацию движений</vt:lpstr>
      <vt:lpstr>                Заключение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дошкольное образовательное учреждение « Детский сад № 9»</dc:title>
  <dc:creator>Татьяна Молохова</dc:creator>
  <cp:lastModifiedBy>Татьяна Молохова</cp:lastModifiedBy>
  <cp:revision>24</cp:revision>
  <dcterms:created xsi:type="dcterms:W3CDTF">2024-03-18T05:06:28Z</dcterms:created>
  <dcterms:modified xsi:type="dcterms:W3CDTF">2024-04-01T17:07:29Z</dcterms:modified>
</cp:coreProperties>
</file>