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8" r:id="rId5"/>
    <p:sldId id="263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028" y="-7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H:\графика\asadal\scool\scool\38 [Converted].png"/>
          <p:cNvPicPr>
            <a:picLocks noChangeAspect="1" noChangeArrowheads="1"/>
          </p:cNvPicPr>
          <p:nvPr/>
        </p:nvPicPr>
        <p:blipFill>
          <a:blip r:embed="rId2" cstate="print"/>
          <a:srcRect l="11539" b="11939"/>
          <a:stretch>
            <a:fillRect/>
          </a:stretch>
        </p:blipFill>
        <p:spPr bwMode="auto">
          <a:xfrm>
            <a:off x="0" y="5357826"/>
            <a:ext cx="3286084" cy="150017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14290"/>
            <a:ext cx="9144000" cy="1143008"/>
          </a:xfrm>
          <a:gradFill>
            <a:gsLst>
              <a:gs pos="0">
                <a:schemeClr val="accent6">
                  <a:lumMod val="20000"/>
                  <a:lumOff val="80000"/>
                  <a:alpha val="0"/>
                </a:schemeClr>
              </a:gs>
              <a:gs pos="39999">
                <a:schemeClr val="accent6">
                  <a:lumMod val="60000"/>
                  <a:lumOff val="40000"/>
                  <a:alpha val="0"/>
                </a:schemeClr>
              </a:gs>
              <a:gs pos="70000">
                <a:schemeClr val="accent6">
                  <a:lumMod val="75000"/>
                  <a:alpha val="67000"/>
                </a:schemeClr>
              </a:gs>
              <a:gs pos="100000">
                <a:srgbClr val="FF0000">
                  <a:alpha val="60000"/>
                </a:srgbClr>
              </a:gs>
            </a:gsLst>
            <a:lin ang="5400000" scaled="0"/>
          </a:gradFill>
        </p:spPr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0166" y="2143116"/>
            <a:ext cx="6400800" cy="1752600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Garamond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fld id="{84F49620-B7F5-49AB-82F6-0578E19E9084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1662138" cy="365125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fld id="{13504F38-229C-4375-942F-860BBBA28AF1}" type="slidenum">
              <a:rPr lang="ru-RU" smtClean="0"/>
              <a:t>‹#›</a:t>
            </a:fld>
            <a:endParaRPr lang="ru-RU"/>
          </a:p>
        </p:txBody>
      </p:sp>
      <p:pic>
        <p:nvPicPr>
          <p:cNvPr id="1026" name="Picture 2" descr="H:\графика\asadal\scool\scool\23\10101010.png"/>
          <p:cNvPicPr>
            <a:picLocks noChangeAspect="1" noChangeArrowheads="1"/>
          </p:cNvPicPr>
          <p:nvPr/>
        </p:nvPicPr>
        <p:blipFill>
          <a:blip r:embed="rId3"/>
          <a:srcRect l="11857"/>
          <a:stretch>
            <a:fillRect/>
          </a:stretch>
        </p:blipFill>
        <p:spPr bwMode="auto">
          <a:xfrm flipH="1">
            <a:off x="8215338" y="5175261"/>
            <a:ext cx="928662" cy="1682739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9620-B7F5-49AB-82F6-0578E19E9084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04F38-229C-4375-942F-860BBBA28A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rgbClr val="C000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9620-B7F5-49AB-82F6-0578E19E9084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04F38-229C-4375-942F-860BBBA28A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9620-B7F5-49AB-82F6-0578E19E9084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04F38-229C-4375-942F-860BBBA28A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9620-B7F5-49AB-82F6-0578E19E9084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04F38-229C-4375-942F-860BBBA28A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9620-B7F5-49AB-82F6-0578E19E9084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04F38-229C-4375-942F-860BBBA28A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9620-B7F5-49AB-82F6-0578E19E9084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04F38-229C-4375-942F-860BBBA28A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9620-B7F5-49AB-82F6-0578E19E9084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04F38-229C-4375-942F-860BBBA28A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9620-B7F5-49AB-82F6-0578E19E9084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04F38-229C-4375-942F-860BBBA28A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9620-B7F5-49AB-82F6-0578E19E9084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04F38-229C-4375-942F-860BBBA28A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49620-B7F5-49AB-82F6-0578E19E9084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04F38-229C-4375-942F-860BBBA28A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4" descr="H:\графика\asadal\scool\scool\38 [Converted]111.png"/>
          <p:cNvPicPr>
            <a:picLocks noChangeAspect="1" noChangeArrowheads="1"/>
          </p:cNvPicPr>
          <p:nvPr/>
        </p:nvPicPr>
        <p:blipFill>
          <a:blip r:embed="rId14"/>
          <a:srcRect l="2920" t="16669" r="3650"/>
          <a:stretch>
            <a:fillRect/>
          </a:stretch>
        </p:blipFill>
        <p:spPr bwMode="auto">
          <a:xfrm>
            <a:off x="0" y="0"/>
            <a:ext cx="9144000" cy="14287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3" descr="H:\графика\asadal\scool\scool\38 [Converted].png"/>
          <p:cNvPicPr>
            <a:picLocks noChangeAspect="1" noChangeArrowheads="1"/>
          </p:cNvPicPr>
          <p:nvPr/>
        </p:nvPicPr>
        <p:blipFill>
          <a:blip r:embed="rId15" cstate="print"/>
          <a:srcRect l="11539" b="11939"/>
          <a:stretch>
            <a:fillRect/>
          </a:stretch>
        </p:blipFill>
        <p:spPr bwMode="auto">
          <a:xfrm>
            <a:off x="0" y="5357826"/>
            <a:ext cx="3286084" cy="1500174"/>
          </a:xfrm>
          <a:prstGeom prst="rect">
            <a:avLst/>
          </a:prstGeom>
          <a:noFill/>
        </p:spPr>
      </p:pic>
      <p:pic>
        <p:nvPicPr>
          <p:cNvPr id="14" name="Picture 2" descr="H:\графика\asadal\scool\scool\23\10101010.png"/>
          <p:cNvPicPr>
            <a:picLocks noChangeAspect="1" noChangeArrowheads="1"/>
          </p:cNvPicPr>
          <p:nvPr/>
        </p:nvPicPr>
        <p:blipFill>
          <a:blip r:embed="rId16"/>
          <a:srcRect l="11857"/>
          <a:stretch>
            <a:fillRect/>
          </a:stretch>
        </p:blipFill>
        <p:spPr bwMode="auto">
          <a:xfrm flipH="1">
            <a:off x="8215338" y="5175261"/>
            <a:ext cx="928662" cy="168273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1143008"/>
          </a:xfrm>
          <a:prstGeom prst="rect">
            <a:avLst/>
          </a:prstGeom>
          <a:gradFill>
            <a:gsLst>
              <a:gs pos="0">
                <a:schemeClr val="accent6">
                  <a:lumMod val="20000"/>
                  <a:lumOff val="80000"/>
                  <a:alpha val="0"/>
                </a:schemeClr>
              </a:gs>
              <a:gs pos="39999">
                <a:schemeClr val="accent6">
                  <a:lumMod val="60000"/>
                  <a:lumOff val="40000"/>
                  <a:alpha val="0"/>
                </a:schemeClr>
              </a:gs>
              <a:gs pos="70000">
                <a:schemeClr val="accent6">
                  <a:lumMod val="75000"/>
                  <a:alpha val="67000"/>
                </a:schemeClr>
              </a:gs>
              <a:gs pos="100000">
                <a:srgbClr val="FF0000">
                  <a:alpha val="60000"/>
                </a:srgbClr>
              </a:gs>
            </a:gsLst>
            <a:lin ang="5400000" scaled="0"/>
          </a:gra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71612"/>
            <a:ext cx="8229600" cy="45545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49620-B7F5-49AB-82F6-0578E19E9084}" type="datetimeFigureOut">
              <a:rPr lang="ru-RU" smtClean="0"/>
              <a:t>31.01.2024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04F38-229C-4375-942F-860BBBA28AF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>
              <a:lumMod val="9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Cambria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b="1" kern="1200">
          <a:solidFill>
            <a:schemeClr val="tx1"/>
          </a:solidFill>
          <a:latin typeface="Garamond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b="1" kern="1200">
          <a:solidFill>
            <a:schemeClr val="tx1"/>
          </a:solidFill>
          <a:latin typeface="Garamond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b="1" kern="1200">
          <a:solidFill>
            <a:schemeClr val="tx1"/>
          </a:solidFill>
          <a:latin typeface="Garamond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b="1" kern="1200">
          <a:solidFill>
            <a:schemeClr val="tx1"/>
          </a:solidFill>
          <a:latin typeface="Garamond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b="1" kern="1200">
          <a:solidFill>
            <a:schemeClr val="tx1"/>
          </a:solidFill>
          <a:latin typeface="Garamond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403648" y="2284782"/>
            <a:ext cx="6400800" cy="1080120"/>
          </a:xfrm>
        </p:spPr>
        <p:txBody>
          <a:bodyPr>
            <a:noAutofit/>
          </a:bodyPr>
          <a:lstStyle/>
          <a:p>
            <a:r>
              <a:rPr lang="ru-RU" sz="3600" dirty="0" smtClean="0"/>
              <a:t>ИЗУЧАЕМ ЗАКОНОДАТЕЛЬСТВО</a:t>
            </a:r>
            <a:endParaRPr lang="ru-RU" sz="3600" dirty="0"/>
          </a:p>
        </p:txBody>
      </p:sp>
      <p:sp>
        <p:nvSpPr>
          <p:cNvPr id="6" name="Подзаголовок 2"/>
          <p:cNvSpPr txBox="1">
            <a:spLocks/>
          </p:cNvSpPr>
          <p:nvPr/>
        </p:nvSpPr>
        <p:spPr>
          <a:xfrm>
            <a:off x="179512" y="3789040"/>
            <a:ext cx="9144000" cy="22322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b="1" kern="12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Garamond" pitchFamily="18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b="1" kern="1200">
                <a:solidFill>
                  <a:schemeClr val="tx1">
                    <a:tint val="75000"/>
                  </a:schemeClr>
                </a:solidFill>
                <a:latin typeface="Garamond" pitchFamily="18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>
                    <a:tint val="75000"/>
                  </a:schemeClr>
                </a:solidFill>
                <a:latin typeface="Garamond" pitchFamily="18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>
                    <a:tint val="75000"/>
                  </a:schemeClr>
                </a:solidFill>
                <a:latin typeface="Garamond" pitchFamily="18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>
                    <a:tint val="75000"/>
                  </a:schemeClr>
                </a:solidFill>
                <a:latin typeface="Garamond" pitchFamily="18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dirty="0" smtClean="0">
                <a:solidFill>
                  <a:srgbClr val="002060"/>
                </a:solidFill>
                <a:cs typeface="FreesiaUPC" pitchFamily="34" charset="-34"/>
              </a:rPr>
              <a:t>Обязанност</a:t>
            </a:r>
            <a:r>
              <a:rPr lang="ru-RU" sz="4000" dirty="0">
                <a:solidFill>
                  <a:srgbClr val="002060"/>
                </a:solidFill>
                <a:cs typeface="FreesiaUPC" pitchFamily="34" charset="-34"/>
              </a:rPr>
              <a:t>и</a:t>
            </a:r>
            <a:r>
              <a:rPr lang="ru-RU" sz="4000" dirty="0" smtClean="0">
                <a:solidFill>
                  <a:srgbClr val="002060"/>
                </a:solidFill>
                <a:cs typeface="FreesiaUPC" pitchFamily="34" charset="-34"/>
              </a:rPr>
              <a:t> и ответственность обучающихся</a:t>
            </a:r>
            <a:endParaRPr lang="ru-RU" sz="3600" dirty="0">
              <a:solidFill>
                <a:srgbClr val="002060"/>
              </a:solidFill>
              <a:cs typeface="FreesiaUPC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79712" y="5445224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Разработали преподаватели: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Бухановская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И.Н.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Проскурина Е.А.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115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328" y="1556792"/>
            <a:ext cx="9144000" cy="223224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4000" dirty="0">
                <a:solidFill>
                  <a:srgbClr val="002060"/>
                </a:solidFill>
              </a:rPr>
              <a:t>Федеральный закон </a:t>
            </a:r>
            <a:endParaRPr lang="ru-RU" sz="4000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</a:pPr>
            <a:r>
              <a:rPr lang="ru-RU" sz="4000" dirty="0" smtClean="0">
                <a:solidFill>
                  <a:srgbClr val="002060"/>
                </a:solidFill>
              </a:rPr>
              <a:t>"</a:t>
            </a:r>
            <a:r>
              <a:rPr lang="ru-RU" sz="4000" dirty="0">
                <a:solidFill>
                  <a:srgbClr val="002060"/>
                </a:solidFill>
              </a:rPr>
              <a:t>Об образовании в Российской Федерации" </a:t>
            </a:r>
            <a:endParaRPr lang="ru-RU" sz="4000" dirty="0" smtClean="0">
              <a:solidFill>
                <a:srgbClr val="002060"/>
              </a:solidFill>
            </a:endParaRPr>
          </a:p>
          <a:p>
            <a:pPr>
              <a:spcBef>
                <a:spcPts val="0"/>
              </a:spcBef>
            </a:pPr>
            <a:r>
              <a:rPr lang="ru-RU" sz="4000" dirty="0" smtClean="0">
                <a:solidFill>
                  <a:srgbClr val="002060"/>
                </a:solidFill>
              </a:rPr>
              <a:t>N </a:t>
            </a:r>
            <a:r>
              <a:rPr lang="ru-RU" sz="4000" dirty="0">
                <a:solidFill>
                  <a:srgbClr val="002060"/>
                </a:solidFill>
              </a:rPr>
              <a:t>273-ФЗ от 29 декабря 2012 </a:t>
            </a:r>
            <a:r>
              <a:rPr lang="ru-RU" sz="4000" dirty="0" smtClean="0">
                <a:solidFill>
                  <a:srgbClr val="002060"/>
                </a:solidFill>
              </a:rPr>
              <a:t>года</a:t>
            </a:r>
            <a:endParaRPr lang="ru-RU" sz="3600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23728" y="4437112"/>
            <a:ext cx="57548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ru-RU" sz="3200" b="1" dirty="0">
                <a:solidFill>
                  <a:srgbClr val="C00000"/>
                </a:solidFill>
                <a:latin typeface="Garamond" pitchFamily="18" charset="0"/>
              </a:rPr>
              <a:t>Статья 43. Обязанности и ответственность обучающихся</a:t>
            </a:r>
          </a:p>
        </p:txBody>
      </p:sp>
      <p:pic>
        <p:nvPicPr>
          <p:cNvPr id="5" name="Picture 2" descr="https://im0-tub-ru.yandex.net/i?id=03e3e57604909ae6d39097085721e1ea-l&amp;n=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80" y="4312398"/>
            <a:ext cx="1476176" cy="2395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8568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412776"/>
            <a:ext cx="8579296" cy="5286388"/>
          </a:xfrm>
        </p:spPr>
        <p:txBody>
          <a:bodyPr>
            <a:normAutofit fontScale="92500" lnSpcReduction="20000"/>
          </a:bodyPr>
          <a:lstStyle/>
          <a:p>
            <a:r>
              <a:rPr lang="ru-RU" sz="3900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ч. 1. Обучающиеся обязаны:</a:t>
            </a:r>
          </a:p>
          <a:p>
            <a:r>
              <a:rPr lang="ru-RU" dirty="0" smtClean="0"/>
              <a:t>1</a:t>
            </a:r>
            <a:r>
              <a:rPr lang="ru-RU" dirty="0"/>
              <a:t>) </a:t>
            </a:r>
            <a:r>
              <a:rPr lang="ru-RU" u="sng" dirty="0">
                <a:solidFill>
                  <a:srgbClr val="C00000"/>
                </a:solidFill>
              </a:rPr>
              <a:t>добросовестно осваивать </a:t>
            </a:r>
            <a:r>
              <a:rPr lang="ru-RU" dirty="0" smtClean="0">
                <a:solidFill>
                  <a:srgbClr val="C00000"/>
                </a:solidFill>
              </a:rPr>
              <a:t>образовательную </a:t>
            </a:r>
            <a:r>
              <a:rPr lang="ru-RU" dirty="0">
                <a:solidFill>
                  <a:srgbClr val="C00000"/>
                </a:solidFill>
              </a:rPr>
              <a:t>программу, </a:t>
            </a:r>
            <a:endParaRPr lang="ru-RU" dirty="0" smtClean="0">
              <a:solidFill>
                <a:srgbClr val="C00000"/>
              </a:solidFill>
            </a:endParaRPr>
          </a:p>
          <a:p>
            <a:r>
              <a:rPr lang="ru-RU" u="sng" dirty="0" smtClean="0">
                <a:solidFill>
                  <a:srgbClr val="002060"/>
                </a:solidFill>
              </a:rPr>
              <a:t>выполнять </a:t>
            </a:r>
            <a:r>
              <a:rPr lang="ru-RU" u="sng" dirty="0">
                <a:solidFill>
                  <a:srgbClr val="002060"/>
                </a:solidFill>
              </a:rPr>
              <a:t>индивидуальный учебный план, </a:t>
            </a:r>
            <a:r>
              <a:rPr lang="ru-RU" b="0" u="sng" dirty="0">
                <a:solidFill>
                  <a:srgbClr val="002060"/>
                </a:solidFill>
              </a:rPr>
              <a:t>в том числе </a:t>
            </a:r>
            <a:r>
              <a:rPr lang="ru-RU" u="sng" dirty="0">
                <a:solidFill>
                  <a:srgbClr val="002060"/>
                </a:solidFill>
              </a:rPr>
              <a:t>посещать</a:t>
            </a:r>
            <a:r>
              <a:rPr lang="ru-RU" b="0" u="sng" dirty="0">
                <a:solidFill>
                  <a:srgbClr val="002060"/>
                </a:solidFill>
              </a:rPr>
              <a:t> предусмотренные учебным планом </a:t>
            </a:r>
            <a:r>
              <a:rPr lang="ru-RU" b="0" dirty="0">
                <a:solidFill>
                  <a:srgbClr val="002060"/>
                </a:solidFill>
              </a:rPr>
              <a:t>или индивидуальным учебным планом </a:t>
            </a:r>
            <a:r>
              <a:rPr lang="ru-RU" u="sng" dirty="0">
                <a:solidFill>
                  <a:srgbClr val="002060"/>
                </a:solidFill>
              </a:rPr>
              <a:t>учебные занятия</a:t>
            </a:r>
            <a:r>
              <a:rPr lang="ru-RU" b="0" dirty="0">
                <a:solidFill>
                  <a:srgbClr val="002060"/>
                </a:solidFill>
              </a:rPr>
              <a:t>, </a:t>
            </a:r>
            <a:endParaRPr lang="ru-RU" b="0" dirty="0" smtClean="0">
              <a:solidFill>
                <a:srgbClr val="002060"/>
              </a:solidFill>
            </a:endParaRPr>
          </a:p>
          <a:p>
            <a:r>
              <a:rPr lang="ru-RU" u="sng" dirty="0" smtClean="0">
                <a:solidFill>
                  <a:srgbClr val="C00000"/>
                </a:solidFill>
              </a:rPr>
              <a:t>осуществлять </a:t>
            </a:r>
            <a:r>
              <a:rPr lang="ru-RU" u="sng" dirty="0">
                <a:solidFill>
                  <a:srgbClr val="C00000"/>
                </a:solidFill>
              </a:rPr>
              <a:t>самостоятельную подготовку </a:t>
            </a:r>
            <a:r>
              <a:rPr lang="ru-RU" dirty="0">
                <a:solidFill>
                  <a:srgbClr val="C00000"/>
                </a:solidFill>
              </a:rPr>
              <a:t>к занятиям, </a:t>
            </a:r>
            <a:endParaRPr lang="ru-RU" dirty="0" smtClean="0">
              <a:solidFill>
                <a:srgbClr val="C00000"/>
              </a:solidFill>
            </a:endParaRPr>
          </a:p>
          <a:p>
            <a:r>
              <a:rPr lang="ru-RU" u="sng" dirty="0">
                <a:solidFill>
                  <a:srgbClr val="002060"/>
                </a:solidFill>
              </a:rPr>
              <a:t>выполнять задания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b="0" dirty="0">
                <a:solidFill>
                  <a:srgbClr val="002060"/>
                </a:solidFill>
              </a:rPr>
              <a:t>данные педагогическими работниками в рамках образовательной программы;</a:t>
            </a:r>
          </a:p>
          <a:p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059832" y="0"/>
            <a:ext cx="6089286" cy="134076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defRPr>
            </a:lvl1pPr>
          </a:lstStyle>
          <a:p>
            <a:r>
              <a:rPr lang="ru-RU" sz="3600" b="0" smtClean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Статья 43. Обязанности и ответственность обучающихся</a:t>
            </a:r>
            <a:endParaRPr lang="ru-RU" sz="3600" b="0" dirty="0">
              <a:ln w="18415" cmpd="sng">
                <a:solidFill>
                  <a:srgbClr val="C00000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2044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412776"/>
            <a:ext cx="8964488" cy="5445224"/>
          </a:xfrm>
        </p:spPr>
        <p:txBody>
          <a:bodyPr>
            <a:normAutofit fontScale="70000" lnSpcReduction="20000"/>
          </a:bodyPr>
          <a:lstStyle/>
          <a:p>
            <a:r>
              <a:rPr lang="ru-RU" sz="5100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ч. 1</a:t>
            </a:r>
            <a:r>
              <a:rPr lang="ru-RU" sz="5100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. Обучающиеся обязаны:</a:t>
            </a:r>
          </a:p>
          <a:p>
            <a:r>
              <a:rPr lang="ru-RU" sz="4300" dirty="0">
                <a:solidFill>
                  <a:srgbClr val="002060"/>
                </a:solidFill>
              </a:rPr>
              <a:t>2)</a:t>
            </a:r>
            <a:r>
              <a:rPr lang="ru-RU" sz="4400" dirty="0"/>
              <a:t> </a:t>
            </a:r>
            <a:r>
              <a:rPr lang="ru-RU" sz="4400" dirty="0">
                <a:solidFill>
                  <a:srgbClr val="C00000"/>
                </a:solidFill>
              </a:rPr>
              <a:t>выполнять требования устава организации</a:t>
            </a:r>
            <a:r>
              <a:rPr lang="ru-RU" sz="4400" dirty="0"/>
              <a:t>, </a:t>
            </a:r>
            <a:r>
              <a:rPr lang="ru-RU" sz="4300" dirty="0">
                <a:solidFill>
                  <a:srgbClr val="002060"/>
                </a:solidFill>
              </a:rPr>
              <a:t>осуществляющей образовательную деятельность, </a:t>
            </a:r>
            <a:r>
              <a:rPr lang="ru-RU" sz="4400" dirty="0">
                <a:solidFill>
                  <a:srgbClr val="C00000"/>
                </a:solidFill>
              </a:rPr>
              <a:t>правил внутреннего распорядка</a:t>
            </a:r>
            <a:r>
              <a:rPr lang="ru-RU" sz="4400" dirty="0"/>
              <a:t>, </a:t>
            </a:r>
            <a:r>
              <a:rPr lang="ru-RU" sz="4300" dirty="0">
                <a:solidFill>
                  <a:srgbClr val="002060"/>
                </a:solidFill>
              </a:rPr>
              <a:t>правил проживания в общежитиях и интернатах и иных локальных нормативных актов по вопросам организации и осуществления образовательной деятельности;</a:t>
            </a:r>
          </a:p>
          <a:p>
            <a:r>
              <a:rPr lang="ru-RU" sz="4400" dirty="0">
                <a:solidFill>
                  <a:srgbClr val="002060"/>
                </a:solidFill>
              </a:rPr>
              <a:t>3) </a:t>
            </a:r>
            <a:r>
              <a:rPr lang="ru-RU" sz="4400" dirty="0">
                <a:solidFill>
                  <a:srgbClr val="C00000"/>
                </a:solidFill>
              </a:rPr>
              <a:t>заботиться</a:t>
            </a:r>
            <a:r>
              <a:rPr lang="ru-RU" sz="4400" dirty="0">
                <a:solidFill>
                  <a:srgbClr val="002060"/>
                </a:solidFill>
              </a:rPr>
              <a:t> о сохранении и об укреплении своего здоровья, </a:t>
            </a:r>
            <a:r>
              <a:rPr lang="ru-RU" sz="4400" dirty="0">
                <a:solidFill>
                  <a:srgbClr val="C00000"/>
                </a:solidFill>
              </a:rPr>
              <a:t>стремиться к нравственному, духовному и физическому развитию</a:t>
            </a:r>
            <a:r>
              <a:rPr lang="ru-RU" sz="4400" dirty="0">
                <a:solidFill>
                  <a:srgbClr val="002060"/>
                </a:solidFill>
              </a:rPr>
              <a:t> и самосовершенствованию</a:t>
            </a:r>
            <a:r>
              <a:rPr lang="ru-RU" sz="4400" dirty="0" smtClean="0">
                <a:solidFill>
                  <a:srgbClr val="002060"/>
                </a:solidFill>
              </a:rPr>
              <a:t>;</a:t>
            </a:r>
            <a:endParaRPr lang="ru-RU" sz="4400" dirty="0">
              <a:solidFill>
                <a:srgbClr val="002060"/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059832" y="0"/>
            <a:ext cx="6089286" cy="134076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defRPr>
            </a:lvl1pPr>
          </a:lstStyle>
          <a:p>
            <a:r>
              <a:rPr lang="ru-RU" sz="3600" b="0" smtClean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Статья 43. Обязанности и ответственность обучающихся</a:t>
            </a:r>
            <a:endParaRPr lang="ru-RU" sz="3600" b="0" dirty="0">
              <a:ln w="18415" cmpd="sng">
                <a:solidFill>
                  <a:srgbClr val="C00000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03613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412776"/>
            <a:ext cx="8964488" cy="5445224"/>
          </a:xfrm>
        </p:spPr>
        <p:txBody>
          <a:bodyPr>
            <a:normAutofit fontScale="70000" lnSpcReduction="20000"/>
          </a:bodyPr>
          <a:lstStyle/>
          <a:p>
            <a:r>
              <a:rPr lang="ru-RU" sz="5100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ч</a:t>
            </a:r>
            <a:r>
              <a:rPr lang="ru-RU" sz="5100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. 1. Обучающиеся обязаны:</a:t>
            </a:r>
          </a:p>
          <a:p>
            <a:r>
              <a:rPr lang="ru-RU" sz="4300" dirty="0">
                <a:solidFill>
                  <a:srgbClr val="002060"/>
                </a:solidFill>
              </a:rPr>
              <a:t>4) </a:t>
            </a:r>
            <a:r>
              <a:rPr lang="ru-RU" sz="5400" dirty="0">
                <a:solidFill>
                  <a:srgbClr val="C00000"/>
                </a:solidFill>
              </a:rPr>
              <a:t>уважать честь и достоинство других обучающихся и работников организации</a:t>
            </a:r>
            <a:r>
              <a:rPr lang="ru-RU" sz="4300" dirty="0">
                <a:solidFill>
                  <a:srgbClr val="002060"/>
                </a:solidFill>
              </a:rPr>
              <a:t>,</a:t>
            </a:r>
            <a:r>
              <a:rPr lang="ru-RU" sz="5400" dirty="0"/>
              <a:t> </a:t>
            </a:r>
            <a:r>
              <a:rPr lang="ru-RU" sz="4300" dirty="0">
                <a:solidFill>
                  <a:srgbClr val="002060"/>
                </a:solidFill>
              </a:rPr>
              <a:t>осуществляющей образовательную деятельность, не создавать препятствий для получения образования другими обучающимися;</a:t>
            </a:r>
          </a:p>
          <a:p>
            <a:r>
              <a:rPr lang="ru-RU" sz="4300" dirty="0">
                <a:solidFill>
                  <a:srgbClr val="002060"/>
                </a:solidFill>
              </a:rPr>
              <a:t>5) </a:t>
            </a:r>
            <a:r>
              <a:rPr lang="ru-RU" sz="5400" dirty="0">
                <a:solidFill>
                  <a:srgbClr val="002060"/>
                </a:solidFill>
              </a:rPr>
              <a:t>бережно относиться к имуществу организации, </a:t>
            </a:r>
            <a:r>
              <a:rPr lang="ru-RU" sz="4300" dirty="0">
                <a:solidFill>
                  <a:srgbClr val="002060"/>
                </a:solidFill>
              </a:rPr>
              <a:t>осуществляющей образовательную деятельность.</a:t>
            </a:r>
          </a:p>
          <a:p>
            <a:endParaRPr lang="ru-RU" sz="4300" dirty="0">
              <a:solidFill>
                <a:srgbClr val="002060"/>
              </a:solidFill>
            </a:endParaRPr>
          </a:p>
          <a:p>
            <a:endParaRPr lang="ru-RU" sz="5100" dirty="0">
              <a:solidFill>
                <a:srgbClr val="C00000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059832" y="0"/>
            <a:ext cx="6089286" cy="134076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defRPr>
            </a:lvl1pPr>
          </a:lstStyle>
          <a:p>
            <a:r>
              <a:rPr lang="ru-RU" sz="3600" b="0" smtClean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Статья 43. Обязанности и ответственность обучающихся</a:t>
            </a:r>
            <a:endParaRPr lang="ru-RU" sz="3600" b="0" dirty="0">
              <a:ln w="18415" cmpd="sng">
                <a:solidFill>
                  <a:srgbClr val="C00000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23901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556792"/>
            <a:ext cx="8964488" cy="5445224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sz="5100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ч.4.</a:t>
            </a:r>
            <a:r>
              <a:rPr lang="ru-RU" sz="4400" dirty="0"/>
              <a:t> </a:t>
            </a:r>
            <a:r>
              <a:rPr lang="ru-RU" sz="4300" dirty="0">
                <a:solidFill>
                  <a:srgbClr val="002060"/>
                </a:solidFill>
              </a:rPr>
              <a:t>За </a:t>
            </a:r>
            <a:r>
              <a:rPr lang="ru-RU" sz="4400" dirty="0">
                <a:solidFill>
                  <a:srgbClr val="C00000"/>
                </a:solidFill>
              </a:rPr>
              <a:t>неисполнение</a:t>
            </a:r>
            <a:r>
              <a:rPr lang="ru-RU" sz="4300" dirty="0">
                <a:solidFill>
                  <a:srgbClr val="002060"/>
                </a:solidFill>
              </a:rPr>
              <a:t> ил</a:t>
            </a:r>
            <a:r>
              <a:rPr lang="ru-RU" sz="4400" dirty="0"/>
              <a:t>и </a:t>
            </a:r>
            <a:r>
              <a:rPr lang="ru-RU" sz="4400" dirty="0">
                <a:solidFill>
                  <a:srgbClr val="C00000"/>
                </a:solidFill>
              </a:rPr>
              <a:t>нарушение </a:t>
            </a:r>
            <a:r>
              <a:rPr lang="ru-RU" sz="4400" dirty="0" smtClean="0">
                <a:solidFill>
                  <a:srgbClr val="C00000"/>
                </a:solidFill>
              </a:rPr>
              <a:t>УСТАВА организации</a:t>
            </a:r>
            <a:r>
              <a:rPr lang="ru-RU" sz="4300" dirty="0">
                <a:solidFill>
                  <a:srgbClr val="002060"/>
                </a:solidFill>
              </a:rPr>
              <a:t>, осуществляющей образовательную деятельность, правил внутреннего распорядка, правил проживания в общежитиях и интернатах и иных локальных нормативных актов по вопросам организации и осуществления образовательной деятельности к обучающимся </a:t>
            </a:r>
            <a:r>
              <a:rPr lang="ru-RU" sz="4400" dirty="0">
                <a:solidFill>
                  <a:srgbClr val="C00000"/>
                </a:solidFill>
              </a:rPr>
              <a:t>могут быть применены меры дисциплинарного взыскания </a:t>
            </a:r>
            <a:r>
              <a:rPr lang="ru-RU" sz="4400" dirty="0" smtClean="0">
                <a:solidFill>
                  <a:srgbClr val="C00000"/>
                </a:solidFill>
              </a:rPr>
              <a:t>– </a:t>
            </a:r>
          </a:p>
          <a:p>
            <a:pPr marL="0" indent="0" algn="ctr">
              <a:buNone/>
            </a:pPr>
            <a:r>
              <a:rPr lang="ru-RU" sz="4600" u="sng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ЗАМЕЧАНИЕ, ВЫГОВОР, ОТЧИСЛЕНИЕ</a:t>
            </a:r>
            <a:r>
              <a:rPr lang="ru-RU" sz="4600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 </a:t>
            </a:r>
            <a:r>
              <a:rPr lang="ru-RU" sz="4400" dirty="0">
                <a:solidFill>
                  <a:srgbClr val="C00000"/>
                </a:solidFill>
              </a:rPr>
              <a:t>из</a:t>
            </a:r>
            <a:r>
              <a:rPr lang="ru-RU" sz="4600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 </a:t>
            </a:r>
            <a:r>
              <a:rPr lang="ru-RU" sz="4400" dirty="0">
                <a:solidFill>
                  <a:srgbClr val="C00000"/>
                </a:solidFill>
              </a:rPr>
              <a:t>организации, осуществляющей образовательную деятельность.</a:t>
            </a:r>
          </a:p>
          <a:p>
            <a:endParaRPr lang="ru-RU" sz="4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059832" y="0"/>
            <a:ext cx="6089286" cy="134076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defRPr>
            </a:lvl1pPr>
          </a:lstStyle>
          <a:p>
            <a:r>
              <a:rPr lang="ru-RU" sz="3600" b="0" smtClean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Статья 43. Обязанности и ответственность обучающихся</a:t>
            </a:r>
            <a:endParaRPr lang="ru-RU" sz="3600" b="0" dirty="0">
              <a:ln w="18415" cmpd="sng">
                <a:solidFill>
                  <a:srgbClr val="C00000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74007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0"/>
            <a:ext cx="6089286" cy="1340768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lvl="0"/>
            <a:r>
              <a:rPr lang="ru-RU" sz="3600" b="0" dirty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Статья 43. Обязанности и ответственность </a:t>
            </a:r>
            <a:r>
              <a:rPr lang="ru-RU" sz="3600" b="0" dirty="0" smtClean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обучающихся</a:t>
            </a:r>
            <a:endParaRPr lang="ru-RU" sz="3600" b="0" dirty="0">
              <a:ln w="18415" cmpd="sng">
                <a:solidFill>
                  <a:srgbClr val="C00000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556792"/>
            <a:ext cx="8579296" cy="5445224"/>
          </a:xfrm>
        </p:spPr>
        <p:txBody>
          <a:bodyPr>
            <a:normAutofit fontScale="85000" lnSpcReduction="20000"/>
          </a:bodyPr>
          <a:lstStyle/>
          <a:p>
            <a:r>
              <a:rPr lang="ru-RU" sz="3600" dirty="0">
                <a:solidFill>
                  <a:srgbClr val="002060"/>
                </a:solidFill>
              </a:rPr>
              <a:t>5. Меры дисциплинарного взыскания </a:t>
            </a:r>
            <a:r>
              <a:rPr lang="ru-RU" sz="3600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не применяются</a:t>
            </a:r>
            <a:r>
              <a:rPr lang="ru-RU" sz="3600" dirty="0"/>
              <a:t> </a:t>
            </a:r>
            <a:r>
              <a:rPr lang="ru-RU" sz="3600" dirty="0">
                <a:solidFill>
                  <a:srgbClr val="002060"/>
                </a:solidFill>
              </a:rPr>
              <a:t>к обучающимся </a:t>
            </a:r>
            <a:r>
              <a:rPr lang="ru-RU" sz="3600" dirty="0"/>
              <a:t>по </a:t>
            </a:r>
            <a:r>
              <a:rPr lang="ru-RU" sz="3600" dirty="0">
                <a:solidFill>
                  <a:srgbClr val="002060"/>
                </a:solidFill>
              </a:rPr>
              <a:t>образовательным программам </a:t>
            </a:r>
            <a:r>
              <a:rPr lang="ru-RU" sz="3600" dirty="0">
                <a:solidFill>
                  <a:srgbClr val="FF0000"/>
                </a:solidFill>
              </a:rPr>
              <a:t>дошкольного, начального общего образования, а также к обучающимся с ограниченными возможностями здоровья </a:t>
            </a:r>
            <a:r>
              <a:rPr lang="ru-RU" sz="3600" dirty="0">
                <a:solidFill>
                  <a:srgbClr val="002060"/>
                </a:solidFill>
              </a:rPr>
              <a:t>(с задержкой психического развития и различными формами умственной отсталости).</a:t>
            </a:r>
          </a:p>
          <a:p>
            <a:pPr marL="0" indent="0">
              <a:buNone/>
            </a:pPr>
            <a:r>
              <a:rPr lang="ru-RU" sz="3600" dirty="0">
                <a:solidFill>
                  <a:srgbClr val="002060"/>
                </a:solidFill>
              </a:rPr>
              <a:t> </a:t>
            </a:r>
            <a:r>
              <a:rPr lang="ru-RU" sz="3600" dirty="0" smtClean="0">
                <a:solidFill>
                  <a:srgbClr val="002060"/>
                </a:solidFill>
              </a:rPr>
              <a:t>6</a:t>
            </a:r>
            <a:r>
              <a:rPr lang="ru-RU" sz="3600" dirty="0">
                <a:solidFill>
                  <a:srgbClr val="002060"/>
                </a:solidFill>
              </a:rPr>
              <a:t>. </a:t>
            </a:r>
            <a:r>
              <a:rPr lang="ru-RU" sz="3600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Не допускается применение мер дисциплинарного взыскания </a:t>
            </a:r>
            <a:r>
              <a:rPr lang="ru-RU" sz="3600" dirty="0">
                <a:solidFill>
                  <a:srgbClr val="002060"/>
                </a:solidFill>
              </a:rPr>
              <a:t>к обучающимся во время их болезни, каникул, академического отпуска, отпуска по беременности и родам или отпуска по уходу за ребенком.</a:t>
            </a:r>
          </a:p>
          <a:p>
            <a:endParaRPr lang="ru-RU" sz="44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6699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556792"/>
            <a:ext cx="8579296" cy="544522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sz="4200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ч. 8.</a:t>
            </a:r>
            <a:r>
              <a:rPr lang="ru-RU" sz="4400" dirty="0" smtClean="0">
                <a:solidFill>
                  <a:srgbClr val="C00000"/>
                </a:solidFill>
              </a:rPr>
              <a:t> </a:t>
            </a:r>
            <a:r>
              <a:rPr lang="ru-RU" sz="3600" dirty="0">
                <a:solidFill>
                  <a:srgbClr val="002060"/>
                </a:solidFill>
              </a:rPr>
              <a:t>По решению организации, осуществляющей образовательную деятельность, за неоднократное совершение дисциплинарных проступков, предусмотренных </a:t>
            </a:r>
            <a:r>
              <a:rPr lang="ru-RU" sz="3300" dirty="0">
                <a:solidFill>
                  <a:srgbClr val="002060"/>
                </a:solidFill>
              </a:rPr>
              <a:t>частью</a:t>
            </a:r>
            <a:r>
              <a:rPr lang="ru-RU" sz="3600" dirty="0">
                <a:solidFill>
                  <a:srgbClr val="002060"/>
                </a:solidFill>
              </a:rPr>
              <a:t> 4 настоящей статьи, </a:t>
            </a:r>
            <a:r>
              <a:rPr lang="ru-RU" sz="4400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допускается</a:t>
            </a:r>
            <a:r>
              <a:rPr lang="ru-RU" sz="4400" dirty="0"/>
              <a:t> </a:t>
            </a:r>
            <a:r>
              <a:rPr lang="ru-RU" sz="3600" dirty="0">
                <a:solidFill>
                  <a:srgbClr val="002060"/>
                </a:solidFill>
              </a:rPr>
              <a:t>применение</a:t>
            </a:r>
            <a:r>
              <a:rPr lang="ru-RU" sz="4400" dirty="0"/>
              <a:t> </a:t>
            </a:r>
            <a:r>
              <a:rPr lang="ru-RU" sz="4400" dirty="0">
                <a:solidFill>
                  <a:srgbClr val="C00000"/>
                </a:solidFill>
              </a:rPr>
              <a:t>ОТЧИСЛЕНИЯ</a:t>
            </a:r>
            <a:r>
              <a:rPr lang="ru-RU" sz="4400" dirty="0"/>
              <a:t> </a:t>
            </a:r>
            <a:r>
              <a:rPr lang="ru-RU" sz="4400" dirty="0" smtClean="0">
                <a:solidFill>
                  <a:srgbClr val="C00000"/>
                </a:solidFill>
              </a:rPr>
              <a:t>ОБУЧАЮЩЕГОСЯ</a:t>
            </a:r>
            <a:r>
              <a:rPr lang="ru-RU" sz="4400" dirty="0">
                <a:solidFill>
                  <a:srgbClr val="C00000"/>
                </a:solidFill>
              </a:rPr>
              <a:t>, ДОСТИГШЕГО ВОЗРАСТА </a:t>
            </a:r>
            <a:r>
              <a:rPr lang="ru-RU" sz="4400" dirty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ПЯТНАДЦАТИ ЛЕТ</a:t>
            </a:r>
            <a:r>
              <a:rPr lang="ru-RU" sz="4400" dirty="0">
                <a:ln>
                  <a:solidFill>
                    <a:sysClr val="windowText" lastClr="000000"/>
                  </a:solidFill>
                </a:ln>
              </a:rPr>
              <a:t>, </a:t>
            </a:r>
            <a:endParaRPr lang="ru-RU" sz="4400" dirty="0" smtClean="0">
              <a:ln>
                <a:solidFill>
                  <a:sysClr val="windowText" lastClr="000000"/>
                </a:solidFill>
              </a:ln>
            </a:endParaRPr>
          </a:p>
          <a:p>
            <a:pPr marL="0" indent="0" algn="ctr">
              <a:buNone/>
            </a:pPr>
            <a:r>
              <a:rPr lang="ru-RU" sz="3600" dirty="0">
                <a:solidFill>
                  <a:srgbClr val="002060"/>
                </a:solidFill>
              </a:rPr>
              <a:t>из организации, осуществляющей образовательную деятельность, как меры дисциплинарного взыскания. </a:t>
            </a:r>
          </a:p>
          <a:p>
            <a:pPr marL="0" indent="0">
              <a:buNone/>
            </a:pPr>
            <a:endParaRPr lang="ru-RU" sz="44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059832" y="0"/>
            <a:ext cx="6089286" cy="134076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defRPr>
            </a:lvl1pPr>
          </a:lstStyle>
          <a:p>
            <a:r>
              <a:rPr lang="ru-RU" sz="3600" b="0" smtClean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Статья 43. Обязанности и ответственность обучающихся</a:t>
            </a:r>
            <a:endParaRPr lang="ru-RU" sz="3600" b="0" dirty="0">
              <a:ln w="18415" cmpd="sng">
                <a:solidFill>
                  <a:srgbClr val="C00000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11776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556792"/>
            <a:ext cx="8579296" cy="5445224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ru-RU" sz="4400" dirty="0" smtClean="0">
                <a:solidFill>
                  <a:srgbClr val="FF0000"/>
                </a:solidFill>
              </a:rPr>
              <a:t>Отчисление</a:t>
            </a:r>
            <a:r>
              <a:rPr lang="ru-RU" sz="4400" dirty="0" smtClean="0">
                <a:solidFill>
                  <a:srgbClr val="002060"/>
                </a:solidFill>
              </a:rPr>
              <a:t> </a:t>
            </a:r>
            <a:r>
              <a:rPr lang="ru-RU" sz="4400" dirty="0">
                <a:solidFill>
                  <a:srgbClr val="FF0000"/>
                </a:solidFill>
              </a:rPr>
              <a:t>несовершеннолетнего</a:t>
            </a:r>
            <a:r>
              <a:rPr lang="ru-RU" sz="4400" dirty="0">
                <a:solidFill>
                  <a:srgbClr val="002060"/>
                </a:solidFill>
              </a:rPr>
              <a:t> обучающегося применяется, если иные меры дисциплинарного взыскания и меры педагогического воздействия не дали результата и дальнейшее его пребывание в организации, осуществляющей образовательную деятельность, </a:t>
            </a:r>
            <a:r>
              <a:rPr lang="ru-RU" sz="4400" u="sng" dirty="0">
                <a:solidFill>
                  <a:srgbClr val="C00000"/>
                </a:solidFill>
              </a:rPr>
              <a:t>оказывает отрицательное влияние на других обучающихся, нарушает их права и права работников организации, </a:t>
            </a:r>
            <a:r>
              <a:rPr lang="ru-RU" sz="4400" dirty="0">
                <a:solidFill>
                  <a:srgbClr val="002060"/>
                </a:solidFill>
              </a:rPr>
              <a:t>осуществляющей образовательную деятельность, а также </a:t>
            </a:r>
            <a:r>
              <a:rPr lang="ru-RU" sz="4400" u="sng" dirty="0">
                <a:solidFill>
                  <a:srgbClr val="C00000"/>
                </a:solidFill>
              </a:rPr>
              <a:t>нормальное функционирование организации</a:t>
            </a:r>
            <a:r>
              <a:rPr lang="ru-RU" sz="4400" dirty="0"/>
              <a:t>, </a:t>
            </a:r>
            <a:r>
              <a:rPr lang="ru-RU" sz="4400" dirty="0">
                <a:solidFill>
                  <a:srgbClr val="002060"/>
                </a:solidFill>
              </a:rPr>
              <a:t>осуществляющей образовательную деятельность.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059832" y="0"/>
            <a:ext cx="6089286" cy="134076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defRPr>
            </a:lvl1pPr>
          </a:lstStyle>
          <a:p>
            <a:r>
              <a:rPr lang="ru-RU" sz="3600" b="0" dirty="0" smtClean="0">
                <a:ln w="18415" cmpd="sng">
                  <a:solidFill>
                    <a:srgbClr val="C00000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Garamond" pitchFamily="18" charset="0"/>
              </a:rPr>
              <a:t>Статья 43. Обязанности и ответственность обучающихся</a:t>
            </a:r>
            <a:endParaRPr lang="ru-RU" sz="3600" b="0" dirty="0">
              <a:ln w="18415" cmpd="sng">
                <a:solidFill>
                  <a:srgbClr val="C00000"/>
                </a:solidFill>
                <a:prstDash val="solid"/>
              </a:ln>
              <a:solidFill>
                <a:srgbClr val="00206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2429249"/>
      </p:ext>
    </p:extLst>
  </p:cSld>
  <p:clrMapOvr>
    <a:masterClrMapping/>
  </p:clrMapOvr>
</p:sld>
</file>

<file path=ppt/theme/theme1.xml><?xml version="1.0" encoding="utf-8"?>
<a:theme xmlns:a="http://schemas.openxmlformats.org/drawingml/2006/main" name="Школьная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Школьная</Template>
  <TotalTime>137</TotalTime>
  <Words>441</Words>
  <Application>Microsoft Office PowerPoint</Application>
  <PresentationFormat>Экран (4:3)</PresentationFormat>
  <Paragraphs>33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Школьная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Статья 43. Обязанности и ответственность обучающихся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DNA7 X86</dc:creator>
  <cp:lastModifiedBy>Препадаватель</cp:lastModifiedBy>
  <cp:revision>20</cp:revision>
  <dcterms:created xsi:type="dcterms:W3CDTF">2017-11-15T11:07:42Z</dcterms:created>
  <dcterms:modified xsi:type="dcterms:W3CDTF">2024-01-31T07:15:11Z</dcterms:modified>
</cp:coreProperties>
</file>