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6" d="100"/>
          <a:sy n="66" d="100"/>
        </p:scale>
        <p:origin x="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878EF31-1D61-4E9E-A396-2D58B7206FFB}" type="datetimeFigureOut">
              <a:rPr lang="ru-RU" smtClean="0"/>
              <a:t>02.04.2022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2258378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78EF31-1D61-4E9E-A396-2D58B7206FFB}" type="datetimeFigureOut">
              <a:rPr lang="ru-RU" smtClean="0"/>
              <a:t>02.04.2022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1747813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878EF31-1D61-4E9E-A396-2D58B7206FFB}" type="datetimeFigureOut">
              <a:rPr lang="ru-RU" smtClean="0"/>
              <a:t>02.04.2022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2843242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878EF31-1D61-4E9E-A396-2D58B7206FFB}" type="datetimeFigureOut">
              <a:rPr lang="ru-RU" smtClean="0"/>
              <a:t>02.04.2022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1241994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878EF31-1D61-4E9E-A396-2D58B7206FFB}" type="datetimeFigureOut">
              <a:rPr lang="ru-RU" smtClean="0"/>
              <a:t>02.04.2022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2138440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878EF31-1D61-4E9E-A396-2D58B7206FFB}" type="datetimeFigureOut">
              <a:rPr lang="ru-RU" smtClean="0"/>
              <a:t>02.04.2022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2764735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878EF31-1D61-4E9E-A396-2D58B7206FFB}" type="datetimeFigureOut">
              <a:rPr lang="ru-RU" smtClean="0"/>
              <a:t>02.04.2022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38016251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878EF31-1D61-4E9E-A396-2D58B7206FFB}" type="datetimeFigureOut">
              <a:rPr lang="ru-RU" smtClean="0"/>
              <a:t>02.04.2022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90038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878EF31-1D61-4E9E-A396-2D58B7206FFB}" type="datetimeFigureOut">
              <a:rPr lang="ru-RU" smtClean="0"/>
              <a:t>02.04.2022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2191052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78EF31-1D61-4E9E-A396-2D58B7206FFB}" type="datetimeFigureOut">
              <a:rPr lang="ru-RU" smtClean="0"/>
              <a:t>02.04.2022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4046668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78EF31-1D61-4E9E-A396-2D58B7206FFB}" type="datetimeFigureOut">
              <a:rPr lang="ru-RU" smtClean="0"/>
              <a:t>02.04.2022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6F20F9-E91B-4CEB-9E44-FFC143C84DBF}" type="slidenum">
              <a:rPr lang="ru-RU" smtClean="0"/>
              <a:t>‹#›</a:t>
            </a:fld>
            <a:endParaRPr lang="ru-RU"/>
          </a:p>
        </p:txBody>
      </p:sp>
    </p:spTree>
    <p:extLst>
      <p:ext uri="{BB962C8B-B14F-4D97-AF65-F5344CB8AC3E}">
        <p14:creationId xmlns:p14="http://schemas.microsoft.com/office/powerpoint/2010/main" val="1769940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8EF31-1D61-4E9E-A396-2D58B7206FFB}" type="datetimeFigureOut">
              <a:rPr lang="ru-RU" smtClean="0"/>
              <a:t>02.04.2022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6F20F9-E91B-4CEB-9E44-FFC143C84DBF}" type="slidenum">
              <a:rPr lang="ru-RU" smtClean="0"/>
              <a:t>‹#›</a:t>
            </a:fld>
            <a:endParaRPr lang="ru-RU"/>
          </a:p>
        </p:txBody>
      </p:sp>
    </p:spTree>
    <p:extLst>
      <p:ext uri="{BB962C8B-B14F-4D97-AF65-F5344CB8AC3E}">
        <p14:creationId xmlns:p14="http://schemas.microsoft.com/office/powerpoint/2010/main" val="3552624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61613" y="2464765"/>
            <a:ext cx="7030387" cy="3419657"/>
          </a:xfrm>
        </p:spPr>
        <p:txBody>
          <a:bodyPr>
            <a:noAutofit/>
          </a:bodyPr>
          <a:lstStyle/>
          <a:p>
            <a:r>
              <a:rPr lang="ru-RU" sz="8800" dirty="0" smtClean="0">
                <a:effectLst>
                  <a:outerShdw blurRad="38100" dist="38100" dir="2700000" algn="tl">
                    <a:srgbClr val="000000">
                      <a:alpha val="43137"/>
                    </a:srgbClr>
                  </a:outerShdw>
                </a:effectLst>
                <a:latin typeface="Arial Narrow" panose="020B0606020202030204" pitchFamily="34" charset="0"/>
              </a:rPr>
              <a:t>Экологические проблемы современного мира</a:t>
            </a:r>
            <a:endParaRPr lang="ru-RU" sz="8800" dirty="0">
              <a:effectLst>
                <a:outerShdw blurRad="38100" dist="38100" dir="2700000" algn="tl">
                  <a:srgbClr val="000000">
                    <a:alpha val="43137"/>
                  </a:srgbClr>
                </a:outerShdw>
              </a:effectLst>
              <a:latin typeface="Arial Narrow" panose="020B0606020202030204" pitchFamily="34" charset="0"/>
            </a:endParaRPr>
          </a:p>
        </p:txBody>
      </p:sp>
    </p:spTree>
    <p:extLst>
      <p:ext uri="{BB962C8B-B14F-4D97-AF65-F5344CB8AC3E}">
        <p14:creationId xmlns:p14="http://schemas.microsoft.com/office/powerpoint/2010/main" val="2974857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Влияние человека на экологию, как глобальная проблема</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p:txBody>
          <a:bodyPr>
            <a:normAutofit fontScale="92500" lnSpcReduction="10000"/>
          </a:bodyPr>
          <a:lstStyle/>
          <a:p>
            <a:pPr marL="0" indent="0">
              <a:buNone/>
            </a:pPr>
            <a:r>
              <a:rPr lang="ru-RU" dirty="0" smtClean="0">
                <a:latin typeface="Arial Narrow" panose="020B0606020202030204" pitchFamily="34" charset="0"/>
              </a:rPr>
              <a:t>Негативное воздействие человека на окружающую среду начинает принимать глобальную масштабность. Основной причиной ухудшения экологии на планете становится антропогенная деятельность. </a:t>
            </a:r>
          </a:p>
          <a:p>
            <a:pPr marL="0" indent="0">
              <a:buNone/>
            </a:pPr>
            <a:r>
              <a:rPr lang="ru-RU" dirty="0" smtClean="0">
                <a:latin typeface="Arial Narrow" panose="020B0606020202030204" pitchFamily="34" charset="0"/>
              </a:rPr>
              <a:t>Строительные работы, развитие промышленности, транспорт, добыча полезных ископаемых тесно связаны с разрушительными процессами на планете. Отрицательное влияние на природу не остается без ответа:</a:t>
            </a:r>
          </a:p>
          <a:p>
            <a:r>
              <a:rPr lang="ru-RU" dirty="0" smtClean="0">
                <a:latin typeface="Arial Narrow" panose="020B0606020202030204" pitchFamily="34" charset="0"/>
              </a:rPr>
              <a:t>меняется климат;</a:t>
            </a:r>
          </a:p>
          <a:p>
            <a:r>
              <a:rPr lang="ru-RU" dirty="0" smtClean="0">
                <a:latin typeface="Arial Narrow" panose="020B0606020202030204" pitchFamily="34" charset="0"/>
              </a:rPr>
              <a:t>ухудшается экология;</a:t>
            </a:r>
          </a:p>
          <a:p>
            <a:r>
              <a:rPr lang="ru-RU" dirty="0" smtClean="0">
                <a:latin typeface="Arial Narrow" panose="020B0606020202030204" pitchFamily="34" charset="0"/>
              </a:rPr>
              <a:t>увеличивается число природных катаклизмов.</a:t>
            </a:r>
          </a:p>
          <a:p>
            <a:pPr marL="0" indent="0">
              <a:buNone/>
            </a:pPr>
            <a:r>
              <a:rPr lang="ru-RU" dirty="0" smtClean="0">
                <a:latin typeface="Arial Narrow" panose="020B0606020202030204" pitchFamily="34" charset="0"/>
              </a:rPr>
              <a:t>Если не будут найдены пути решения противоречий между окружающей средой и человеком, то все живое на ней окажется на грани исчезновения. </a:t>
            </a:r>
            <a:endParaRPr lang="ru-RU" dirty="0">
              <a:latin typeface="Arial Narrow" panose="020B0606020202030204" pitchFamily="34" charset="0"/>
            </a:endParaRPr>
          </a:p>
        </p:txBody>
      </p:sp>
    </p:spTree>
    <p:extLst>
      <p:ext uri="{BB962C8B-B14F-4D97-AF65-F5344CB8AC3E}">
        <p14:creationId xmlns:p14="http://schemas.microsoft.com/office/powerpoint/2010/main" val="4114653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Влияние человека на экологию, как глобальная проблема</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p:txBody>
          <a:bodyPr>
            <a:normAutofit fontScale="92500" lnSpcReduction="10000"/>
          </a:bodyPr>
          <a:lstStyle/>
          <a:p>
            <a:pPr marL="0" indent="0">
              <a:buNone/>
            </a:pPr>
            <a:r>
              <a:rPr lang="ru-RU" dirty="0" smtClean="0">
                <a:latin typeface="Arial Narrow" panose="020B0606020202030204" pitchFamily="34" charset="0"/>
              </a:rPr>
              <a:t>Негативное воздействие человека на окружающую среду начинает принимать глобальную масштабность. Основной причиной ухудшения экологии на планете становится антропогенная деятельность. </a:t>
            </a:r>
          </a:p>
          <a:p>
            <a:pPr marL="0" indent="0">
              <a:buNone/>
            </a:pPr>
            <a:r>
              <a:rPr lang="ru-RU" dirty="0" smtClean="0">
                <a:latin typeface="Arial Narrow" panose="020B0606020202030204" pitchFamily="34" charset="0"/>
              </a:rPr>
              <a:t>Строительные работы, развитие промышленности, транспорт, добыча полезных ископаемых тесно связаны с разрушительными процессами на планете. Отрицательное влияние на природу не остается без ответа:</a:t>
            </a:r>
          </a:p>
          <a:p>
            <a:r>
              <a:rPr lang="ru-RU" dirty="0" smtClean="0">
                <a:latin typeface="Arial Narrow" panose="020B0606020202030204" pitchFamily="34" charset="0"/>
              </a:rPr>
              <a:t>меняется климат;</a:t>
            </a:r>
          </a:p>
          <a:p>
            <a:r>
              <a:rPr lang="ru-RU" dirty="0" smtClean="0">
                <a:latin typeface="Arial Narrow" panose="020B0606020202030204" pitchFamily="34" charset="0"/>
              </a:rPr>
              <a:t>ухудшается экология;</a:t>
            </a:r>
          </a:p>
          <a:p>
            <a:r>
              <a:rPr lang="ru-RU" dirty="0" smtClean="0">
                <a:latin typeface="Arial Narrow" panose="020B0606020202030204" pitchFamily="34" charset="0"/>
              </a:rPr>
              <a:t>увеличивается число природных катаклизмов.</a:t>
            </a:r>
          </a:p>
          <a:p>
            <a:pPr marL="0" indent="0">
              <a:buNone/>
            </a:pPr>
            <a:r>
              <a:rPr lang="ru-RU" dirty="0" smtClean="0">
                <a:latin typeface="Arial Narrow" panose="020B0606020202030204" pitchFamily="34" charset="0"/>
              </a:rPr>
              <a:t>Если не будут найдены пути решения противоречий между окружающей средой и человеком, то все живое на ней окажется на грани исчезновения. </a:t>
            </a:r>
            <a:endParaRPr lang="ru-RU" dirty="0">
              <a:latin typeface="Arial Narrow" panose="020B0606020202030204" pitchFamily="34" charset="0"/>
            </a:endParaRPr>
          </a:p>
        </p:txBody>
      </p:sp>
    </p:spTree>
    <p:extLst>
      <p:ext uri="{BB962C8B-B14F-4D97-AF65-F5344CB8AC3E}">
        <p14:creationId xmlns:p14="http://schemas.microsoft.com/office/powerpoint/2010/main" val="1143247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7"/>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Парниковый эффект и глобальное потепление</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600503" y="1201002"/>
            <a:ext cx="5349922" cy="5411338"/>
          </a:xfrm>
        </p:spPr>
        <p:txBody>
          <a:bodyPr>
            <a:normAutofit fontScale="85000" lnSpcReduction="20000"/>
          </a:bodyPr>
          <a:lstStyle/>
          <a:p>
            <a:pPr marL="0" indent="0">
              <a:buNone/>
            </a:pPr>
            <a:r>
              <a:rPr lang="ru-RU" dirty="0" smtClean="0">
                <a:latin typeface="Arial Narrow" panose="020B0606020202030204" pitchFamily="34" charset="0"/>
              </a:rPr>
              <a:t>Промышленные предприятия выбрасывают в атмосферу огромное количество углекислого газа, метана, соединений тяжелых металлов. Вещества концентрируются над планетой, образуют подобие пленки. Пелена свободно пропускает горячее солнечное излучение к планете, но задерживает тепло, поднимающееся от поверхности Земли. Это приводит к глобальной на сегодня экологической проблеме человечества – развитию парникового эффекта. Повышается среднегодовая температура планеты и Мирового океана. Результатом стало изменение климата. Морозы перемежаются с оттепелями, становится больше аномально жарких дней, ураганов, землетрясений, наводнений. Это дополняется таянием вечной мерзлоты и подъемом уровня океана.</a:t>
            </a:r>
            <a:endParaRPr lang="ru-RU" dirty="0">
              <a:latin typeface="Arial Narrow" panose="020B0606020202030204" pitchFamily="34" charset="0"/>
            </a:endParaRPr>
          </a:p>
        </p:txBody>
      </p:sp>
      <p:pic>
        <p:nvPicPr>
          <p:cNvPr id="1026" name="Picture 2" descr="https://rrnews.ru/content/images/2020/09/9f8564934fea48fab1c94a90ca7f93f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1614380"/>
            <a:ext cx="5794850" cy="3862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05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7"/>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Загрязнение воздуха, воды, почвы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600503" y="1201002"/>
            <a:ext cx="5349922" cy="5411338"/>
          </a:xfrm>
        </p:spPr>
        <p:txBody>
          <a:bodyPr>
            <a:normAutofit fontScale="92500" lnSpcReduction="10000"/>
          </a:bodyPr>
          <a:lstStyle/>
          <a:p>
            <a:pPr marL="0" indent="0">
              <a:buNone/>
            </a:pPr>
            <a:r>
              <a:rPr lang="ru-RU" dirty="0" smtClean="0">
                <a:latin typeface="Arial Narrow" panose="020B0606020202030204" pitchFamily="34" charset="0"/>
              </a:rPr>
              <a:t>Бурное развитие энергетических, промышленных, химических отраслей потребовало активного потребления природных ресурсов. Неразумное использование истощает богатства планеты, разрушает баланс экосистемы. Над предприятиями поднимаются тонны концентрированных газов, отравляющих атмосферу. Такими темпами через 80-100 лет человечество исчерпает запас пресных вод, прибавив вопросов для решения экологических проблем всей планеты. Учитывая неудовлетворительное состояние очистных сооружений, в водоемы, почву поступают неочищенные сточные воды.</a:t>
            </a:r>
            <a:endParaRPr lang="ru-RU" dirty="0">
              <a:latin typeface="Arial Narrow" panose="020B0606020202030204" pitchFamily="34" charset="0"/>
            </a:endParaRPr>
          </a:p>
        </p:txBody>
      </p:sp>
      <p:pic>
        <p:nvPicPr>
          <p:cNvPr id="5" name="Рисунок 4"/>
          <p:cNvPicPr>
            <a:picLocks noChangeAspect="1"/>
          </p:cNvPicPr>
          <p:nvPr/>
        </p:nvPicPr>
        <p:blipFill>
          <a:blip r:embed="rId2"/>
          <a:stretch>
            <a:fillRect/>
          </a:stretch>
        </p:blipFill>
        <p:spPr>
          <a:xfrm>
            <a:off x="6096000" y="1862862"/>
            <a:ext cx="5842999" cy="4044451"/>
          </a:xfrm>
          <a:prstGeom prst="rect">
            <a:avLst/>
          </a:prstGeom>
        </p:spPr>
      </p:pic>
    </p:spTree>
    <p:extLst>
      <p:ext uri="{BB962C8B-B14F-4D97-AF65-F5344CB8AC3E}">
        <p14:creationId xmlns:p14="http://schemas.microsoft.com/office/powerpoint/2010/main" val="3980329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7"/>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Загрязнение воздуха, воды, почвы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600503" y="1201002"/>
            <a:ext cx="5349922" cy="5411338"/>
          </a:xfrm>
        </p:spPr>
        <p:txBody>
          <a:bodyPr>
            <a:normAutofit lnSpcReduction="10000"/>
          </a:bodyPr>
          <a:lstStyle/>
          <a:p>
            <a:pPr marL="0" indent="0">
              <a:buNone/>
            </a:pPr>
            <a:r>
              <a:rPr lang="ru-RU" dirty="0" smtClean="0">
                <a:latin typeface="Arial Narrow" panose="020B0606020202030204" pitchFamily="34" charset="0"/>
              </a:rPr>
              <a:t>Одновременно с воздухом, водой происходит загрязнение почвы. Выбросы промышленности, транспорта оседают на землю. Меняется структура почвы. Для формирования плодородного слоя нужны сотни лет. Химические удобрения, используемые сельским хозяйством, загрязняя грунт алюминием, железом, цинком, свинцом, убивают гумус. Ядохимикаты нарушают круговорот естественных компонентов биосферы. </a:t>
            </a:r>
            <a:endParaRPr lang="ru-RU" dirty="0">
              <a:latin typeface="Arial Narrow" panose="020B0606020202030204" pitchFamily="34" charset="0"/>
            </a:endParaRPr>
          </a:p>
        </p:txBody>
      </p:sp>
      <p:pic>
        <p:nvPicPr>
          <p:cNvPr id="5" name="Рисунок 4"/>
          <p:cNvPicPr>
            <a:picLocks noChangeAspect="1"/>
          </p:cNvPicPr>
          <p:nvPr/>
        </p:nvPicPr>
        <p:blipFill>
          <a:blip r:embed="rId2"/>
          <a:stretch>
            <a:fillRect/>
          </a:stretch>
        </p:blipFill>
        <p:spPr>
          <a:xfrm>
            <a:off x="6096000" y="1862862"/>
            <a:ext cx="5842999" cy="4044451"/>
          </a:xfrm>
          <a:prstGeom prst="rect">
            <a:avLst/>
          </a:prstGeom>
        </p:spPr>
      </p:pic>
    </p:spTree>
    <p:extLst>
      <p:ext uri="{BB962C8B-B14F-4D97-AF65-F5344CB8AC3E}">
        <p14:creationId xmlns:p14="http://schemas.microsoft.com/office/powerpoint/2010/main" val="4054158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7"/>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Истощение озонового слоя и озоновые дыры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272955" y="1201002"/>
            <a:ext cx="5677470" cy="5411338"/>
          </a:xfrm>
        </p:spPr>
        <p:txBody>
          <a:bodyPr>
            <a:normAutofit fontScale="92500" lnSpcReduction="20000"/>
          </a:bodyPr>
          <a:lstStyle/>
          <a:p>
            <a:pPr marL="0" indent="0">
              <a:buNone/>
            </a:pPr>
            <a:r>
              <a:rPr lang="ru-RU" dirty="0" smtClean="0">
                <a:latin typeface="Arial Narrow" panose="020B0606020202030204" pitchFamily="34" charset="0"/>
              </a:rPr>
              <a:t>К глобальной экологической проблеме Земли относится истощение озонового слоя, который составляет неотъемлемую часть атмосферы. Без него на Земле невозможно развитие разнообразных видов фауны. Он поглощает определенную долю ультрафиолета и радиации. Озоновый слой служит для следующих процессов: нейтрализации углекислого газа; отражения космического излучения; регуляции температуры на планете; удержания кислорода. Истощение жизнеобеспечивающего компонента грозит всему живому на планете. К негативным причинам, воздействующим на слой озона, относят и природные газы. Примером может служить извержение вулкана, от выбросов которого расщепляется озоновый слой. </a:t>
            </a:r>
            <a:endParaRPr lang="ru-RU" dirty="0">
              <a:latin typeface="Arial Narrow" panose="020B0606020202030204" pitchFamily="34" charset="0"/>
            </a:endParaRPr>
          </a:p>
        </p:txBody>
      </p:sp>
      <p:pic>
        <p:nvPicPr>
          <p:cNvPr id="3074" name="Picture 2" descr="https://i2.wp.com/vyvoz.org/blog/wp-content/uploads/2020/03/ozonovye-dyry.jpg?fit=1920%2C1080&amp;ssl=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50425" y="1821779"/>
            <a:ext cx="6053889" cy="3405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5615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68490" y="259306"/>
            <a:ext cx="11068333" cy="6359858"/>
          </a:xfrm>
        </p:spPr>
        <p:txBody>
          <a:bodyPr>
            <a:normAutofit/>
          </a:bodyPr>
          <a:lstStyle/>
          <a:p>
            <a:pPr marL="0" indent="0">
              <a:buNone/>
            </a:pPr>
            <a:r>
              <a:rPr lang="ru-RU" dirty="0" smtClean="0">
                <a:latin typeface="Arial Narrow" panose="020B0606020202030204" pitchFamily="34" charset="0"/>
              </a:rPr>
              <a:t>Но главными причинами развивающихся экологических проблем являются:</a:t>
            </a:r>
          </a:p>
          <a:p>
            <a:pPr marL="514350" indent="-514350">
              <a:buFont typeface="+mj-lt"/>
              <a:buAutoNum type="arabicPeriod"/>
            </a:pPr>
            <a:r>
              <a:rPr lang="ru-RU" dirty="0" smtClean="0">
                <a:latin typeface="Arial Narrow" panose="020B0606020202030204" pitchFamily="34" charset="0"/>
              </a:rPr>
              <a:t>Промышленность и ее выбросы.</a:t>
            </a:r>
          </a:p>
          <a:p>
            <a:pPr marL="514350" indent="-514350">
              <a:buFont typeface="+mj-lt"/>
              <a:buAutoNum type="arabicPeriod"/>
            </a:pPr>
            <a:r>
              <a:rPr lang="ru-RU" dirty="0" smtClean="0">
                <a:latin typeface="Arial Narrow" panose="020B0606020202030204" pitchFamily="34" charset="0"/>
              </a:rPr>
              <a:t>Электрические и теплоэлектростанции.</a:t>
            </a:r>
          </a:p>
          <a:p>
            <a:pPr marL="514350" indent="-514350">
              <a:buFont typeface="+mj-lt"/>
              <a:buAutoNum type="arabicPeriod"/>
            </a:pPr>
            <a:r>
              <a:rPr lang="ru-RU" dirty="0" smtClean="0">
                <a:latin typeface="Arial Narrow" panose="020B0606020202030204" pitchFamily="34" charset="0"/>
              </a:rPr>
              <a:t>Испытания ядерного оружия.</a:t>
            </a:r>
          </a:p>
          <a:p>
            <a:pPr marL="514350" indent="-514350">
              <a:buFont typeface="+mj-lt"/>
              <a:buAutoNum type="arabicPeriod"/>
            </a:pPr>
            <a:r>
              <a:rPr lang="ru-RU" dirty="0" smtClean="0">
                <a:latin typeface="Arial Narrow" panose="020B0606020202030204" pitchFamily="34" charset="0"/>
              </a:rPr>
              <a:t>Освоение космоса.</a:t>
            </a:r>
          </a:p>
          <a:p>
            <a:pPr marL="514350" indent="-514350">
              <a:buFont typeface="+mj-lt"/>
              <a:buAutoNum type="arabicPeriod"/>
            </a:pPr>
            <a:r>
              <a:rPr lang="ru-RU" dirty="0" smtClean="0">
                <a:latin typeface="Arial Narrow" panose="020B0606020202030204" pitchFamily="34" charset="0"/>
              </a:rPr>
              <a:t>Самолеты с реактивным двигателем.</a:t>
            </a:r>
          </a:p>
          <a:p>
            <a:pPr marL="0" indent="0">
              <a:buNone/>
            </a:pPr>
            <a:r>
              <a:rPr lang="ru-RU" dirty="0" smtClean="0">
                <a:latin typeface="Arial Narrow" panose="020B0606020202030204" pitchFamily="34" charset="0"/>
              </a:rPr>
              <a:t>Особенно вредят фреоны, которые используются при изготовлении холодильных установок. При испарении они разлагаются на вещества, которые перерабатывают озон в кислород. Ученые бьют тревогу, требуя бороться с отрицательным явлением.</a:t>
            </a:r>
          </a:p>
          <a:p>
            <a:pPr marL="0" indent="0">
              <a:buNone/>
            </a:pPr>
            <a:r>
              <a:rPr lang="ru-RU" dirty="0" smtClean="0">
                <a:latin typeface="Arial Narrow" panose="020B0606020202030204" pitchFamily="34" charset="0"/>
              </a:rPr>
              <a:t>Расщепление живительного слоя снижает его концентрацию, образуя дыры. Они грозят серьезными последствиями для планеты – усиливается поток радиации, что проявляется ухудшением здоровья человека, вызывает гибель представителей животного мира. </a:t>
            </a:r>
            <a:endParaRPr lang="ru-RU" dirty="0">
              <a:latin typeface="Arial Narrow" panose="020B0606020202030204" pitchFamily="34" charset="0"/>
            </a:endParaRPr>
          </a:p>
        </p:txBody>
      </p:sp>
    </p:spTree>
    <p:extLst>
      <p:ext uri="{BB962C8B-B14F-4D97-AF65-F5344CB8AC3E}">
        <p14:creationId xmlns:p14="http://schemas.microsoft.com/office/powerpoint/2010/main" val="303920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Кислотные дожди, опустынивание и деградация земель</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36729" y="1392071"/>
            <a:ext cx="5349922" cy="5411338"/>
          </a:xfrm>
        </p:spPr>
        <p:txBody>
          <a:bodyPr>
            <a:normAutofit fontScale="92500" lnSpcReduction="10000"/>
          </a:bodyPr>
          <a:lstStyle/>
          <a:p>
            <a:pPr marL="0" indent="0">
              <a:buNone/>
            </a:pPr>
            <a:r>
              <a:rPr lang="ru-RU" dirty="0" smtClean="0">
                <a:latin typeface="Arial Narrow" panose="020B0606020202030204" pitchFamily="34" charset="0"/>
              </a:rPr>
              <a:t>Основными мировыми экологическими проблемами также становятся загрязнения атмосферы и почвы. Выбросы концентрируются в атмосферных слоях, выпадая на поверхность Земли в виде осадков, содержащих большое количество кислоты. Причины – оксиды серы, азота, выбрасываемые электростанциями, транспортом, перерабатывающими заводами. Кислотные дожди поражают растения, смывая защитный слой с листвы, портят памятники культуры, разъедая камень, меняют состав воды водоемов. </a:t>
            </a:r>
            <a:endParaRPr lang="ru-RU" dirty="0">
              <a:latin typeface="Arial Narrow" panose="020B0606020202030204" pitchFamily="34" charset="0"/>
            </a:endParaRPr>
          </a:p>
        </p:txBody>
      </p:sp>
      <p:pic>
        <p:nvPicPr>
          <p:cNvPr id="5122" name="Picture 2" descr="https://live.staticflickr.com/6052/6221399095_b4ef8a8e45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5057" y="1687744"/>
            <a:ext cx="5786651" cy="3874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8828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Кислотные дожди, опустынивание и деградация земель</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36729" y="1392071"/>
            <a:ext cx="5349922" cy="5411338"/>
          </a:xfrm>
        </p:spPr>
        <p:txBody>
          <a:bodyPr>
            <a:normAutofit fontScale="92500" lnSpcReduction="20000"/>
          </a:bodyPr>
          <a:lstStyle/>
          <a:p>
            <a:pPr marL="0" indent="0">
              <a:buNone/>
            </a:pPr>
            <a:r>
              <a:rPr lang="ru-RU" dirty="0" smtClean="0">
                <a:latin typeface="Arial Narrow" panose="020B0606020202030204" pitchFamily="34" charset="0"/>
              </a:rPr>
              <a:t>Результат антропогенной деятельности проявляется в деградации земель, которая приводит к опустыниванию. Почва теряет плодородный слой, заставляя человека и представителей фауны мигрировать из таких районов. Серьезные последствия этого процесса включают: угрозу недостатка продуктов питания, как следствие – голод; нехватку пресной питьевой воды; серьезные болезни; эпидемии, связанные с миграцией населения. Пустыни ежегодно отнимают сотни тысяч гектаров плодородной земли. Опустынивание – конечный результат деградации, когда </a:t>
            </a:r>
            <a:r>
              <a:rPr lang="ru-RU" dirty="0" err="1" smtClean="0">
                <a:latin typeface="Arial Narrow" panose="020B0606020202030204" pitchFamily="34" charset="0"/>
              </a:rPr>
              <a:t>гумусные</a:t>
            </a:r>
            <a:r>
              <a:rPr lang="ru-RU" dirty="0" smtClean="0">
                <a:latin typeface="Arial Narrow" panose="020B0606020202030204" pitchFamily="34" charset="0"/>
              </a:rPr>
              <a:t> почвы заменяются песками. </a:t>
            </a:r>
            <a:endParaRPr lang="ru-RU" dirty="0">
              <a:latin typeface="Arial Narrow" panose="020B0606020202030204" pitchFamily="34" charset="0"/>
            </a:endParaRPr>
          </a:p>
        </p:txBody>
      </p:sp>
      <p:pic>
        <p:nvPicPr>
          <p:cNvPr id="5122" name="Picture 2" descr="https://live.staticflickr.com/6052/6221399095_b4ef8a8e45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5057" y="1687744"/>
            <a:ext cx="5786651" cy="3874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077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Бытовые загрязнения окружающей среды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36729" y="1392071"/>
            <a:ext cx="5349922" cy="5411338"/>
          </a:xfrm>
        </p:spPr>
        <p:txBody>
          <a:bodyPr>
            <a:normAutofit fontScale="92500" lnSpcReduction="10000"/>
          </a:bodyPr>
          <a:lstStyle/>
          <a:p>
            <a:pPr marL="0" indent="0">
              <a:buNone/>
            </a:pPr>
            <a:r>
              <a:rPr lang="ru-RU" dirty="0" smtClean="0">
                <a:latin typeface="Arial Narrow" panose="020B0606020202030204" pitchFamily="34" charset="0"/>
              </a:rPr>
              <a:t>Актуальным остается вопрос о бытовых отходах, которые ежедневно оставляет каждый человек. Страны, где отсутствует экологическая культура, загрязняют окружающую среду, усиливая экологические проблемы. К таким относится Россия. Неконтролируемые свалки, утиль под ногами, отсутствие сортировки, малое число перерабатывающих предприятий превращают планету в огромную помойку. Общество, которое не способно сохранить чистоту дома, постепенно деградирует, большими шагами двигаясь к экологической катастрофе. </a:t>
            </a:r>
            <a:endParaRPr lang="ru-RU" dirty="0">
              <a:latin typeface="Arial Narrow" panose="020B0606020202030204" pitchFamily="34" charset="0"/>
            </a:endParaRPr>
          </a:p>
        </p:txBody>
      </p:sp>
      <p:pic>
        <p:nvPicPr>
          <p:cNvPr id="5" name="Рисунок 4"/>
          <p:cNvPicPr>
            <a:picLocks noChangeAspect="1"/>
          </p:cNvPicPr>
          <p:nvPr/>
        </p:nvPicPr>
        <p:blipFill>
          <a:blip r:embed="rId2"/>
          <a:stretch>
            <a:fillRect/>
          </a:stretch>
        </p:blipFill>
        <p:spPr>
          <a:xfrm>
            <a:off x="5786651" y="1736606"/>
            <a:ext cx="6096000" cy="4067175"/>
          </a:xfrm>
          <a:prstGeom prst="rect">
            <a:avLst/>
          </a:prstGeom>
        </p:spPr>
      </p:pic>
    </p:spTree>
    <p:extLst>
      <p:ext uri="{BB962C8B-B14F-4D97-AF65-F5344CB8AC3E}">
        <p14:creationId xmlns:p14="http://schemas.microsoft.com/office/powerpoint/2010/main" val="1233070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Сокращение видового биоразнообразия</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36729" y="1392071"/>
            <a:ext cx="5349922" cy="5411338"/>
          </a:xfrm>
        </p:spPr>
        <p:txBody>
          <a:bodyPr>
            <a:normAutofit fontScale="77500" lnSpcReduction="20000"/>
          </a:bodyPr>
          <a:lstStyle/>
          <a:p>
            <a:pPr marL="0" indent="0">
              <a:buNone/>
            </a:pPr>
            <a:r>
              <a:rPr lang="ru-RU" dirty="0" smtClean="0">
                <a:latin typeface="Arial Narrow" panose="020B0606020202030204" pitchFamily="34" charset="0"/>
              </a:rPr>
              <a:t>На заре развития Земли </a:t>
            </a:r>
            <a:r>
              <a:rPr lang="ru-RU" dirty="0" err="1" smtClean="0">
                <a:latin typeface="Arial Narrow" panose="020B0606020202030204" pitchFamily="34" charset="0"/>
              </a:rPr>
              <a:t>заложилась</a:t>
            </a:r>
            <a:r>
              <a:rPr lang="ru-RU" dirty="0" smtClean="0">
                <a:latin typeface="Arial Narrow" panose="020B0606020202030204" pitchFamily="34" charset="0"/>
              </a:rPr>
              <a:t> основа биологического разнообразия. Процесс занял около 5 млрд. лет. Развитие продолжалось, пока не вмешался человек. Проблемы экологии касаются сферы фауны. Сегодня оно стремительно сокращается. Причиной стала деятельность общества:</a:t>
            </a:r>
          </a:p>
          <a:p>
            <a:pPr marL="514350" indent="-514350">
              <a:buFont typeface="+mj-lt"/>
              <a:buAutoNum type="arabicPeriod"/>
            </a:pPr>
            <a:r>
              <a:rPr lang="ru-RU" dirty="0" smtClean="0">
                <a:latin typeface="Arial Narrow" panose="020B0606020202030204" pitchFamily="34" charset="0"/>
              </a:rPr>
              <a:t>Вырубка лесов, распашка земель нарушают естественные условия обитания животных.</a:t>
            </a:r>
          </a:p>
          <a:p>
            <a:pPr marL="514350" indent="-514350">
              <a:buFont typeface="+mj-lt"/>
              <a:buAutoNum type="arabicPeriod"/>
            </a:pPr>
            <a:r>
              <a:rPr lang="ru-RU" dirty="0" smtClean="0">
                <a:latin typeface="Arial Narrow" panose="020B0606020202030204" pitchFamily="34" charset="0"/>
              </a:rPr>
              <a:t>Развивающаяся промышленность, нефтепереработка загрязняют окружающую среду.</a:t>
            </a:r>
          </a:p>
          <a:p>
            <a:pPr marL="514350" indent="-514350">
              <a:buFont typeface="+mj-lt"/>
              <a:buAutoNum type="arabicPeriod"/>
            </a:pPr>
            <a:r>
              <a:rPr lang="ru-RU" dirty="0" smtClean="0">
                <a:latin typeface="Arial Narrow" panose="020B0606020202030204" pitchFamily="34" charset="0"/>
              </a:rPr>
              <a:t>Химические удобрения ведут к гибели птиц, животных, рыб.</a:t>
            </a:r>
          </a:p>
          <a:p>
            <a:pPr marL="0" indent="0">
              <a:buNone/>
            </a:pPr>
            <a:r>
              <a:rPr lang="ru-RU" dirty="0" smtClean="0">
                <a:latin typeface="Arial Narrow" panose="020B0606020202030204" pitchFamily="34" charset="0"/>
              </a:rPr>
              <a:t>Сегодня видовое сокращение превышено вдвое. Черные страницы Красных книг содержат тысячи популяций животных, которые уже никогда не появятся на Земле. </a:t>
            </a:r>
            <a:endParaRPr lang="ru-RU" dirty="0">
              <a:latin typeface="Arial Narrow" panose="020B0606020202030204" pitchFamily="34" charset="0"/>
            </a:endParaRPr>
          </a:p>
        </p:txBody>
      </p:sp>
      <p:pic>
        <p:nvPicPr>
          <p:cNvPr id="9218" name="Picture 2" descr="https://ooptrk.ru/wp-content/uploads/2020/05/images_%D0%B4%D0%B5%D0%BD%D1%8C_%D0%B1%D0%B8%D0%BE%D1%80%D0%B0%D0%B7%D0%BD%D0%BE%D0%BE%D0%B1%D1%80%D0%B0%D0%B7%D0%B8%D1%8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6377" y="2224548"/>
            <a:ext cx="5918120" cy="3343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562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Перенаселение планеты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327546" y="1392071"/>
            <a:ext cx="5459105" cy="5411338"/>
          </a:xfrm>
        </p:spPr>
        <p:txBody>
          <a:bodyPr>
            <a:normAutofit lnSpcReduction="10000"/>
          </a:bodyPr>
          <a:lstStyle/>
          <a:p>
            <a:pPr marL="0" indent="0">
              <a:buNone/>
            </a:pPr>
            <a:r>
              <a:rPr lang="ru-RU" dirty="0" smtClean="0">
                <a:latin typeface="Arial Narrow" panose="020B0606020202030204" pitchFamily="34" charset="0"/>
              </a:rPr>
              <a:t>Увеличение продолжительности жизни, развивающаяся медицина привели к перенаселению планеты. Ученые подсчитали, что земной шар выдержит и большее количество живущих на ней. Экологическая проблема имеет другое значение. Растет потребление человечеством запасов. Оно черпает природные ресурсы, порою больше необходимого. Уничтожаются тысячи миллионы животных, растений, отравляются водоемы, атмосфера, почва. </a:t>
            </a:r>
            <a:endParaRPr lang="ru-RU" dirty="0">
              <a:latin typeface="Arial Narrow" panose="020B0606020202030204" pitchFamily="34" charset="0"/>
            </a:endParaRPr>
          </a:p>
        </p:txBody>
      </p:sp>
      <p:pic>
        <p:nvPicPr>
          <p:cNvPr id="11266" name="Picture 2" descr="https://videnskab.dk/files/article_media/weir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55057" y="1675322"/>
            <a:ext cx="5753937" cy="39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862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Перенаселение планеты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327546" y="1392071"/>
            <a:ext cx="5459105" cy="5411338"/>
          </a:xfrm>
        </p:spPr>
        <p:txBody>
          <a:bodyPr>
            <a:normAutofit fontScale="92500" lnSpcReduction="20000"/>
          </a:bodyPr>
          <a:lstStyle/>
          <a:p>
            <a:pPr marL="0" indent="0">
              <a:buNone/>
            </a:pPr>
            <a:r>
              <a:rPr lang="ru-RU" dirty="0" smtClean="0">
                <a:latin typeface="Arial Narrow" panose="020B0606020202030204" pitchFamily="34" charset="0"/>
              </a:rPr>
              <a:t>Природа способна к самоочищению и самовосстановлению, но для этого нужно время. Человек не дает ей такой возможности. Перенаселенность в мире может стать причиной:</a:t>
            </a:r>
          </a:p>
          <a:p>
            <a:r>
              <a:rPr lang="ru-RU" dirty="0" smtClean="0">
                <a:latin typeface="Arial Narrow" panose="020B0606020202030204" pitchFamily="34" charset="0"/>
              </a:rPr>
              <a:t>нехватки питьевой воды и пищи;</a:t>
            </a:r>
          </a:p>
          <a:p>
            <a:r>
              <a:rPr lang="ru-RU" dirty="0" smtClean="0">
                <a:latin typeface="Arial Narrow" panose="020B0606020202030204" pitchFamily="34" charset="0"/>
              </a:rPr>
              <a:t>трудностей с обеспечением энергетикой, топливом;</a:t>
            </a:r>
          </a:p>
          <a:p>
            <a:r>
              <a:rPr lang="ru-RU" dirty="0" smtClean="0">
                <a:latin typeface="Arial Narrow" panose="020B0606020202030204" pitchFamily="34" charset="0"/>
              </a:rPr>
              <a:t>растущее потребление увеличивает количество отходов;</a:t>
            </a:r>
          </a:p>
          <a:p>
            <a:r>
              <a:rPr lang="ru-RU" dirty="0" smtClean="0">
                <a:latin typeface="Arial Narrow" panose="020B0606020202030204" pitchFamily="34" charset="0"/>
              </a:rPr>
              <a:t>переизбыток рабочей силы приведет к безработице.</a:t>
            </a:r>
          </a:p>
          <a:p>
            <a:pPr marL="0" indent="0">
              <a:buNone/>
            </a:pPr>
            <a:r>
              <a:rPr lang="ru-RU" dirty="0" smtClean="0">
                <a:latin typeface="Arial Narrow" panose="020B0606020202030204" pitchFamily="34" charset="0"/>
              </a:rPr>
              <a:t>Для решения проблемы необходимо найти пути сохранения чистой воды, воздуха, окружающей среды. </a:t>
            </a:r>
            <a:endParaRPr lang="ru-RU" dirty="0">
              <a:latin typeface="Arial Narrow" panose="020B0606020202030204" pitchFamily="34" charset="0"/>
            </a:endParaRPr>
          </a:p>
        </p:txBody>
      </p:sp>
      <p:pic>
        <p:nvPicPr>
          <p:cNvPr id="4" name="Рисунок 3"/>
          <p:cNvPicPr>
            <a:picLocks noChangeAspect="1"/>
          </p:cNvPicPr>
          <p:nvPr/>
        </p:nvPicPr>
        <p:blipFill>
          <a:blip r:embed="rId2"/>
          <a:stretch>
            <a:fillRect/>
          </a:stretch>
        </p:blipFill>
        <p:spPr>
          <a:xfrm>
            <a:off x="5786651" y="1718757"/>
            <a:ext cx="6030825" cy="4101472"/>
          </a:xfrm>
          <a:prstGeom prst="rect">
            <a:avLst/>
          </a:prstGeom>
        </p:spPr>
      </p:pic>
    </p:spTree>
    <p:extLst>
      <p:ext uri="{BB962C8B-B14F-4D97-AF65-F5344CB8AC3E}">
        <p14:creationId xmlns:p14="http://schemas.microsoft.com/office/powerpoint/2010/main" val="2370196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Пандемии</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327546" y="1392071"/>
            <a:ext cx="5459105" cy="5411338"/>
          </a:xfrm>
        </p:spPr>
        <p:txBody>
          <a:bodyPr>
            <a:normAutofit fontScale="77500" lnSpcReduction="20000"/>
          </a:bodyPr>
          <a:lstStyle/>
          <a:p>
            <a:pPr marL="0" indent="0">
              <a:buNone/>
            </a:pPr>
            <a:r>
              <a:rPr lang="ru-RU" dirty="0" smtClean="0">
                <a:latin typeface="Arial Narrow" panose="020B0606020202030204" pitchFamily="34" charset="0"/>
              </a:rPr>
              <a:t>Серьезные болезни, охватывающие население земного шара, ведут к пандемиям. Примером служит широта распространения вируса COVID19, гуляющего по всем странам мира сегодня. Несмотря на то, что остановлены предприятия, объявлен карантин, экологические проблемы не потеряли остроту. Серьезную угрозу несет широкое использование одноразовых средств защиты. Искусственный состав масок, перчаток, флаконов от обеззараживающих препаратов относится к медленно разлагающимся пластикам. Пандемия вновь ввела применение одноразовых предметов быта, например посуда, которую используют кафе, рестораны, точки питания. Вопиющий случай обнаружен вблизи Гонконга. Океан выбросил на побережье огромное количество отходов, которые состояли из масок. Пляж, длиной 110 метров был завален толстым слоем средств защиты. Человечество не задумывается о последствиях такого отношения к окружающему миру. </a:t>
            </a:r>
            <a:endParaRPr lang="ru-RU" dirty="0">
              <a:latin typeface="Arial Narrow" panose="020B0606020202030204" pitchFamily="34" charset="0"/>
            </a:endParaRPr>
          </a:p>
        </p:txBody>
      </p:sp>
      <p:pic>
        <p:nvPicPr>
          <p:cNvPr id="12290" name="Picture 2" descr="https://psy.su/mod_files/gazeta/img_img_gazeta_893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55056" y="1781151"/>
            <a:ext cx="5836183" cy="3647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866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Пути решения глобальных экологических проблем</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609600" y="1669143"/>
            <a:ext cx="11088914" cy="5134266"/>
          </a:xfrm>
        </p:spPr>
        <p:txBody>
          <a:bodyPr>
            <a:normAutofit/>
          </a:bodyPr>
          <a:lstStyle/>
          <a:p>
            <a:pPr marL="0" indent="0">
              <a:buNone/>
            </a:pPr>
            <a:r>
              <a:rPr lang="ru-RU" dirty="0">
                <a:latin typeface="Arial Narrow" panose="020B0606020202030204" pitchFamily="34" charset="0"/>
              </a:rPr>
              <a:t>Н</a:t>
            </a:r>
            <a:r>
              <a:rPr lang="ru-RU" dirty="0" smtClean="0">
                <a:latin typeface="Arial Narrow" panose="020B0606020202030204" pitchFamily="34" charset="0"/>
              </a:rPr>
              <a:t>ужно принять меры, которыми могут охватить все области:</a:t>
            </a:r>
          </a:p>
          <a:p>
            <a:r>
              <a:rPr lang="ru-RU" dirty="0" smtClean="0">
                <a:latin typeface="Arial Narrow" panose="020B0606020202030204" pitchFamily="34" charset="0"/>
              </a:rPr>
              <a:t>Усиление внимания к охране природных ресурсов.</a:t>
            </a:r>
          </a:p>
          <a:p>
            <a:r>
              <a:rPr lang="ru-RU" dirty="0" smtClean="0">
                <a:latin typeface="Arial Narrow" panose="020B0606020202030204" pitchFamily="34" charset="0"/>
              </a:rPr>
              <a:t>Рациональное использование запасов воды.  </a:t>
            </a:r>
          </a:p>
          <a:p>
            <a:r>
              <a:rPr lang="ru-RU" dirty="0" smtClean="0">
                <a:latin typeface="Arial Narrow" panose="020B0606020202030204" pitchFamily="34" charset="0"/>
              </a:rPr>
              <a:t>Строгий контроль выбросов предприятий, строительства очистных сооружений. </a:t>
            </a:r>
          </a:p>
          <a:p>
            <a:r>
              <a:rPr lang="ru-RU" dirty="0" smtClean="0">
                <a:latin typeface="Arial Narrow" panose="020B0606020202030204" pitchFamily="34" charset="0"/>
              </a:rPr>
              <a:t>Ограничение использования лесных, подземных ресурсов путем вторичной переработки.</a:t>
            </a:r>
          </a:p>
          <a:p>
            <a:r>
              <a:rPr lang="ru-RU" dirty="0" smtClean="0">
                <a:latin typeface="Arial Narrow" panose="020B0606020202030204" pitchFamily="34" charset="0"/>
              </a:rPr>
              <a:t>Увеличение перерабатывающих предприятий.</a:t>
            </a:r>
          </a:p>
          <a:p>
            <a:r>
              <a:rPr lang="ru-RU" dirty="0" smtClean="0">
                <a:latin typeface="Arial Narrow" panose="020B0606020202030204" pitchFamily="34" charset="0"/>
              </a:rPr>
              <a:t>Принятие мер по предотвращению загрязнения окружающей среды.</a:t>
            </a:r>
          </a:p>
          <a:p>
            <a:r>
              <a:rPr lang="ru-RU" dirty="0" smtClean="0">
                <a:latin typeface="Arial Narrow" panose="020B0606020202030204" pitchFamily="34" charset="0"/>
              </a:rPr>
              <a:t>Усиление борьбы с шумовыми, производственными загрязнениями. </a:t>
            </a:r>
            <a:endParaRPr lang="ru-RU" dirty="0">
              <a:latin typeface="Arial Narrow" panose="020B0606020202030204" pitchFamily="34" charset="0"/>
            </a:endParaRPr>
          </a:p>
        </p:txBody>
      </p:sp>
    </p:spTree>
    <p:extLst>
      <p:ext uri="{BB962C8B-B14F-4D97-AF65-F5344CB8AC3E}">
        <p14:creationId xmlns:p14="http://schemas.microsoft.com/office/powerpoint/2010/main" val="3399831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Усиление внимания к охране природных ресурсов</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327546" y="1392071"/>
            <a:ext cx="5459105" cy="5411338"/>
          </a:xfrm>
        </p:spPr>
        <p:txBody>
          <a:bodyPr>
            <a:normAutofit fontScale="92500" lnSpcReduction="10000"/>
          </a:bodyPr>
          <a:lstStyle/>
          <a:p>
            <a:pPr marL="0" indent="0">
              <a:buNone/>
            </a:pPr>
            <a:r>
              <a:rPr lang="ru-RU" dirty="0" smtClean="0">
                <a:latin typeface="Arial Narrow" panose="020B0606020202030204" pitchFamily="34" charset="0"/>
              </a:rPr>
              <a:t>Растраченные природные ресурсы трудно и долго восстанавливаются. Для этого требуется:</a:t>
            </a:r>
          </a:p>
          <a:p>
            <a:r>
              <a:rPr lang="ru-RU" dirty="0" smtClean="0">
                <a:latin typeface="Arial Narrow" panose="020B0606020202030204" pitchFamily="34" charset="0"/>
              </a:rPr>
              <a:t>представителям фауны – 10-15 лет;</a:t>
            </a:r>
          </a:p>
          <a:p>
            <a:r>
              <a:rPr lang="ru-RU" dirty="0" smtClean="0">
                <a:latin typeface="Arial Narrow" panose="020B0606020202030204" pitchFamily="34" charset="0"/>
              </a:rPr>
              <a:t>лесным массивам – 65-85 лет;</a:t>
            </a:r>
          </a:p>
          <a:p>
            <a:r>
              <a:rPr lang="ru-RU" dirty="0" smtClean="0">
                <a:latin typeface="Arial Narrow" panose="020B0606020202030204" pitchFamily="34" charset="0"/>
              </a:rPr>
              <a:t>почвенным слоям – более 1 тыс.</a:t>
            </a:r>
          </a:p>
          <a:p>
            <a:pPr marL="0" indent="0">
              <a:buNone/>
            </a:pPr>
            <a:r>
              <a:rPr lang="ru-RU" dirty="0" smtClean="0">
                <a:latin typeface="Arial Narrow" panose="020B0606020202030204" pitchFamily="34" charset="0"/>
              </a:rPr>
              <a:t>Часто охрана одного объекта наносит вред другому. Примером может служить охрана лосей, ведущая к росту числа особей, вытаптывающих молодую поросль лесов. Или в Африке большой вред флоре наносят слоны, охраняемые законом. Поэтому меры по охране природных ресурсов должны быть комплексными</a:t>
            </a:r>
            <a:endParaRPr lang="ru-RU" dirty="0">
              <a:latin typeface="Arial Narrow" panose="020B0606020202030204" pitchFamily="34" charset="0"/>
            </a:endParaRPr>
          </a:p>
        </p:txBody>
      </p:sp>
      <p:pic>
        <p:nvPicPr>
          <p:cNvPr id="5" name="Рисунок 4"/>
          <p:cNvPicPr>
            <a:picLocks noChangeAspect="1"/>
          </p:cNvPicPr>
          <p:nvPr/>
        </p:nvPicPr>
        <p:blipFill>
          <a:blip r:embed="rId2"/>
          <a:stretch>
            <a:fillRect/>
          </a:stretch>
        </p:blipFill>
        <p:spPr>
          <a:xfrm>
            <a:off x="5786651" y="1816327"/>
            <a:ext cx="6096000" cy="4067175"/>
          </a:xfrm>
          <a:prstGeom prst="rect">
            <a:avLst/>
          </a:prstGeom>
        </p:spPr>
      </p:pic>
    </p:spTree>
    <p:extLst>
      <p:ext uri="{BB962C8B-B14F-4D97-AF65-F5344CB8AC3E}">
        <p14:creationId xmlns:p14="http://schemas.microsoft.com/office/powerpoint/2010/main" val="435427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Усиление внимания к охране природных ресурсов</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327546" y="1392071"/>
            <a:ext cx="11327425" cy="5411338"/>
          </a:xfrm>
        </p:spPr>
        <p:txBody>
          <a:bodyPr>
            <a:normAutofit fontScale="92500"/>
          </a:bodyPr>
          <a:lstStyle/>
          <a:p>
            <a:pPr marL="0" indent="0">
              <a:buNone/>
            </a:pPr>
            <a:r>
              <a:rPr lang="ru-RU" dirty="0" smtClean="0">
                <a:latin typeface="Arial Narrow" panose="020B0606020202030204" pitchFamily="34" charset="0"/>
              </a:rPr>
              <a:t>Леса – легкие планеты. В удивительной стране </a:t>
            </a:r>
            <a:r>
              <a:rPr lang="ru-RU" dirty="0" err="1" smtClean="0">
                <a:latin typeface="Arial Narrow" panose="020B0606020202030204" pitchFamily="34" charset="0"/>
              </a:rPr>
              <a:t>Филлипины</a:t>
            </a:r>
            <a:r>
              <a:rPr lang="ru-RU" dirty="0" smtClean="0">
                <a:latin typeface="Arial Narrow" panose="020B0606020202030204" pitchFamily="34" charset="0"/>
              </a:rPr>
              <a:t> незаконная вырубка лесов уменьшила их площадь с 70 до 20%. По правительственному указу каждый школьник до выпуска должен посадить 10 деревьев. Девятилетний Феликс </a:t>
            </a:r>
            <a:r>
              <a:rPr lang="ru-RU" dirty="0" err="1" smtClean="0">
                <a:latin typeface="Arial Narrow" panose="020B0606020202030204" pitchFamily="34" charset="0"/>
              </a:rPr>
              <a:t>Финкбайнер</a:t>
            </a:r>
            <a:r>
              <a:rPr lang="ru-RU" dirty="0" smtClean="0">
                <a:latin typeface="Arial Narrow" panose="020B0606020202030204" pitchFamily="34" charset="0"/>
              </a:rPr>
              <a:t> из Германии решил высадить 1 млн. саженцев, став организатором нового движения. Сотни активистов, подхватив его начинание, высадили к 2017 году больше 14 млрд. молодых деревьев. С каждым годом все больше людей понимают важность бережного отношения к природным ресурсам.  Для сохранения чистоты Эвереста власти Непала обязали каждого альпиниста выносить с горы не меньше 8 кг. отходов. Только в 2019 году знаменитая гора была очищена от 11 тонн мусора. На территории Казахстана местные фельдшеры и ветеринары взяли шефство над исчезающими поголовьями сайгака, помогая им выжить и увеличить потомство. Человечество потребляет природных ресурсов на 50% больше, чем может восстановить природа, поэтому бережное отношение к ней – это будущее Земли. Вовремя принятые меры очистят землю от мусора, станут способами решения экологических проблем. </a:t>
            </a:r>
            <a:endParaRPr lang="ru-RU" dirty="0">
              <a:latin typeface="Arial Narrow" panose="020B0606020202030204" pitchFamily="34" charset="0"/>
            </a:endParaRPr>
          </a:p>
        </p:txBody>
      </p:sp>
    </p:spTree>
    <p:extLst>
      <p:ext uri="{BB962C8B-B14F-4D97-AF65-F5344CB8AC3E}">
        <p14:creationId xmlns:p14="http://schemas.microsoft.com/office/powerpoint/2010/main" val="39524536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Рациональное использование запасов воды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327546" y="1392071"/>
            <a:ext cx="5459105" cy="5411338"/>
          </a:xfrm>
        </p:spPr>
        <p:txBody>
          <a:bodyPr>
            <a:normAutofit fontScale="92500" lnSpcReduction="20000"/>
          </a:bodyPr>
          <a:lstStyle/>
          <a:p>
            <a:pPr marL="0" indent="0">
              <a:buNone/>
            </a:pPr>
            <a:r>
              <a:rPr lang="ru-RU" dirty="0" smtClean="0">
                <a:latin typeface="Arial Narrow" panose="020B0606020202030204" pitchFamily="34" charset="0"/>
              </a:rPr>
              <a:t>Сегодня огромное количество стран страдают от нехватки воды. Весной 2020 года власти Тайваня из-за засух, преследующих страну на протяжении 56 лет, ввели ограничение на использование воды для промышленных предприятий. Приоритет был отдан медицинским, социальным, детским учреждением. Промышленность вынуждена переходить на безотходное производство. Для рационального использования водных ресурсов молочные фермы Калифорнии повторно используют воду для рабочего процесса. Уже к 2018 году экономия составила 97-98 тыс. м3. Экологически чистая Швеция снизила окисление водоемов с 17% до 10% и работает по улучшению состояния Балтийского моря. </a:t>
            </a:r>
            <a:endParaRPr lang="ru-RU" dirty="0">
              <a:latin typeface="Arial Narrow" panose="020B0606020202030204" pitchFamily="34" charset="0"/>
            </a:endParaRPr>
          </a:p>
        </p:txBody>
      </p:sp>
      <p:pic>
        <p:nvPicPr>
          <p:cNvPr id="15362" name="Picture 2" descr="https://avatars.mds.yandex.net/i?id=c466b59085af7abbf648e18565efa0b3_l-4592723-images-thumbs&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6651" y="2119086"/>
            <a:ext cx="6077527" cy="3362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5172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Строгий контроль выбросов предприятий, строительства очистных сооружений</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269489" y="1392071"/>
            <a:ext cx="5899082" cy="5411338"/>
          </a:xfrm>
        </p:spPr>
        <p:txBody>
          <a:bodyPr>
            <a:normAutofit/>
          </a:bodyPr>
          <a:lstStyle/>
          <a:p>
            <a:pPr marL="0" indent="0">
              <a:buNone/>
            </a:pPr>
            <a:r>
              <a:rPr lang="ru-RU" dirty="0" smtClean="0">
                <a:latin typeface="Arial Narrow" panose="020B0606020202030204" pitchFamily="34" charset="0"/>
              </a:rPr>
              <a:t>Население Швеции и Швейцарии на 90% поддерживает политику государства по уменьшению предприятий, загрязняющих окружающую среду. Люди не покупают лишние вещи, технику, одежду, мебель, чтобы снизить перепроизводство и лишние атмосферные выбросы. Почти 100% промышленных предприятий Швеции переходят на технологии, сокращающие потребление электроэнергии. С 2005 года для таких производителей введены налоговые льготы. </a:t>
            </a:r>
            <a:endParaRPr lang="ru-RU" dirty="0">
              <a:latin typeface="Arial Narrow" panose="020B0606020202030204" pitchFamily="34" charset="0"/>
            </a:endParaRPr>
          </a:p>
        </p:txBody>
      </p:sp>
      <p:pic>
        <p:nvPicPr>
          <p:cNvPr id="17410" name="Picture 2" descr="https://korolevriamo.ru/files/image/14/41/53/-lg!06d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2773" y="1988457"/>
            <a:ext cx="5560874" cy="3675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407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Ограничение использования лесных, подземных ресурсов путем вторичной переработки</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269489" y="1392071"/>
            <a:ext cx="11240340" cy="5411338"/>
          </a:xfrm>
        </p:spPr>
        <p:txBody>
          <a:bodyPr>
            <a:normAutofit/>
          </a:bodyPr>
          <a:lstStyle/>
          <a:p>
            <a:pPr marL="0" indent="0">
              <a:buNone/>
            </a:pPr>
            <a:r>
              <a:rPr lang="ru-RU" dirty="0" smtClean="0">
                <a:latin typeface="Arial Narrow" panose="020B0606020202030204" pitchFamily="34" charset="0"/>
              </a:rPr>
              <a:t>Забота о чистоте воздуха подвела шведов к необходимости перехода с горючих  смесей на биологическое топливо, которое получают из отходов. Это снизило выбросы газов на 40% . Преобразования промышленных зон вблизи Мальме  превратило город в территорию с нулевым атмосферным выбросом. Для сохранения природного богатства планеты все больше стран используют переработку мусора для вторичного использования. В Швейцарии население самостоятельно отвозит отходы на перерабатывающие заводы. Японцы из мусора изготавливают строительные материалы. Сингапур за счет утиля расширяет территорию, создав из него новый остров. Китайцы специализируются на производстве дорожных покрытий и резиновых изделий. Российские производители создают заводы по изготовлению тротуарных плиток, нетканого полотна. Франция, Финляндия, Швейцария получают из отходов топливо. </a:t>
            </a:r>
            <a:endParaRPr lang="ru-RU" dirty="0">
              <a:latin typeface="Arial Narrow" panose="020B0606020202030204" pitchFamily="34" charset="0"/>
            </a:endParaRPr>
          </a:p>
        </p:txBody>
      </p:sp>
    </p:spTree>
    <p:extLst>
      <p:ext uri="{BB962C8B-B14F-4D97-AF65-F5344CB8AC3E}">
        <p14:creationId xmlns:p14="http://schemas.microsoft.com/office/powerpoint/2010/main" val="581830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Увеличение перерабатывающих предприятий</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269489" y="1392071"/>
            <a:ext cx="5899082" cy="5411338"/>
          </a:xfrm>
        </p:spPr>
        <p:txBody>
          <a:bodyPr>
            <a:normAutofit fontScale="92500" lnSpcReduction="20000"/>
          </a:bodyPr>
          <a:lstStyle/>
          <a:p>
            <a:pPr marL="0" indent="0">
              <a:buNone/>
            </a:pPr>
            <a:r>
              <a:rPr lang="ru-RU" dirty="0" smtClean="0">
                <a:latin typeface="Arial Narrow" panose="020B0606020202030204" pitchFamily="34" charset="0"/>
              </a:rPr>
              <a:t>Чтобы переработать горы ненужных предметов необходимо увеличивать количество заводов. Сегодня на территории ЕС (Евросоюза) возводят около 30 новых предприятий. Литва запускает 2 завода, которые станут перерабатывать до 160 тыс. тонн мусора. Швейцария, имеющая в арсенале 30 перерабатывающих предприятий, в 2021 году планирует оборудовать еще один. На территории Великобритании работают 46 объектов по </a:t>
            </a:r>
            <a:r>
              <a:rPr lang="ru-RU" dirty="0" err="1" smtClean="0">
                <a:latin typeface="Arial Narrow" panose="020B0606020202030204" pitchFamily="34" charset="0"/>
              </a:rPr>
              <a:t>термопереработке</a:t>
            </a:r>
            <a:r>
              <a:rPr lang="ru-RU" dirty="0" smtClean="0">
                <a:latin typeface="Arial Narrow" panose="020B0606020202030204" pitchFamily="34" charset="0"/>
              </a:rPr>
              <a:t> и в строй собираются вступить еще 12. Татарстан собирается наладить производство по переработке мусора по шведской технологии. РФ предполагает до 2024 года запустить 200 предприятий. Но сегодня из 70 млн. т. произведенного мусора, страна вторично использует только 4%. </a:t>
            </a:r>
            <a:endParaRPr lang="ru-RU" dirty="0">
              <a:latin typeface="Arial Narrow" panose="020B0606020202030204" pitchFamily="34" charset="0"/>
            </a:endParaRPr>
          </a:p>
        </p:txBody>
      </p:sp>
      <p:pic>
        <p:nvPicPr>
          <p:cNvPr id="5" name="Рисунок 4"/>
          <p:cNvPicPr>
            <a:picLocks noChangeAspect="1"/>
          </p:cNvPicPr>
          <p:nvPr/>
        </p:nvPicPr>
        <p:blipFill>
          <a:blip r:embed="rId2"/>
          <a:stretch>
            <a:fillRect/>
          </a:stretch>
        </p:blipFill>
        <p:spPr>
          <a:xfrm>
            <a:off x="6333067" y="1811741"/>
            <a:ext cx="5576880" cy="4182660"/>
          </a:xfrm>
          <a:prstGeom prst="rect">
            <a:avLst/>
          </a:prstGeom>
        </p:spPr>
      </p:pic>
    </p:spTree>
    <p:extLst>
      <p:ext uri="{BB962C8B-B14F-4D97-AF65-F5344CB8AC3E}">
        <p14:creationId xmlns:p14="http://schemas.microsoft.com/office/powerpoint/2010/main" val="494848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Принятие мер по предотвращению загрязнения окружающей среды</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58173" y="1538513"/>
            <a:ext cx="11182283" cy="5264895"/>
          </a:xfrm>
        </p:spPr>
        <p:txBody>
          <a:bodyPr>
            <a:normAutofit/>
          </a:bodyPr>
          <a:lstStyle/>
          <a:p>
            <a:pPr marL="0" indent="0">
              <a:buNone/>
            </a:pPr>
            <a:r>
              <a:rPr lang="ru-RU" dirty="0" smtClean="0">
                <a:latin typeface="Arial Narrow" panose="020B0606020202030204" pitchFamily="34" charset="0"/>
              </a:rPr>
              <a:t>Ежегодно в результате загрязнений ухудшается состояние воздуха, почвы, водоемов. Развитые страны принимают меры для охраны окружающей среды. Наиболее строгое законодательство существует в Германии. За умышленные экологические преступления предусмотрено наказание до 5 лет лишения свободы, при нанесении крупного ущерба – до 10 лет. Бельгия в 2009 году приняла закон об экологических штрафах. За брошенный на улице мусор наказание от 50 до 150 евро. Франция предъявляет особые требования к автомобилям. Если выброс машины превышает 160 г газа на километр пути, то владелец выложит до 2,5 тыс. евро. США защищает чистоту водоемов, воздуха штрафом до 25 тыс. долларов. Китайское законодательство с 2015 предусматривает неограниченную материальную ответственность для предприятий, загрязняющих окружающую среду. </a:t>
            </a:r>
            <a:endParaRPr lang="ru-RU" dirty="0">
              <a:latin typeface="Arial Narrow" panose="020B0606020202030204" pitchFamily="34" charset="0"/>
            </a:endParaRPr>
          </a:p>
        </p:txBody>
      </p:sp>
    </p:spTree>
    <p:extLst>
      <p:ext uri="{BB962C8B-B14F-4D97-AF65-F5344CB8AC3E}">
        <p14:creationId xmlns:p14="http://schemas.microsoft.com/office/powerpoint/2010/main" val="42713224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fontScale="90000"/>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Усиление борьбы с шумовыми, производственными загрязнениями</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58173" y="1538513"/>
            <a:ext cx="11182283" cy="5264895"/>
          </a:xfrm>
        </p:spPr>
        <p:txBody>
          <a:bodyPr>
            <a:normAutofit/>
          </a:bodyPr>
          <a:lstStyle/>
          <a:p>
            <a:pPr marL="0" indent="0">
              <a:buNone/>
            </a:pPr>
            <a:r>
              <a:rPr lang="ru-RU" dirty="0" smtClean="0">
                <a:latin typeface="Arial Narrow" panose="020B0606020202030204" pitchFamily="34" charset="0"/>
              </a:rPr>
              <a:t>По данным ВОЗ (Всемирная организация здравоохранения) производственное шумовое загрязнение в мире достигает 70-75%. Для защиты от отрицательного воздействия шума московские власти  приняли закон, запрещающий шумные работы с 13-00 до 15-00 днем и с 19-00 до 9-00 ночью. Вдоль городских улиц с интенсивным движением устанавливаются </a:t>
            </a:r>
            <a:r>
              <a:rPr lang="ru-RU" dirty="0" err="1" smtClean="0">
                <a:latin typeface="Arial Narrow" panose="020B0606020202030204" pitchFamily="34" charset="0"/>
              </a:rPr>
              <a:t>шумопоглощающие</a:t>
            </a:r>
            <a:r>
              <a:rPr lang="ru-RU" dirty="0" smtClean="0">
                <a:latin typeface="Arial Narrow" panose="020B0606020202030204" pitchFamily="34" charset="0"/>
              </a:rPr>
              <a:t> </a:t>
            </a:r>
            <a:r>
              <a:rPr lang="ru-RU" dirty="0" err="1" smtClean="0">
                <a:latin typeface="Arial Narrow" panose="020B0606020202030204" pitchFamily="34" charset="0"/>
              </a:rPr>
              <a:t>экраны.В</a:t>
            </a:r>
            <a:r>
              <a:rPr lang="ru-RU" dirty="0" smtClean="0">
                <a:latin typeface="Arial Narrow" panose="020B0606020202030204" pitchFamily="34" charset="0"/>
              </a:rPr>
              <a:t> городах США, Великобритании, Франции, Швеции наложен запрет на въезд уборочных машин на улицы с 23-00 до 7-00 утра. На промышленных предприятиях устанавливается оборудование по новым технологиям с пониженным уровнем шума. Инженеры задумываются о создании “тихих” рельс и бесшумных поездов. В этом направлении японские конструкторы опередили другие страны. </a:t>
            </a:r>
            <a:endParaRPr lang="ru-RU" dirty="0">
              <a:latin typeface="Arial Narrow" panose="020B0606020202030204" pitchFamily="34" charset="0"/>
            </a:endParaRPr>
          </a:p>
        </p:txBody>
      </p:sp>
    </p:spTree>
    <p:extLst>
      <p:ext uri="{BB962C8B-B14F-4D97-AF65-F5344CB8AC3E}">
        <p14:creationId xmlns:p14="http://schemas.microsoft.com/office/powerpoint/2010/main" val="3975751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7257" y="310534"/>
            <a:ext cx="10515600" cy="1081537"/>
          </a:xfrm>
        </p:spPr>
        <p:txBody>
          <a:bodyPr>
            <a:normAutofit/>
          </a:bodyPr>
          <a:lstStyle/>
          <a:p>
            <a:pPr algn="ctr"/>
            <a:r>
              <a:rPr lang="ru-RU" b="1" dirty="0" smtClean="0">
                <a:effectLst>
                  <a:outerShdw blurRad="38100" dist="38100" dir="2700000" algn="tl">
                    <a:srgbClr val="000000">
                      <a:alpha val="43137"/>
                    </a:srgbClr>
                  </a:outerShdw>
                </a:effectLst>
                <a:latin typeface="Arial Narrow" panose="020B0606020202030204" pitchFamily="34" charset="0"/>
              </a:rPr>
              <a:t>Заключение</a:t>
            </a:r>
            <a:endParaRPr lang="ru-RU" b="1" dirty="0">
              <a:effectLst>
                <a:outerShdw blurRad="38100" dist="38100" dir="2700000" algn="tl">
                  <a:srgbClr val="000000">
                    <a:alpha val="43137"/>
                  </a:srgbClr>
                </a:outerShdw>
              </a:effectLst>
              <a:latin typeface="Arial Narrow" panose="020B0606020202030204" pitchFamily="34" charset="0"/>
            </a:endParaRPr>
          </a:p>
        </p:txBody>
      </p:sp>
      <p:sp>
        <p:nvSpPr>
          <p:cNvPr id="3" name="Объект 2"/>
          <p:cNvSpPr>
            <a:spLocks noGrp="1"/>
          </p:cNvSpPr>
          <p:nvPr>
            <p:ph idx="1"/>
          </p:nvPr>
        </p:nvSpPr>
        <p:spPr>
          <a:xfrm>
            <a:off x="458173" y="1538513"/>
            <a:ext cx="11182283" cy="5264895"/>
          </a:xfrm>
        </p:spPr>
        <p:txBody>
          <a:bodyPr>
            <a:normAutofit fontScale="92500" lnSpcReduction="10000"/>
          </a:bodyPr>
          <a:lstStyle/>
          <a:p>
            <a:pPr marL="0" indent="0">
              <a:buNone/>
            </a:pPr>
            <a:r>
              <a:rPr lang="ru-RU" dirty="0" smtClean="0">
                <a:latin typeface="Arial Narrow" panose="020B0606020202030204" pitchFamily="34" charset="0"/>
              </a:rPr>
              <a:t>Сегодня человечество живет в разрушающемся мире, приближая экологическую катастрофу. Если кратко описать экологические проблемы  современного мира, то к ним относят:</a:t>
            </a:r>
          </a:p>
          <a:p>
            <a:r>
              <a:rPr lang="ru-RU" dirty="0" smtClean="0">
                <a:latin typeface="Arial Narrow" panose="020B0606020202030204" pitchFamily="34" charset="0"/>
              </a:rPr>
              <a:t>Парниковый эффект, вызванный деятельностью человека, ведущий к глобальному потеплению.</a:t>
            </a:r>
          </a:p>
          <a:p>
            <a:r>
              <a:rPr lang="ru-RU" dirty="0" smtClean="0">
                <a:latin typeface="Arial Narrow" panose="020B0606020202030204" pitchFamily="34" charset="0"/>
              </a:rPr>
              <a:t>Загрязнение окружающей среды.</a:t>
            </a:r>
          </a:p>
          <a:p>
            <a:r>
              <a:rPr lang="ru-RU" dirty="0" smtClean="0">
                <a:latin typeface="Arial Narrow" panose="020B0606020202030204" pitchFamily="34" charset="0"/>
              </a:rPr>
              <a:t>Истощение озонового слоя, ведущее к кислотным осадкам.</a:t>
            </a:r>
          </a:p>
          <a:p>
            <a:r>
              <a:rPr lang="ru-RU" dirty="0" smtClean="0">
                <a:latin typeface="Arial Narrow" panose="020B0606020202030204" pitchFamily="34" charset="0"/>
              </a:rPr>
              <a:t>Бытовые загрязнения.</a:t>
            </a:r>
          </a:p>
          <a:p>
            <a:pPr marL="0" indent="0">
              <a:buNone/>
            </a:pPr>
            <a:r>
              <a:rPr lang="ru-RU" dirty="0" smtClean="0">
                <a:latin typeface="Arial Narrow" panose="020B0606020202030204" pitchFamily="34" charset="0"/>
              </a:rPr>
              <a:t>Все это ведет к сокращению биоразнообразия. Ситуацию усугубляет перенаселенность планеты, пандемии. Пока у человека есть возможность, нужно остановиться. Пришло время что-то делать с горами мусора, островами отходов в Мировом океане, с браконьерством. Страны должны объединить усилия, несмотря на географическое расположение, чтобы сохранить Землю. </a:t>
            </a:r>
            <a:endParaRPr lang="ru-RU" dirty="0">
              <a:latin typeface="Arial Narrow" panose="020B0606020202030204" pitchFamily="34" charset="0"/>
            </a:endParaRPr>
          </a:p>
        </p:txBody>
      </p:sp>
    </p:spTree>
    <p:extLst>
      <p:ext uri="{BB962C8B-B14F-4D97-AF65-F5344CB8AC3E}">
        <p14:creationId xmlns:p14="http://schemas.microsoft.com/office/powerpoint/2010/main" val="414822316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1896</Words>
  <Application>Microsoft Office PowerPoint</Application>
  <PresentationFormat>Широкоэкранный</PresentationFormat>
  <Paragraphs>90</Paragraphs>
  <Slides>25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25</vt:i4>
      </vt:variant>
    </vt:vector>
  </HeadingPairs>
  <TitlesOfParts>
    <vt:vector size="30" baseType="lpstr">
      <vt:lpstr>Arial</vt:lpstr>
      <vt:lpstr>Arial Narrow</vt:lpstr>
      <vt:lpstr>Calibri</vt:lpstr>
      <vt:lpstr>Calibri Light</vt:lpstr>
      <vt:lpstr>Тема Office</vt:lpstr>
      <vt:lpstr>Экологические проблемы современного мира</vt:lpstr>
      <vt:lpstr>Влияние человека на экологию, как глобальная проблема</vt:lpstr>
      <vt:lpstr>Влияние человека на экологию, как глобальная проблема</vt:lpstr>
      <vt:lpstr>Парниковый эффект и глобальное потепление</vt:lpstr>
      <vt:lpstr>Загрязнение воздуха, воды, почвы</vt:lpstr>
      <vt:lpstr>Загрязнение воздуха, воды, почвы</vt:lpstr>
      <vt:lpstr>Истощение озонового слоя и озоновые дыры</vt:lpstr>
      <vt:lpstr>Презентация PowerPoint</vt:lpstr>
      <vt:lpstr>Кислотные дожди, опустынивание и деградация земель</vt:lpstr>
      <vt:lpstr>Кислотные дожди, опустынивание и деградация земель</vt:lpstr>
      <vt:lpstr>Бытовые загрязнения окружающей среды</vt:lpstr>
      <vt:lpstr>Сокращение видового биоразнообразия</vt:lpstr>
      <vt:lpstr>Перенаселение планеты</vt:lpstr>
      <vt:lpstr>Перенаселение планеты</vt:lpstr>
      <vt:lpstr>Пандемии</vt:lpstr>
      <vt:lpstr>Пути решения глобальных экологических проблем</vt:lpstr>
      <vt:lpstr>Усиление внимания к охране природных ресурсов</vt:lpstr>
      <vt:lpstr>Усиление внимания к охране природных ресурсов</vt:lpstr>
      <vt:lpstr>Рациональное использование запасов воды</vt:lpstr>
      <vt:lpstr>Строгий контроль выбросов предприятий, строительства очистных сооружений</vt:lpstr>
      <vt:lpstr>Ограничение использования лесных, подземных ресурсов путем вторичной переработки</vt:lpstr>
      <vt:lpstr>Увеличение перерабатывающих предприятий</vt:lpstr>
      <vt:lpstr>Принятие мер по предотвращению загрязнения окружающей среды</vt:lpstr>
      <vt:lpstr>Усиление борьбы с шумовыми, производственными загрязнениями</vt:lpstr>
      <vt:lpstr>Заключение</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Экологические проблемы современного мира</dc:title>
  <dc:creator>acer</dc:creator>
  <cp:lastModifiedBy>acer</cp:lastModifiedBy>
  <cp:revision>10</cp:revision>
  <dcterms:created xsi:type="dcterms:W3CDTF">2022-04-02T15:26:32Z</dcterms:created>
  <dcterms:modified xsi:type="dcterms:W3CDTF">2022-04-02T17:50:15Z</dcterms:modified>
</cp:coreProperties>
</file>