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73" r:id="rId4"/>
    <p:sldId id="259" r:id="rId5"/>
    <p:sldId id="278" r:id="rId6"/>
    <p:sldId id="279" r:id="rId7"/>
    <p:sldId id="280" r:id="rId8"/>
    <p:sldId id="281" r:id="rId9"/>
    <p:sldId id="283" r:id="rId10"/>
    <p:sldId id="284" r:id="rId11"/>
    <p:sldId id="286" r:id="rId12"/>
    <p:sldId id="287" r:id="rId13"/>
    <p:sldId id="274" r:id="rId14"/>
    <p:sldId id="260" r:id="rId15"/>
    <p:sldId id="269" r:id="rId16"/>
    <p:sldId id="275" r:id="rId17"/>
    <p:sldId id="277" r:id="rId18"/>
    <p:sldId id="276" r:id="rId19"/>
    <p:sldId id="264" r:id="rId20"/>
    <p:sldId id="285" r:id="rId21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45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12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203200" y="0"/>
            <a:ext cx="3778250" cy="6858000"/>
            <a:chOff x="203200" y="0"/>
            <a:chExt cx="3778250" cy="6858001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>
                <a:gd name="T0" fmla="*/ 0 w 860"/>
                <a:gd name="T1" fmla="*/ 2445 h 2502"/>
                <a:gd name="T2" fmla="*/ 228 w 860"/>
                <a:gd name="T3" fmla="*/ 2502 h 2502"/>
                <a:gd name="T4" fmla="*/ 860 w 860"/>
                <a:gd name="T5" fmla="*/ 0 h 2502"/>
                <a:gd name="T6" fmla="*/ 620 w 860"/>
                <a:gd name="T7" fmla="*/ 0 h 2502"/>
                <a:gd name="T8" fmla="*/ 0 w 860"/>
                <a:gd name="T9" fmla="*/ 2445 h 2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203200" y="0"/>
              <a:ext cx="1336675" cy="3862389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7" name="Freeform 8"/>
            <p:cNvSpPr/>
            <p:nvPr/>
          </p:nvSpPr>
          <p:spPr bwMode="auto">
            <a:xfrm>
              <a:off x="207963" y="3776664"/>
              <a:ext cx="1936750" cy="3081337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8" name="Freeform 9"/>
            <p:cNvSpPr/>
            <p:nvPr/>
          </p:nvSpPr>
          <p:spPr bwMode="auto">
            <a:xfrm>
              <a:off x="646113" y="3886201"/>
              <a:ext cx="2373312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9" name="Freeform 10"/>
            <p:cNvSpPr/>
            <p:nvPr/>
          </p:nvSpPr>
          <p:spPr bwMode="auto">
            <a:xfrm>
              <a:off x="641350" y="3881439"/>
              <a:ext cx="3340100" cy="2976562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203200" y="3771901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1" name="Freeform 12"/>
          <p:cNvSpPr>
            <a:spLocks/>
          </p:cNvSpPr>
          <p:nvPr/>
        </p:nvSpPr>
        <p:spPr bwMode="auto">
          <a:xfrm>
            <a:off x="203200" y="3771900"/>
            <a:ext cx="361950" cy="90488"/>
          </a:xfrm>
          <a:custGeom>
            <a:avLst/>
            <a:gdLst>
              <a:gd name="T0" fmla="*/ 228 w 228"/>
              <a:gd name="T1" fmla="*/ 57 h 57"/>
              <a:gd name="T2" fmla="*/ 0 w 228"/>
              <a:gd name="T3" fmla="*/ 0 h 57"/>
              <a:gd name="T4" fmla="*/ 222 w 228"/>
              <a:gd name="T5" fmla="*/ 54 h 57"/>
              <a:gd name="T6" fmla="*/ 228 w 228"/>
              <a:gd name="T7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Freeform 13"/>
          <p:cNvSpPr>
            <a:spLocks/>
          </p:cNvSpPr>
          <p:nvPr/>
        </p:nvSpPr>
        <p:spPr bwMode="auto">
          <a:xfrm>
            <a:off x="560388" y="3867150"/>
            <a:ext cx="61912" cy="80963"/>
          </a:xfrm>
          <a:custGeom>
            <a:avLst/>
            <a:gdLst>
              <a:gd name="T0" fmla="*/ 0 w 39"/>
              <a:gd name="T1" fmla="*/ 0 h 51"/>
              <a:gd name="T2" fmla="*/ 39 w 39"/>
              <a:gd name="T3" fmla="*/ 51 h 51"/>
              <a:gd name="T4" fmla="*/ 3 w 39"/>
              <a:gd name="T5" fmla="*/ 0 h 51"/>
              <a:gd name="T6" fmla="*/ 0 w 39"/>
              <a:gd name="T7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7326313" y="6116638"/>
            <a:ext cx="8572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6CE2A-E54E-4E67-AAA9-856A2B7CAB89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4263" y="6116638"/>
            <a:ext cx="3608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638" y="6116638"/>
            <a:ext cx="4111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F562C-C7F3-4404-AFC5-BAABE37891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1855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3775" y="6108700"/>
            <a:ext cx="8572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516CD-A8FB-40B1-9062-1CF5AA7378E9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3263" y="6108700"/>
            <a:ext cx="53133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175" y="6108700"/>
            <a:ext cx="4286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ADAB0-171C-436E-861F-164A3DD6DD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22006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06914-98FF-4ECA-9DE9-9BA4B8DFAA6C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AE7AA-CA91-427B-AAA9-2AF4DCCCD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25369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408E8-3DCB-4B3C-A32D-10338DB3681C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52930-95C4-4948-BC3F-082AAB11D9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3661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54297-A292-4D0A-B580-BAD3116C086C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64504-A1A7-44DB-A577-9EBFB8C67B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3148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BDFC0-3228-4409-A4E2-772002DA8880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6B6C2-993B-4744-917C-4EECFCB10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569742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2A493-0438-44CB-A915-E8F46244C966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05CF-11CE-48C3-ADBF-191881439A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80625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CF120-6C15-4782-88AD-2193DE54CBA4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6CAD-0660-451E-B5E4-1F3B9855F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706179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CB2C8-CB91-4D4D-858B-DF2FCCBD3353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A98C5-CFBA-4A45-8707-AC108BAB00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725190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351DC-06B1-4BF1-A499-D6B9E8B8504B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5BA76-EBFA-417F-AAB4-A11F018111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03846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E4C63-784F-47ED-9751-A69EDF2C3938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5F5AC-DDF8-455E-BF3A-641B3AFD8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420665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69963" y="8636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50" y="28194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12069-2C22-47C7-B46C-88912B209664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52356-9C5B-4BF8-B6CD-4FC5485E74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3050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B30FA-ED6D-49DA-A082-8EA024865C99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D122B-70B4-42FE-8AD0-A601DCDC94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55358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69963" y="8636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50" y="28194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44E3A-3286-46A7-8505-71BEF64C2718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4D5A4-5801-4345-9F6A-4CC56F14E0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322552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02F17-F3D8-4F96-89D0-A00AB41623A1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259E7-AE64-4B79-957D-C0C2B9157B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96458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581A0-FB86-4BF0-8A6D-9737264F945D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02683-6E43-4894-B94D-7CF96E9C67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171047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6FE3D-1129-4932-A65A-15D48D4E7E20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F673F-8E50-4B39-9ACF-B2C920808E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64723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3"/>
          <p:cNvGrpSpPr>
            <a:grpSpLocks/>
          </p:cNvGrpSpPr>
          <p:nvPr/>
        </p:nvGrpSpPr>
        <p:grpSpPr bwMode="auto">
          <a:xfrm>
            <a:off x="0" y="0"/>
            <a:ext cx="2132013" cy="6858000"/>
            <a:chOff x="0" y="0"/>
            <a:chExt cx="2132013" cy="6858001"/>
          </a:xfrm>
        </p:grpSpPr>
        <p:sp>
          <p:nvSpPr>
            <p:cNvPr id="1032" name="Freeform 6"/>
            <p:cNvSpPr>
              <a:spLocks/>
            </p:cNvSpPr>
            <p:nvPr/>
          </p:nvSpPr>
          <p:spPr bwMode="auto">
            <a:xfrm>
              <a:off x="0" y="0"/>
              <a:ext cx="1073150" cy="5291138"/>
            </a:xfrm>
            <a:custGeom>
              <a:avLst/>
              <a:gdLst>
                <a:gd name="T0" fmla="*/ 0 w 676"/>
                <a:gd name="T1" fmla="*/ 3132 h 3333"/>
                <a:gd name="T2" fmla="*/ 0 w 676"/>
                <a:gd name="T3" fmla="*/ 3312 h 3333"/>
                <a:gd name="T4" fmla="*/ 126 w 676"/>
                <a:gd name="T5" fmla="*/ 3333 h 3333"/>
                <a:gd name="T6" fmla="*/ 676 w 676"/>
                <a:gd name="T7" fmla="*/ 0 h 3333"/>
                <a:gd name="T8" fmla="*/ 514 w 676"/>
                <a:gd name="T9" fmla="*/ 0 h 3333"/>
                <a:gd name="T10" fmla="*/ 0 w 676"/>
                <a:gd name="T11" fmla="*/ 3132 h 3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9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4"/>
              <a:ext cx="906463" cy="1195387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1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1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4"/>
              <a:ext cx="1377950" cy="1500187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82663" y="457200"/>
            <a:ext cx="7704137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82663" y="2667000"/>
            <a:ext cx="770413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063" y="6116638"/>
            <a:ext cx="8588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1057453-4AAB-4297-92D7-0DFC63B21B67}" type="datetimeFigureOut">
              <a:rPr lang="ru-RU"/>
              <a:pPr>
                <a:defRPr/>
              </a:pPr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7550" y="6116638"/>
            <a:ext cx="53133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4050" y="6116638"/>
            <a:ext cx="412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248FF42B-E0DE-4FD8-A10D-621CCCA186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8" r:id="rId12"/>
    <p:sldLayoutId id="2147483742" r:id="rId13"/>
    <p:sldLayoutId id="2147483749" r:id="rId14"/>
    <p:sldLayoutId id="2147483743" r:id="rId15"/>
    <p:sldLayoutId id="2147483744" r:id="rId16"/>
    <p:sldLayoutId id="2147483745" r:id="rId17"/>
  </p:sldLayoutIdLst>
  <p:transition>
    <p:fade/>
  </p:transition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fontAlgn="base" hangingPunct="1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eaLnBrk="1" fontAlgn="base" hangingPunct="1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eaLnBrk="1" fontAlgn="base" hangingPunct="1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eaLnBrk="1" fontAlgn="base" hangingPunct="1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iki.amperka.ru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obotclass.ru/courses/arduino-basics/" TargetMode="External"/><Relationship Id="rId2" Type="http://schemas.openxmlformats.org/officeDocument/2006/relationships/hyperlink" Target="https://robotclass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arduino.ru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6088" y="506413"/>
            <a:ext cx="7172325" cy="145732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</a:t>
            </a:r>
            <a:b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общеобразовательное учреждение </a:t>
            </a:r>
            <a:b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Заборьевская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школа»</a:t>
            </a:r>
            <a:b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Рязанский муниципальный район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522538"/>
            <a:ext cx="8050213" cy="1477962"/>
          </a:xfrm>
        </p:spPr>
        <p:txBody>
          <a:bodyPr rtlCol="0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«Основы робототехники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</a:t>
            </a:r>
            <a:r>
              <a:rPr lang="en-US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898650" y="4559300"/>
            <a:ext cx="6989763" cy="1511300"/>
          </a:xfrm>
          <a:prstGeom prst="rect">
            <a:avLst/>
          </a:prstGeom>
          <a:effectLst/>
        </p:spPr>
        <p:txBody>
          <a:bodyPr anchor="b"/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 учитель информатики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Приходько Алексей Михайлович</a:t>
            </a:r>
          </a:p>
          <a:p>
            <a:pPr fontAlgn="auto">
              <a:spcAft>
                <a:spcPts val="0"/>
              </a:spcAft>
              <a:defRPr/>
            </a:pPr>
            <a:endParaRPr lang="ru-RU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663" y="695325"/>
            <a:ext cx="7704137" cy="3590925"/>
          </a:xfrm>
        </p:spPr>
        <p:txBody>
          <a:bodyPr rtlCol="0">
            <a:normAutofit/>
          </a:bodyPr>
          <a:lstStyle/>
          <a:p>
            <a:pPr marL="0" indent="0" algn="ctr" fontAlgn="auto"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ru-RU" sz="2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Стратегическая цель российского образования</a:t>
            </a:r>
            <a:endParaRPr lang="ru-RU" sz="2800" dirty="0" smtClean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 fontAlgn="auto"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успешного поколения граждан страны, владеющих адекватными времени знаниями, навыками и компетенциями, на идеалах демократии и правового государства, в соответствии с национальными и общечеловеческими ценностными установками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endParaRPr lang="ru-RU" dirty="0"/>
          </a:p>
        </p:txBody>
      </p:sp>
      <p:sp>
        <p:nvSpPr>
          <p:cNvPr id="7171" name="Прямоугольник 3"/>
          <p:cNvSpPr>
            <a:spLocks noChangeArrowheads="1"/>
          </p:cNvSpPr>
          <p:nvPr/>
        </p:nvSpPr>
        <p:spPr bwMode="auto">
          <a:xfrm>
            <a:off x="3873500" y="4071938"/>
            <a:ext cx="508476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развития российского образования в условиях инновационной </a:t>
            </a: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экономики</a:t>
            </a:r>
            <a:endParaRPr lang="ru-RU" alt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2146300"/>
            <a:ext cx="7704667" cy="3853516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 - производственная техника, основанная на применении роботов; технические устройства, действующие по принципу роботов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 - система, запрограммированная для работы с внешними датчиками, передающая управляющие сигналы на подключаемые к ней устройства.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z="2800" dirty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 НА БАЗЕ </a:t>
            </a:r>
            <a:r>
              <a:rPr lang="ru-RU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</a:t>
            </a:r>
            <a:r>
              <a:rPr lang="en-US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 </a:t>
            </a:r>
            <a:r>
              <a:rPr lang="ru-RU" sz="2800" dirty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</a:t>
            </a:r>
          </a:p>
        </p:txBody>
      </p:sp>
    </p:spTree>
    <p:extLst>
      <p:ext uri="{BB962C8B-B14F-4D97-AF65-F5344CB8AC3E}">
        <p14:creationId xmlns:p14="http://schemas.microsoft.com/office/powerpoint/2010/main" val="389885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663" y="263525"/>
            <a:ext cx="7704137" cy="12287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600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</a:t>
            </a:r>
            <a:endParaRPr lang="ru-RU" sz="36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2" descr="www.arduino-kit.ru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1492250"/>
            <a:ext cx="5519738" cy="3040063"/>
          </a:xfrm>
          <a:noFill/>
        </p:spPr>
      </p:pic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1100138" y="5100638"/>
            <a:ext cx="75866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Arduino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Uno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плата, имеет аналоговые и цифровые порты, к которым можно подключать различные компоненты: светодиоды, датчики, кнопки, моторы, сервоприводы. 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5251" t="10069" r="16129" b="6764"/>
          <a:stretch/>
        </p:blipFill>
        <p:spPr>
          <a:xfrm>
            <a:off x="1716616" y="1605616"/>
            <a:ext cx="6235700" cy="4249084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плат </a:t>
            </a:r>
            <a:r>
              <a:rPr lang="en-US" sz="3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endParaRPr lang="ru-RU" sz="36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50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компонентов 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подключения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959" t="10069" r="16325" b="15105"/>
          <a:stretch/>
        </p:blipFill>
        <p:spPr>
          <a:xfrm>
            <a:off x="1244600" y="1714501"/>
            <a:ext cx="7223124" cy="442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9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компонентов 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подключения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251" t="9896" r="16227" b="10764"/>
          <a:stretch/>
        </p:blipFill>
        <p:spPr>
          <a:xfrm>
            <a:off x="1391708" y="1714500"/>
            <a:ext cx="6885516" cy="448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компонентов 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подключения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5154" t="11284" r="16325" b="10591"/>
          <a:stretch/>
        </p:blipFill>
        <p:spPr>
          <a:xfrm>
            <a:off x="1536700" y="1714500"/>
            <a:ext cx="7150100" cy="458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0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компонентов 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подключения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154" t="11459" r="16325" b="9375"/>
          <a:stretch/>
        </p:blipFill>
        <p:spPr>
          <a:xfrm>
            <a:off x="1447800" y="1714500"/>
            <a:ext cx="6987116" cy="453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4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компонентов 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подключения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5545" t="10069" r="16422" b="13889"/>
          <a:stretch/>
        </p:blipFill>
        <p:spPr>
          <a:xfrm>
            <a:off x="1282699" y="1714501"/>
            <a:ext cx="7156449" cy="449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Режимы программирования: 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154" t="20312" r="16325" b="4861"/>
          <a:stretch/>
        </p:blipFill>
        <p:spPr>
          <a:xfrm>
            <a:off x="1514461" y="1536700"/>
            <a:ext cx="6640009" cy="40767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64631" y="5613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Блочно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модульный режим создания программы для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46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57299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Режимы программирования: 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64631" y="5613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Текстовый режим программирования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gadgetpage.ru/uploads/posts/2019-03/1553532196_startovyj-komplekt-arduino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830" y="1544637"/>
            <a:ext cx="5669271" cy="406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21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3233" y="1638300"/>
            <a:ext cx="7704667" cy="46228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преимуществам </a:t>
            </a:r>
            <a:r>
              <a:rPr lang="ru-RU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следует отнести: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Небольшие размеры платы;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Гибкость программирования;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скорость работы готовых электронных систем;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количество различных датчиков и модулей расширения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преимущества делают использование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Arduino Uno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наиболее удобным инструментом для изучения основ робототехники и программирования.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924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982663" y="457200"/>
            <a:ext cx="7704137" cy="820271"/>
          </a:xfrm>
        </p:spPr>
        <p:txBody>
          <a:bodyPr/>
          <a:lstStyle/>
          <a:p>
            <a:r>
              <a:rPr lang="ru-RU" altLang="ru-RU" sz="280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использования </a:t>
            </a:r>
            <a:r>
              <a:rPr lang="en-US" altLang="ru-RU" sz="280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r>
              <a:rPr lang="ru-RU" altLang="ru-RU" sz="2800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ru-RU" sz="280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280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Сборка секундомера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" y="1385046"/>
            <a:ext cx="7171338" cy="4027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548731" y="55199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9200" y="143437"/>
            <a:ext cx="7704667" cy="1304364"/>
          </a:xfrm>
        </p:spPr>
        <p:txBody>
          <a:bodyPr/>
          <a:lstStyle/>
          <a:p>
            <a:r>
              <a:rPr lang="ru-RU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Работа с </a:t>
            </a:r>
            <a:r>
              <a:rPr lang="en-US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</a:t>
            </a:r>
            <a:r>
              <a:rPr lang="ru-RU" sz="2800" dirty="0" smtClean="0">
                <a:solidFill>
                  <a:srgbClr val="BD45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светодиодом</a:t>
            </a:r>
            <a:endParaRPr lang="ru-RU" sz="2800" dirty="0">
              <a:solidFill>
                <a:srgbClr val="BD453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1447802"/>
            <a:ext cx="7476924" cy="4198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620862" y="59009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Arduino Uno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19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663" y="457200"/>
            <a:ext cx="7704137" cy="12287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Обзор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электронных 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ресурсов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платформе </a:t>
            </a:r>
            <a:r>
              <a:rPr lang="ru-RU" sz="28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sz="28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92263" y="5028337"/>
            <a:ext cx="72088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Энциклопедия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знаний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Амперки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ru-RU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/>
              </a:rPr>
              <a:t>http://wiki.amperka.ru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содержит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помощь по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Arduino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и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Raspberry Pi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, оригинальные проекты, схемы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распиновки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модулей, теория электричества для начинающих 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1864518" y="2064385"/>
            <a:ext cx="5940425" cy="283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1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2263" y="5028337"/>
            <a:ext cx="7208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robotclass.ru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курс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Ардуино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О.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Евсегнеева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https://robotclass.ru/courses/arduino-basics/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1592263" y="469900"/>
            <a:ext cx="6235700" cy="440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62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2263" y="5028337"/>
            <a:ext cx="72088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8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arduino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себя особенности программирования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Ардуино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библиотеки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Ардуино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справочник языка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Ардуино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1592263" y="571500"/>
            <a:ext cx="6370637" cy="44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95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912547" y="1495425"/>
            <a:ext cx="8329613" cy="58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u-RU" altLang="ru-RU" sz="2400" i="1" dirty="0" smtClean="0">
                <a:solidFill>
                  <a:srgbClr val="44444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использованных материалов:</a:t>
            </a:r>
            <a:endParaRPr lang="ru-RU" altLang="ru-RU" sz="2400" dirty="0">
              <a:solidFill>
                <a:srgbClr val="C000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12547" y="2197100"/>
            <a:ext cx="7704667" cy="3332816"/>
          </a:xfrm>
        </p:spPr>
        <p:txBody>
          <a:bodyPr/>
          <a:lstStyle/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Красильникова В. Теория и технологии компьютерного обучения и тестирования. –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Litres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2017. 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Кривоногов С. В., Петров В. А. Применение информационных технологий в обучении как средство повышения качества образования //Карельский научный журнал. – 2015. – №. 3 (12). 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Кузьмина Ю. А., Яшина Н. В. К вопросу о внедрении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-образования в России //Инновационное развитие. – 2017. – №.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– С. 10-12.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Ардуино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[Электронный источник]. Режим доступа: https://robotclass.ru/courses/arduino-basics/, дата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 01.02.2021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амперка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Режим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доступа: https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amperka.ru/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01.02.2021</a:t>
            </a:r>
          </a:p>
          <a:p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Ardublock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Платы и компоненты.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доступа: 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ardublock.ru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доступа 01.02.2021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1068388" y="3871913"/>
            <a:ext cx="7704137" cy="2286000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ru-RU" altLang="ru-RU" sz="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600075" y="581025"/>
            <a:ext cx="832961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ru-RU" altLang="ru-RU" sz="2400" i="1" dirty="0">
                <a:solidFill>
                  <a:srgbClr val="44444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наши замыслы, все поиски </a:t>
            </a:r>
            <a:endParaRPr lang="ru-RU" alt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 eaLnBrk="1" hangingPunct="1">
              <a:lnSpc>
                <a:spcPct val="150000"/>
              </a:lnSpc>
            </a:pPr>
            <a:r>
              <a:rPr lang="ru-RU" altLang="ru-RU" sz="2400" i="1" dirty="0">
                <a:solidFill>
                  <a:srgbClr val="44444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построения превращаются в прах, </a:t>
            </a:r>
            <a:endParaRPr lang="ru-RU" alt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 eaLnBrk="1" hangingPunct="1">
              <a:lnSpc>
                <a:spcPct val="150000"/>
              </a:lnSpc>
            </a:pPr>
            <a:r>
              <a:rPr lang="ru-RU" altLang="ru-RU" sz="2400" i="1" dirty="0">
                <a:solidFill>
                  <a:srgbClr val="44444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у ученика нет желания учиться</a:t>
            </a:r>
          </a:p>
          <a:p>
            <a:pPr algn="r" eaLnBrk="1" hangingPunct="1">
              <a:lnSpc>
                <a:spcPct val="150000"/>
              </a:lnSpc>
            </a:pPr>
            <a:r>
              <a:rPr lang="ru-RU" alt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А. Сухомлинский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ru-RU" alt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02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К тексту" id="{ABA4378D-C704-4111-9C0A-783F82A65A17}" vid="{9DC0E383-A851-4775-83A4-D304DF45E9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 тексту</Template>
  <TotalTime>458</TotalTime>
  <Words>494</Words>
  <Application>Microsoft Office PowerPoint</Application>
  <PresentationFormat>Экран (4:3)</PresentationFormat>
  <Paragraphs>51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Corbel</vt:lpstr>
      <vt:lpstr>Times New Roman</vt:lpstr>
      <vt:lpstr>Параллакс</vt:lpstr>
      <vt:lpstr>Муниципальное бюджетное  общеобразовательное учреждение  «Заборьевская средняя школа» Рязанский муниципальный район</vt:lpstr>
      <vt:lpstr>Презентация PowerPoint</vt:lpstr>
      <vt:lpstr>РОБОТОТЕХНИКА НА БАЗЕ ARDUINO UNO</vt:lpstr>
      <vt:lpstr>Arduino uno</vt:lpstr>
      <vt:lpstr>Разнообразие плат Arduino Uno</vt:lpstr>
      <vt:lpstr>Разнообразие компонентов  для подключения</vt:lpstr>
      <vt:lpstr>Разнообразие компонентов  для подключения</vt:lpstr>
      <vt:lpstr>Разнообразие компонентов  для подключения</vt:lpstr>
      <vt:lpstr>Разнообразие компонентов  для подключения</vt:lpstr>
      <vt:lpstr>Разнообразие компонентов  для подключения</vt:lpstr>
      <vt:lpstr>Режимы программирования: </vt:lpstr>
      <vt:lpstr>Режимы программирования: </vt:lpstr>
      <vt:lpstr>Презентация PowerPoint</vt:lpstr>
      <vt:lpstr>Примеры использования Arduino Uno: 1. Сборка секундомера </vt:lpstr>
      <vt:lpstr>2. Работа с RGB светодиодом</vt:lpstr>
      <vt:lpstr>Обзор электронных образовательных ресурсов  по платформе Arduino Uno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Областное государственное бюджетное   общеобразовательное учреждение      «Солотчинская школа-интернат для детей-сирот и детей, оставшихся без попечения родителей»</dc:title>
  <dc:creator>Учитель</dc:creator>
  <cp:lastModifiedBy>Алёна</cp:lastModifiedBy>
  <cp:revision>30</cp:revision>
  <dcterms:created xsi:type="dcterms:W3CDTF">2017-03-14T08:37:13Z</dcterms:created>
  <dcterms:modified xsi:type="dcterms:W3CDTF">2021-02-07T20:16:07Z</dcterms:modified>
</cp:coreProperties>
</file>